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90" r:id="rId3"/>
    <p:sldId id="310" r:id="rId4"/>
    <p:sldId id="260" r:id="rId5"/>
    <p:sldId id="307" r:id="rId6"/>
    <p:sldId id="273" r:id="rId7"/>
    <p:sldId id="284" r:id="rId8"/>
    <p:sldId id="309" r:id="rId9"/>
    <p:sldId id="294" r:id="rId10"/>
    <p:sldId id="300" r:id="rId11"/>
    <p:sldId id="288" r:id="rId12"/>
    <p:sldId id="287" r:id="rId13"/>
    <p:sldId id="285" r:id="rId14"/>
    <p:sldId id="291" r:id="rId15"/>
    <p:sldId id="274" r:id="rId16"/>
    <p:sldId id="277" r:id="rId17"/>
    <p:sldId id="279" r:id="rId18"/>
    <p:sldId id="311" r:id="rId19"/>
    <p:sldId id="292" r:id="rId20"/>
    <p:sldId id="295" r:id="rId21"/>
    <p:sldId id="298" r:id="rId22"/>
    <p:sldId id="293" r:id="rId23"/>
    <p:sldId id="313" r:id="rId24"/>
    <p:sldId id="263" r:id="rId25"/>
    <p:sldId id="312" r:id="rId26"/>
    <p:sldId id="305" r:id="rId27"/>
    <p:sldId id="26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084" autoAdjust="0"/>
  </p:normalViewPr>
  <p:slideViewPr>
    <p:cSldViewPr snapToGrid="0">
      <p:cViewPr varScale="1">
        <p:scale>
          <a:sx n="80" d="100"/>
          <a:sy n="80" d="100"/>
        </p:scale>
        <p:origin x="-84"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BF7E8D-243D-4AA7-8587-66FB32474D24}" type="doc">
      <dgm:prSet loTypeId="urn:microsoft.com/office/officeart/2005/8/layout/cycle2" loCatId="cycle" qsTypeId="urn:microsoft.com/office/officeart/2005/8/quickstyle/simple1" qsCatId="simple" csTypeId="urn:microsoft.com/office/officeart/2005/8/colors/colorful1" csCatId="colorful" phldr="1"/>
      <dgm:spPr/>
      <dgm:t>
        <a:bodyPr/>
        <a:lstStyle/>
        <a:p>
          <a:pPr rtl="1"/>
          <a:endParaRPr lang="ar-KW"/>
        </a:p>
      </dgm:t>
    </dgm:pt>
    <dgm:pt modelId="{4CD44A8D-F897-4D18-AE89-F5B09B5B709A}">
      <dgm:prSet phldrT="[Text]" custT="1"/>
      <dgm:spPr/>
      <dgm:t>
        <a:bodyPr/>
        <a:lstStyle/>
        <a:p>
          <a:pPr rtl="0"/>
          <a:r>
            <a:rPr lang="en-US" sz="1800" b="1" dirty="0" smtClean="0">
              <a:latin typeface="Aparajita" panose="020B0604020202020204" pitchFamily="34" charset="0"/>
              <a:cs typeface="Aparajita" panose="020B0604020202020204" pitchFamily="34" charset="0"/>
            </a:rPr>
            <a:t>1. Select a topic</a:t>
          </a:r>
          <a:endParaRPr lang="ar-KW" sz="1800" b="1" dirty="0">
            <a:latin typeface="Aparajita" panose="020B0604020202020204" pitchFamily="34" charset="0"/>
          </a:endParaRPr>
        </a:p>
      </dgm:t>
    </dgm:pt>
    <dgm:pt modelId="{890C6BDC-10EE-4ECB-BAFF-6B47E583EFD2}" type="parTrans" cxnId="{5A69BA7E-9B0C-493A-9A14-0466B8B11FDC}">
      <dgm:prSet/>
      <dgm:spPr/>
      <dgm:t>
        <a:bodyPr/>
        <a:lstStyle/>
        <a:p>
          <a:pPr rtl="1"/>
          <a:endParaRPr lang="ar-KW" sz="1800" b="1">
            <a:latin typeface="Aparajita" panose="020B0604020202020204" pitchFamily="34" charset="0"/>
          </a:endParaRPr>
        </a:p>
      </dgm:t>
    </dgm:pt>
    <dgm:pt modelId="{ACF81538-09CF-44D4-BB74-8EFF36067803}" type="sibTrans" cxnId="{5A69BA7E-9B0C-493A-9A14-0466B8B11FDC}">
      <dgm:prSet custT="1"/>
      <dgm:spPr/>
      <dgm:t>
        <a:bodyPr/>
        <a:lstStyle/>
        <a:p>
          <a:pPr rtl="1"/>
          <a:endParaRPr lang="ar-KW" sz="1800" b="1">
            <a:latin typeface="Aparajita" panose="020B0604020202020204" pitchFamily="34" charset="0"/>
          </a:endParaRPr>
        </a:p>
      </dgm:t>
    </dgm:pt>
    <dgm:pt modelId="{51FACE70-FD75-4DA4-A4E8-59486257B1E0}">
      <dgm:prSet phldrT="[Text]" custT="1"/>
      <dgm:spPr/>
      <dgm:t>
        <a:bodyPr/>
        <a:lstStyle/>
        <a:p>
          <a:pPr rtl="1"/>
          <a:r>
            <a:rPr lang="en-US" sz="1800" b="1" dirty="0" smtClean="0">
              <a:latin typeface="Aparajita" panose="020B0604020202020204" pitchFamily="34" charset="0"/>
              <a:cs typeface="Aparajita" panose="020B0604020202020204" pitchFamily="34" charset="0"/>
            </a:rPr>
            <a:t>2. Search and choose the literature </a:t>
          </a:r>
          <a:endParaRPr lang="ar-KW" sz="1800" b="1" dirty="0">
            <a:latin typeface="Aparajita" panose="020B0604020202020204" pitchFamily="34" charset="0"/>
          </a:endParaRPr>
        </a:p>
      </dgm:t>
    </dgm:pt>
    <dgm:pt modelId="{EB43DBA3-113F-4AF7-A8A7-A3141FD2850A}" type="parTrans" cxnId="{2099A417-2D8E-4BDA-9A73-864F232E158E}">
      <dgm:prSet/>
      <dgm:spPr/>
      <dgm:t>
        <a:bodyPr/>
        <a:lstStyle/>
        <a:p>
          <a:pPr rtl="1"/>
          <a:endParaRPr lang="ar-KW" sz="1800" b="1">
            <a:latin typeface="Aparajita" panose="020B0604020202020204" pitchFamily="34" charset="0"/>
          </a:endParaRPr>
        </a:p>
      </dgm:t>
    </dgm:pt>
    <dgm:pt modelId="{1A46FBFD-0FEF-445F-9059-0627F098D3FE}" type="sibTrans" cxnId="{2099A417-2D8E-4BDA-9A73-864F232E158E}">
      <dgm:prSet custT="1"/>
      <dgm:spPr/>
      <dgm:t>
        <a:bodyPr/>
        <a:lstStyle/>
        <a:p>
          <a:pPr rtl="1"/>
          <a:endParaRPr lang="ar-KW" sz="1800" b="1">
            <a:latin typeface="Aparajita" panose="020B0604020202020204" pitchFamily="34" charset="0"/>
          </a:endParaRPr>
        </a:p>
      </dgm:t>
    </dgm:pt>
    <dgm:pt modelId="{F800D643-310C-4F4F-9263-5DEBFBABCB58}">
      <dgm:prSet phldrT="[Text]" custT="1"/>
      <dgm:spPr/>
      <dgm:t>
        <a:bodyPr/>
        <a:lstStyle/>
        <a:p>
          <a:pPr rtl="1"/>
          <a:r>
            <a:rPr lang="en-US" sz="1800" b="1" dirty="0" smtClean="0">
              <a:latin typeface="Aparajita" panose="020B0604020202020204" pitchFamily="34" charset="0"/>
              <a:cs typeface="Aparajita" panose="020B0604020202020204" pitchFamily="34" charset="0"/>
            </a:rPr>
            <a:t>3. Analyze the literature</a:t>
          </a:r>
          <a:endParaRPr lang="ar-KW" sz="1800" b="1" dirty="0">
            <a:latin typeface="Aparajita" panose="020B0604020202020204" pitchFamily="34" charset="0"/>
          </a:endParaRPr>
        </a:p>
      </dgm:t>
    </dgm:pt>
    <dgm:pt modelId="{A8B01EE6-ECD6-4014-A5AE-CD4B54394B58}" type="parTrans" cxnId="{B9D1DB74-D79A-4BC3-9BB8-C91AF1AD1B71}">
      <dgm:prSet/>
      <dgm:spPr/>
      <dgm:t>
        <a:bodyPr/>
        <a:lstStyle/>
        <a:p>
          <a:pPr rtl="1"/>
          <a:endParaRPr lang="ar-KW" sz="1800" b="1">
            <a:latin typeface="Aparajita" panose="020B0604020202020204" pitchFamily="34" charset="0"/>
          </a:endParaRPr>
        </a:p>
      </dgm:t>
    </dgm:pt>
    <dgm:pt modelId="{42E292EF-8FEC-44E2-AEFE-6C27A867988D}" type="sibTrans" cxnId="{B9D1DB74-D79A-4BC3-9BB8-C91AF1AD1B71}">
      <dgm:prSet custT="1"/>
      <dgm:spPr/>
      <dgm:t>
        <a:bodyPr/>
        <a:lstStyle/>
        <a:p>
          <a:pPr rtl="1"/>
          <a:endParaRPr lang="ar-KW" sz="1800" b="1">
            <a:latin typeface="Aparajita" panose="020B0604020202020204" pitchFamily="34" charset="0"/>
          </a:endParaRPr>
        </a:p>
      </dgm:t>
    </dgm:pt>
    <dgm:pt modelId="{B7EC3166-60CA-4DE8-BA73-0B4CD9EBE1FC}">
      <dgm:prSet phldrT="[Text]" custT="1"/>
      <dgm:spPr/>
      <dgm:t>
        <a:bodyPr/>
        <a:lstStyle/>
        <a:p>
          <a:pPr rtl="1"/>
          <a:r>
            <a:rPr lang="en-US" sz="1800" b="1" dirty="0" smtClean="0">
              <a:latin typeface="Aparajita" panose="020B0604020202020204" pitchFamily="34" charset="0"/>
              <a:cs typeface="Aparajita" panose="020B0604020202020204" pitchFamily="34" charset="0"/>
            </a:rPr>
            <a:t>4. Start your research methodology and collect Data</a:t>
          </a:r>
          <a:endParaRPr lang="ar-KW" sz="1800" b="1" dirty="0">
            <a:latin typeface="Aparajita" panose="020B0604020202020204" pitchFamily="34" charset="0"/>
          </a:endParaRPr>
        </a:p>
      </dgm:t>
    </dgm:pt>
    <dgm:pt modelId="{022CA734-0125-4FAB-B8B1-58925BD4CEF3}" type="parTrans" cxnId="{5B1695B3-DA75-42F2-B957-F66F660CC1A6}">
      <dgm:prSet/>
      <dgm:spPr/>
      <dgm:t>
        <a:bodyPr/>
        <a:lstStyle/>
        <a:p>
          <a:pPr rtl="1"/>
          <a:endParaRPr lang="ar-KW" sz="1800" b="1">
            <a:latin typeface="Aparajita" panose="020B0604020202020204" pitchFamily="34" charset="0"/>
          </a:endParaRPr>
        </a:p>
      </dgm:t>
    </dgm:pt>
    <dgm:pt modelId="{48D44FBD-FFBD-4A5A-82DC-757265ACC595}" type="sibTrans" cxnId="{5B1695B3-DA75-42F2-B957-F66F660CC1A6}">
      <dgm:prSet custT="1"/>
      <dgm:spPr/>
      <dgm:t>
        <a:bodyPr/>
        <a:lstStyle/>
        <a:p>
          <a:pPr rtl="1"/>
          <a:endParaRPr lang="ar-KW" sz="1800" b="1">
            <a:latin typeface="Aparajita" panose="020B0604020202020204" pitchFamily="34" charset="0"/>
          </a:endParaRPr>
        </a:p>
      </dgm:t>
    </dgm:pt>
    <dgm:pt modelId="{9E019234-ED71-4D47-9BAE-6ECFFEF0532D}">
      <dgm:prSet custT="1"/>
      <dgm:spPr/>
      <dgm:t>
        <a:bodyPr/>
        <a:lstStyle/>
        <a:p>
          <a:pPr rtl="1"/>
          <a:r>
            <a:rPr lang="en-US" sz="1800" b="1" dirty="0" smtClean="0">
              <a:latin typeface="Aparajita" panose="020B0604020202020204" pitchFamily="34" charset="0"/>
              <a:cs typeface="Aparajita" panose="020B0604020202020204" pitchFamily="34" charset="0"/>
            </a:rPr>
            <a:t>5. interpret your data compare to the literature</a:t>
          </a:r>
          <a:endParaRPr lang="ar-KW" sz="1800" b="1" dirty="0">
            <a:latin typeface="Aparajita" panose="020B0604020202020204" pitchFamily="34" charset="0"/>
          </a:endParaRPr>
        </a:p>
      </dgm:t>
    </dgm:pt>
    <dgm:pt modelId="{6FA04B12-D537-4397-8C1B-7C6149AB3D6D}" type="parTrans" cxnId="{C840864B-77E6-4D02-A6A8-BAE4FBE14809}">
      <dgm:prSet/>
      <dgm:spPr/>
      <dgm:t>
        <a:bodyPr/>
        <a:lstStyle/>
        <a:p>
          <a:pPr rtl="1"/>
          <a:endParaRPr lang="ar-KW" sz="1800" b="1">
            <a:latin typeface="Aparajita" panose="020B0604020202020204" pitchFamily="34" charset="0"/>
          </a:endParaRPr>
        </a:p>
      </dgm:t>
    </dgm:pt>
    <dgm:pt modelId="{DCEEAF56-93EA-4165-B234-4F485459F77B}" type="sibTrans" cxnId="{C840864B-77E6-4D02-A6A8-BAE4FBE14809}">
      <dgm:prSet custT="1"/>
      <dgm:spPr/>
      <dgm:t>
        <a:bodyPr/>
        <a:lstStyle/>
        <a:p>
          <a:pPr rtl="1"/>
          <a:endParaRPr lang="ar-KW" sz="1800" b="1">
            <a:latin typeface="Aparajita" panose="020B0604020202020204" pitchFamily="34" charset="0"/>
          </a:endParaRPr>
        </a:p>
      </dgm:t>
    </dgm:pt>
    <dgm:pt modelId="{EEA90B6E-6C84-4260-AE02-19EFF63CD1DC}" type="pres">
      <dgm:prSet presAssocID="{0BBF7E8D-243D-4AA7-8587-66FB32474D24}" presName="cycle" presStyleCnt="0">
        <dgm:presLayoutVars>
          <dgm:dir/>
          <dgm:resizeHandles val="exact"/>
        </dgm:presLayoutVars>
      </dgm:prSet>
      <dgm:spPr/>
      <dgm:t>
        <a:bodyPr/>
        <a:lstStyle/>
        <a:p>
          <a:pPr rtl="1"/>
          <a:endParaRPr lang="ar-KW"/>
        </a:p>
      </dgm:t>
    </dgm:pt>
    <dgm:pt modelId="{68159D6F-5BDE-4553-9058-7DE5C0918F2F}" type="pres">
      <dgm:prSet presAssocID="{4CD44A8D-F897-4D18-AE89-F5B09B5B709A}" presName="node" presStyleLbl="node1" presStyleIdx="0" presStyleCnt="5">
        <dgm:presLayoutVars>
          <dgm:bulletEnabled val="1"/>
        </dgm:presLayoutVars>
      </dgm:prSet>
      <dgm:spPr/>
      <dgm:t>
        <a:bodyPr/>
        <a:lstStyle/>
        <a:p>
          <a:pPr rtl="1"/>
          <a:endParaRPr lang="ar-KW"/>
        </a:p>
      </dgm:t>
    </dgm:pt>
    <dgm:pt modelId="{56B1E3FB-500C-4FB0-8387-2EE9F61E1470}" type="pres">
      <dgm:prSet presAssocID="{ACF81538-09CF-44D4-BB74-8EFF36067803}" presName="sibTrans" presStyleLbl="sibTrans2D1" presStyleIdx="0" presStyleCnt="5"/>
      <dgm:spPr/>
      <dgm:t>
        <a:bodyPr/>
        <a:lstStyle/>
        <a:p>
          <a:pPr rtl="1"/>
          <a:endParaRPr lang="ar-KW"/>
        </a:p>
      </dgm:t>
    </dgm:pt>
    <dgm:pt modelId="{9589C3B5-39F0-4B1E-8FF0-9820FCEA198D}" type="pres">
      <dgm:prSet presAssocID="{ACF81538-09CF-44D4-BB74-8EFF36067803}" presName="connectorText" presStyleLbl="sibTrans2D1" presStyleIdx="0" presStyleCnt="5"/>
      <dgm:spPr/>
      <dgm:t>
        <a:bodyPr/>
        <a:lstStyle/>
        <a:p>
          <a:pPr rtl="1"/>
          <a:endParaRPr lang="ar-KW"/>
        </a:p>
      </dgm:t>
    </dgm:pt>
    <dgm:pt modelId="{65F21427-5AA3-4297-8AAD-0743F5ACCFA9}" type="pres">
      <dgm:prSet presAssocID="{51FACE70-FD75-4DA4-A4E8-59486257B1E0}" presName="node" presStyleLbl="node1" presStyleIdx="1" presStyleCnt="5">
        <dgm:presLayoutVars>
          <dgm:bulletEnabled val="1"/>
        </dgm:presLayoutVars>
      </dgm:prSet>
      <dgm:spPr/>
      <dgm:t>
        <a:bodyPr/>
        <a:lstStyle/>
        <a:p>
          <a:pPr rtl="1"/>
          <a:endParaRPr lang="ar-KW"/>
        </a:p>
      </dgm:t>
    </dgm:pt>
    <dgm:pt modelId="{838F1A7B-5C5F-4F91-84F4-B66EDBAC040D}" type="pres">
      <dgm:prSet presAssocID="{1A46FBFD-0FEF-445F-9059-0627F098D3FE}" presName="sibTrans" presStyleLbl="sibTrans2D1" presStyleIdx="1" presStyleCnt="5"/>
      <dgm:spPr/>
      <dgm:t>
        <a:bodyPr/>
        <a:lstStyle/>
        <a:p>
          <a:pPr rtl="1"/>
          <a:endParaRPr lang="ar-KW"/>
        </a:p>
      </dgm:t>
    </dgm:pt>
    <dgm:pt modelId="{FD6975AD-7750-495F-99A6-37A66D6E9909}" type="pres">
      <dgm:prSet presAssocID="{1A46FBFD-0FEF-445F-9059-0627F098D3FE}" presName="connectorText" presStyleLbl="sibTrans2D1" presStyleIdx="1" presStyleCnt="5"/>
      <dgm:spPr/>
      <dgm:t>
        <a:bodyPr/>
        <a:lstStyle/>
        <a:p>
          <a:pPr rtl="1"/>
          <a:endParaRPr lang="ar-KW"/>
        </a:p>
      </dgm:t>
    </dgm:pt>
    <dgm:pt modelId="{418D2ACA-0431-45F7-A983-514AEEE753B3}" type="pres">
      <dgm:prSet presAssocID="{F800D643-310C-4F4F-9263-5DEBFBABCB58}" presName="node" presStyleLbl="node1" presStyleIdx="2" presStyleCnt="5">
        <dgm:presLayoutVars>
          <dgm:bulletEnabled val="1"/>
        </dgm:presLayoutVars>
      </dgm:prSet>
      <dgm:spPr/>
      <dgm:t>
        <a:bodyPr/>
        <a:lstStyle/>
        <a:p>
          <a:pPr rtl="1"/>
          <a:endParaRPr lang="ar-KW"/>
        </a:p>
      </dgm:t>
    </dgm:pt>
    <dgm:pt modelId="{69622A1D-1F5E-4625-B877-5DAE36DD0322}" type="pres">
      <dgm:prSet presAssocID="{42E292EF-8FEC-44E2-AEFE-6C27A867988D}" presName="sibTrans" presStyleLbl="sibTrans2D1" presStyleIdx="2" presStyleCnt="5"/>
      <dgm:spPr/>
      <dgm:t>
        <a:bodyPr/>
        <a:lstStyle/>
        <a:p>
          <a:pPr rtl="1"/>
          <a:endParaRPr lang="ar-KW"/>
        </a:p>
      </dgm:t>
    </dgm:pt>
    <dgm:pt modelId="{77078A0C-B4F9-4327-AD80-3115FE1310B7}" type="pres">
      <dgm:prSet presAssocID="{42E292EF-8FEC-44E2-AEFE-6C27A867988D}" presName="connectorText" presStyleLbl="sibTrans2D1" presStyleIdx="2" presStyleCnt="5"/>
      <dgm:spPr/>
      <dgm:t>
        <a:bodyPr/>
        <a:lstStyle/>
        <a:p>
          <a:pPr rtl="1"/>
          <a:endParaRPr lang="ar-KW"/>
        </a:p>
      </dgm:t>
    </dgm:pt>
    <dgm:pt modelId="{BC812450-DBF9-49B6-B90B-64E12BBDEB3C}" type="pres">
      <dgm:prSet presAssocID="{B7EC3166-60CA-4DE8-BA73-0B4CD9EBE1FC}" presName="node" presStyleLbl="node1" presStyleIdx="3" presStyleCnt="5">
        <dgm:presLayoutVars>
          <dgm:bulletEnabled val="1"/>
        </dgm:presLayoutVars>
      </dgm:prSet>
      <dgm:spPr/>
      <dgm:t>
        <a:bodyPr/>
        <a:lstStyle/>
        <a:p>
          <a:pPr rtl="1"/>
          <a:endParaRPr lang="ar-KW"/>
        </a:p>
      </dgm:t>
    </dgm:pt>
    <dgm:pt modelId="{11B90932-0839-4010-ABF0-231E2D81471A}" type="pres">
      <dgm:prSet presAssocID="{48D44FBD-FFBD-4A5A-82DC-757265ACC595}" presName="sibTrans" presStyleLbl="sibTrans2D1" presStyleIdx="3" presStyleCnt="5"/>
      <dgm:spPr/>
      <dgm:t>
        <a:bodyPr/>
        <a:lstStyle/>
        <a:p>
          <a:pPr rtl="1"/>
          <a:endParaRPr lang="ar-KW"/>
        </a:p>
      </dgm:t>
    </dgm:pt>
    <dgm:pt modelId="{EC1BC1A9-CAFD-43F8-926C-BC95A084B2B7}" type="pres">
      <dgm:prSet presAssocID="{48D44FBD-FFBD-4A5A-82DC-757265ACC595}" presName="connectorText" presStyleLbl="sibTrans2D1" presStyleIdx="3" presStyleCnt="5"/>
      <dgm:spPr/>
      <dgm:t>
        <a:bodyPr/>
        <a:lstStyle/>
        <a:p>
          <a:pPr rtl="1"/>
          <a:endParaRPr lang="ar-KW"/>
        </a:p>
      </dgm:t>
    </dgm:pt>
    <dgm:pt modelId="{4476B3DB-14B5-4054-BEF7-37C2C29F2F16}" type="pres">
      <dgm:prSet presAssocID="{9E019234-ED71-4D47-9BAE-6ECFFEF0532D}" presName="node" presStyleLbl="node1" presStyleIdx="4" presStyleCnt="5">
        <dgm:presLayoutVars>
          <dgm:bulletEnabled val="1"/>
        </dgm:presLayoutVars>
      </dgm:prSet>
      <dgm:spPr/>
      <dgm:t>
        <a:bodyPr/>
        <a:lstStyle/>
        <a:p>
          <a:pPr rtl="1"/>
          <a:endParaRPr lang="ar-KW"/>
        </a:p>
      </dgm:t>
    </dgm:pt>
    <dgm:pt modelId="{18907BCF-5631-45CE-B11D-A276380E636F}" type="pres">
      <dgm:prSet presAssocID="{DCEEAF56-93EA-4165-B234-4F485459F77B}" presName="sibTrans" presStyleLbl="sibTrans2D1" presStyleIdx="4" presStyleCnt="5"/>
      <dgm:spPr/>
      <dgm:t>
        <a:bodyPr/>
        <a:lstStyle/>
        <a:p>
          <a:pPr rtl="1"/>
          <a:endParaRPr lang="ar-KW"/>
        </a:p>
      </dgm:t>
    </dgm:pt>
    <dgm:pt modelId="{07AD1826-A5C4-4C99-8EAF-38541CB130CD}" type="pres">
      <dgm:prSet presAssocID="{DCEEAF56-93EA-4165-B234-4F485459F77B}" presName="connectorText" presStyleLbl="sibTrans2D1" presStyleIdx="4" presStyleCnt="5"/>
      <dgm:spPr/>
      <dgm:t>
        <a:bodyPr/>
        <a:lstStyle/>
        <a:p>
          <a:pPr rtl="1"/>
          <a:endParaRPr lang="ar-KW"/>
        </a:p>
      </dgm:t>
    </dgm:pt>
  </dgm:ptLst>
  <dgm:cxnLst>
    <dgm:cxn modelId="{5B1695B3-DA75-42F2-B957-F66F660CC1A6}" srcId="{0BBF7E8D-243D-4AA7-8587-66FB32474D24}" destId="{B7EC3166-60CA-4DE8-BA73-0B4CD9EBE1FC}" srcOrd="3" destOrd="0" parTransId="{022CA734-0125-4FAB-B8B1-58925BD4CEF3}" sibTransId="{48D44FBD-FFBD-4A5A-82DC-757265ACC595}"/>
    <dgm:cxn modelId="{AABB61D9-26BD-47D8-BFD7-2881D96E5F24}" type="presOf" srcId="{ACF81538-09CF-44D4-BB74-8EFF36067803}" destId="{56B1E3FB-500C-4FB0-8387-2EE9F61E1470}" srcOrd="0" destOrd="0" presId="urn:microsoft.com/office/officeart/2005/8/layout/cycle2"/>
    <dgm:cxn modelId="{5BAEE106-1568-4DE4-BA43-905A2985894F}" type="presOf" srcId="{4CD44A8D-F897-4D18-AE89-F5B09B5B709A}" destId="{68159D6F-5BDE-4553-9058-7DE5C0918F2F}" srcOrd="0" destOrd="0" presId="urn:microsoft.com/office/officeart/2005/8/layout/cycle2"/>
    <dgm:cxn modelId="{AF25489C-1E6B-4F07-9494-1CAFE1411EC9}" type="presOf" srcId="{42E292EF-8FEC-44E2-AEFE-6C27A867988D}" destId="{77078A0C-B4F9-4327-AD80-3115FE1310B7}" srcOrd="1" destOrd="0" presId="urn:microsoft.com/office/officeart/2005/8/layout/cycle2"/>
    <dgm:cxn modelId="{2099A417-2D8E-4BDA-9A73-864F232E158E}" srcId="{0BBF7E8D-243D-4AA7-8587-66FB32474D24}" destId="{51FACE70-FD75-4DA4-A4E8-59486257B1E0}" srcOrd="1" destOrd="0" parTransId="{EB43DBA3-113F-4AF7-A8A7-A3141FD2850A}" sibTransId="{1A46FBFD-0FEF-445F-9059-0627F098D3FE}"/>
    <dgm:cxn modelId="{8FF52714-C396-4768-BA5C-973A10271BB7}" type="presOf" srcId="{F800D643-310C-4F4F-9263-5DEBFBABCB58}" destId="{418D2ACA-0431-45F7-A983-514AEEE753B3}" srcOrd="0" destOrd="0" presId="urn:microsoft.com/office/officeart/2005/8/layout/cycle2"/>
    <dgm:cxn modelId="{0D26BC67-9B81-4B3E-B0FF-25C21C77A916}" type="presOf" srcId="{DCEEAF56-93EA-4165-B234-4F485459F77B}" destId="{18907BCF-5631-45CE-B11D-A276380E636F}" srcOrd="0" destOrd="0" presId="urn:microsoft.com/office/officeart/2005/8/layout/cycle2"/>
    <dgm:cxn modelId="{5A69BA7E-9B0C-493A-9A14-0466B8B11FDC}" srcId="{0BBF7E8D-243D-4AA7-8587-66FB32474D24}" destId="{4CD44A8D-F897-4D18-AE89-F5B09B5B709A}" srcOrd="0" destOrd="0" parTransId="{890C6BDC-10EE-4ECB-BAFF-6B47E583EFD2}" sibTransId="{ACF81538-09CF-44D4-BB74-8EFF36067803}"/>
    <dgm:cxn modelId="{91E04B74-EAAC-4DE2-B73D-881291E61DA3}" type="presOf" srcId="{0BBF7E8D-243D-4AA7-8587-66FB32474D24}" destId="{EEA90B6E-6C84-4260-AE02-19EFF63CD1DC}" srcOrd="0" destOrd="0" presId="urn:microsoft.com/office/officeart/2005/8/layout/cycle2"/>
    <dgm:cxn modelId="{8B3B8C99-4E6A-4615-84F7-88A84C217937}" type="presOf" srcId="{ACF81538-09CF-44D4-BB74-8EFF36067803}" destId="{9589C3B5-39F0-4B1E-8FF0-9820FCEA198D}" srcOrd="1" destOrd="0" presId="urn:microsoft.com/office/officeart/2005/8/layout/cycle2"/>
    <dgm:cxn modelId="{E9048E0D-9F57-4761-976D-5B522E6BE42A}" type="presOf" srcId="{DCEEAF56-93EA-4165-B234-4F485459F77B}" destId="{07AD1826-A5C4-4C99-8EAF-38541CB130CD}" srcOrd="1" destOrd="0" presId="urn:microsoft.com/office/officeart/2005/8/layout/cycle2"/>
    <dgm:cxn modelId="{19E908F1-A962-401F-8A15-345F08F9366E}" type="presOf" srcId="{51FACE70-FD75-4DA4-A4E8-59486257B1E0}" destId="{65F21427-5AA3-4297-8AAD-0743F5ACCFA9}" srcOrd="0" destOrd="0" presId="urn:microsoft.com/office/officeart/2005/8/layout/cycle2"/>
    <dgm:cxn modelId="{C840864B-77E6-4D02-A6A8-BAE4FBE14809}" srcId="{0BBF7E8D-243D-4AA7-8587-66FB32474D24}" destId="{9E019234-ED71-4D47-9BAE-6ECFFEF0532D}" srcOrd="4" destOrd="0" parTransId="{6FA04B12-D537-4397-8C1B-7C6149AB3D6D}" sibTransId="{DCEEAF56-93EA-4165-B234-4F485459F77B}"/>
    <dgm:cxn modelId="{BA45C880-D823-4D6A-8841-2E95EFECFB57}" type="presOf" srcId="{48D44FBD-FFBD-4A5A-82DC-757265ACC595}" destId="{EC1BC1A9-CAFD-43F8-926C-BC95A084B2B7}" srcOrd="1" destOrd="0" presId="urn:microsoft.com/office/officeart/2005/8/layout/cycle2"/>
    <dgm:cxn modelId="{B60097BC-9B2B-423C-B0B3-08C62EE6CDA1}" type="presOf" srcId="{9E019234-ED71-4D47-9BAE-6ECFFEF0532D}" destId="{4476B3DB-14B5-4054-BEF7-37C2C29F2F16}" srcOrd="0" destOrd="0" presId="urn:microsoft.com/office/officeart/2005/8/layout/cycle2"/>
    <dgm:cxn modelId="{74D87387-0D4C-4474-8924-0282A36E2B3E}" type="presOf" srcId="{48D44FBD-FFBD-4A5A-82DC-757265ACC595}" destId="{11B90932-0839-4010-ABF0-231E2D81471A}" srcOrd="0" destOrd="0" presId="urn:microsoft.com/office/officeart/2005/8/layout/cycle2"/>
    <dgm:cxn modelId="{E3AD874E-2280-4FBA-8C53-429168A510D2}" type="presOf" srcId="{42E292EF-8FEC-44E2-AEFE-6C27A867988D}" destId="{69622A1D-1F5E-4625-B877-5DAE36DD0322}" srcOrd="0" destOrd="0" presId="urn:microsoft.com/office/officeart/2005/8/layout/cycle2"/>
    <dgm:cxn modelId="{6F47FAE7-166A-4C26-9FAF-BF8407F25F9D}" type="presOf" srcId="{1A46FBFD-0FEF-445F-9059-0627F098D3FE}" destId="{FD6975AD-7750-495F-99A6-37A66D6E9909}" srcOrd="1" destOrd="0" presId="urn:microsoft.com/office/officeart/2005/8/layout/cycle2"/>
    <dgm:cxn modelId="{B9D1DB74-D79A-4BC3-9BB8-C91AF1AD1B71}" srcId="{0BBF7E8D-243D-4AA7-8587-66FB32474D24}" destId="{F800D643-310C-4F4F-9263-5DEBFBABCB58}" srcOrd="2" destOrd="0" parTransId="{A8B01EE6-ECD6-4014-A5AE-CD4B54394B58}" sibTransId="{42E292EF-8FEC-44E2-AEFE-6C27A867988D}"/>
    <dgm:cxn modelId="{89021274-FCF4-4624-8CAA-8967B1883B01}" type="presOf" srcId="{B7EC3166-60CA-4DE8-BA73-0B4CD9EBE1FC}" destId="{BC812450-DBF9-49B6-B90B-64E12BBDEB3C}" srcOrd="0" destOrd="0" presId="urn:microsoft.com/office/officeart/2005/8/layout/cycle2"/>
    <dgm:cxn modelId="{CD16B4F3-6C91-40A8-953E-256D0A6C24F4}" type="presOf" srcId="{1A46FBFD-0FEF-445F-9059-0627F098D3FE}" destId="{838F1A7B-5C5F-4F91-84F4-B66EDBAC040D}" srcOrd="0" destOrd="0" presId="urn:microsoft.com/office/officeart/2005/8/layout/cycle2"/>
    <dgm:cxn modelId="{DAAAC13A-2730-45BC-BAF5-C9C60B78DF5B}" type="presParOf" srcId="{EEA90B6E-6C84-4260-AE02-19EFF63CD1DC}" destId="{68159D6F-5BDE-4553-9058-7DE5C0918F2F}" srcOrd="0" destOrd="0" presId="urn:microsoft.com/office/officeart/2005/8/layout/cycle2"/>
    <dgm:cxn modelId="{DE4632E1-40D9-4730-9FAE-12F6771C80E2}" type="presParOf" srcId="{EEA90B6E-6C84-4260-AE02-19EFF63CD1DC}" destId="{56B1E3FB-500C-4FB0-8387-2EE9F61E1470}" srcOrd="1" destOrd="0" presId="urn:microsoft.com/office/officeart/2005/8/layout/cycle2"/>
    <dgm:cxn modelId="{A3E40A30-5B78-4734-8AFA-96BD031579F1}" type="presParOf" srcId="{56B1E3FB-500C-4FB0-8387-2EE9F61E1470}" destId="{9589C3B5-39F0-4B1E-8FF0-9820FCEA198D}" srcOrd="0" destOrd="0" presId="urn:microsoft.com/office/officeart/2005/8/layout/cycle2"/>
    <dgm:cxn modelId="{EB7A41B1-6D27-4D3D-911F-23959992403F}" type="presParOf" srcId="{EEA90B6E-6C84-4260-AE02-19EFF63CD1DC}" destId="{65F21427-5AA3-4297-8AAD-0743F5ACCFA9}" srcOrd="2" destOrd="0" presId="urn:microsoft.com/office/officeart/2005/8/layout/cycle2"/>
    <dgm:cxn modelId="{DF1CCE5A-A409-44B8-8F79-A9A3F6705B10}" type="presParOf" srcId="{EEA90B6E-6C84-4260-AE02-19EFF63CD1DC}" destId="{838F1A7B-5C5F-4F91-84F4-B66EDBAC040D}" srcOrd="3" destOrd="0" presId="urn:microsoft.com/office/officeart/2005/8/layout/cycle2"/>
    <dgm:cxn modelId="{9C7850CB-CB4A-40BE-93C2-E943A0E57BDF}" type="presParOf" srcId="{838F1A7B-5C5F-4F91-84F4-B66EDBAC040D}" destId="{FD6975AD-7750-495F-99A6-37A66D6E9909}" srcOrd="0" destOrd="0" presId="urn:microsoft.com/office/officeart/2005/8/layout/cycle2"/>
    <dgm:cxn modelId="{802CA3DA-047F-490F-B306-324541470298}" type="presParOf" srcId="{EEA90B6E-6C84-4260-AE02-19EFF63CD1DC}" destId="{418D2ACA-0431-45F7-A983-514AEEE753B3}" srcOrd="4" destOrd="0" presId="urn:microsoft.com/office/officeart/2005/8/layout/cycle2"/>
    <dgm:cxn modelId="{E90A3563-409E-472D-8934-88B2C01483BB}" type="presParOf" srcId="{EEA90B6E-6C84-4260-AE02-19EFF63CD1DC}" destId="{69622A1D-1F5E-4625-B877-5DAE36DD0322}" srcOrd="5" destOrd="0" presId="urn:microsoft.com/office/officeart/2005/8/layout/cycle2"/>
    <dgm:cxn modelId="{EF4B2834-FE1D-4901-AA29-9BA46973CC85}" type="presParOf" srcId="{69622A1D-1F5E-4625-B877-5DAE36DD0322}" destId="{77078A0C-B4F9-4327-AD80-3115FE1310B7}" srcOrd="0" destOrd="0" presId="urn:microsoft.com/office/officeart/2005/8/layout/cycle2"/>
    <dgm:cxn modelId="{BA33DDAD-B4DC-4D1E-9B94-D3F1EFE36340}" type="presParOf" srcId="{EEA90B6E-6C84-4260-AE02-19EFF63CD1DC}" destId="{BC812450-DBF9-49B6-B90B-64E12BBDEB3C}" srcOrd="6" destOrd="0" presId="urn:microsoft.com/office/officeart/2005/8/layout/cycle2"/>
    <dgm:cxn modelId="{875C51DB-FAC7-4802-B2D6-261DA2993F87}" type="presParOf" srcId="{EEA90B6E-6C84-4260-AE02-19EFF63CD1DC}" destId="{11B90932-0839-4010-ABF0-231E2D81471A}" srcOrd="7" destOrd="0" presId="urn:microsoft.com/office/officeart/2005/8/layout/cycle2"/>
    <dgm:cxn modelId="{50071B5B-2DA7-4539-961E-1327331180BE}" type="presParOf" srcId="{11B90932-0839-4010-ABF0-231E2D81471A}" destId="{EC1BC1A9-CAFD-43F8-926C-BC95A084B2B7}" srcOrd="0" destOrd="0" presId="urn:microsoft.com/office/officeart/2005/8/layout/cycle2"/>
    <dgm:cxn modelId="{C23A904D-0095-43C9-9FD4-4FD5C154AC67}" type="presParOf" srcId="{EEA90B6E-6C84-4260-AE02-19EFF63CD1DC}" destId="{4476B3DB-14B5-4054-BEF7-37C2C29F2F16}" srcOrd="8" destOrd="0" presId="urn:microsoft.com/office/officeart/2005/8/layout/cycle2"/>
    <dgm:cxn modelId="{309DCF3B-A613-45F7-B666-AA3F46B1EECA}" type="presParOf" srcId="{EEA90B6E-6C84-4260-AE02-19EFF63CD1DC}" destId="{18907BCF-5631-45CE-B11D-A276380E636F}" srcOrd="9" destOrd="0" presId="urn:microsoft.com/office/officeart/2005/8/layout/cycle2"/>
    <dgm:cxn modelId="{B2EFD080-D06A-4861-8FC2-369005B233B1}" type="presParOf" srcId="{18907BCF-5631-45CE-B11D-A276380E636F}" destId="{07AD1826-A5C4-4C99-8EAF-38541CB130CD}"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159D6F-5BDE-4553-9058-7DE5C0918F2F}">
      <dsp:nvSpPr>
        <dsp:cNvPr id="0" name=""/>
        <dsp:cNvSpPr/>
      </dsp:nvSpPr>
      <dsp:spPr>
        <a:xfrm>
          <a:off x="3246437" y="534"/>
          <a:ext cx="1635124" cy="163512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latin typeface="Aparajita" panose="020B0604020202020204" pitchFamily="34" charset="0"/>
              <a:cs typeface="Aparajita" panose="020B0604020202020204" pitchFamily="34" charset="0"/>
            </a:rPr>
            <a:t>1. Select a topic</a:t>
          </a:r>
          <a:endParaRPr lang="ar-KW" sz="1800" b="1" kern="1200" dirty="0">
            <a:latin typeface="Aparajita" panose="020B0604020202020204" pitchFamily="34" charset="0"/>
          </a:endParaRPr>
        </a:p>
      </dsp:txBody>
      <dsp:txXfrm>
        <a:off x="3485895" y="239992"/>
        <a:ext cx="1156208" cy="1156208"/>
      </dsp:txXfrm>
    </dsp:sp>
    <dsp:sp modelId="{56B1E3FB-500C-4FB0-8387-2EE9F61E1470}">
      <dsp:nvSpPr>
        <dsp:cNvPr id="0" name=""/>
        <dsp:cNvSpPr/>
      </dsp:nvSpPr>
      <dsp:spPr>
        <a:xfrm rot="2160000">
          <a:off x="4830234" y="1257302"/>
          <a:ext cx="436123" cy="55185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KW" sz="1800" b="1" kern="1200">
            <a:latin typeface="Aparajita" panose="020B0604020202020204" pitchFamily="34" charset="0"/>
          </a:endParaRPr>
        </a:p>
      </dsp:txBody>
      <dsp:txXfrm>
        <a:off x="4842728" y="1329221"/>
        <a:ext cx="305286" cy="331112"/>
      </dsp:txXfrm>
    </dsp:sp>
    <dsp:sp modelId="{65F21427-5AA3-4297-8AAD-0743F5ACCFA9}">
      <dsp:nvSpPr>
        <dsp:cNvPr id="0" name=""/>
        <dsp:cNvSpPr/>
      </dsp:nvSpPr>
      <dsp:spPr>
        <a:xfrm>
          <a:off x="5235001" y="1445310"/>
          <a:ext cx="1635124" cy="1635124"/>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en-US" sz="1800" b="1" kern="1200" dirty="0" smtClean="0">
              <a:latin typeface="Aparajita" panose="020B0604020202020204" pitchFamily="34" charset="0"/>
              <a:cs typeface="Aparajita" panose="020B0604020202020204" pitchFamily="34" charset="0"/>
            </a:rPr>
            <a:t>2. Search and choose the literature </a:t>
          </a:r>
          <a:endParaRPr lang="ar-KW" sz="1800" b="1" kern="1200" dirty="0">
            <a:latin typeface="Aparajita" panose="020B0604020202020204" pitchFamily="34" charset="0"/>
          </a:endParaRPr>
        </a:p>
      </dsp:txBody>
      <dsp:txXfrm>
        <a:off x="5474459" y="1684768"/>
        <a:ext cx="1156208" cy="1156208"/>
      </dsp:txXfrm>
    </dsp:sp>
    <dsp:sp modelId="{838F1A7B-5C5F-4F91-84F4-B66EDBAC040D}">
      <dsp:nvSpPr>
        <dsp:cNvPr id="0" name=""/>
        <dsp:cNvSpPr/>
      </dsp:nvSpPr>
      <dsp:spPr>
        <a:xfrm rot="6480000">
          <a:off x="5458534" y="3144055"/>
          <a:ext cx="436123" cy="55185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KW" sz="1800" b="1" kern="1200">
            <a:latin typeface="Aparajita" panose="020B0604020202020204" pitchFamily="34" charset="0"/>
          </a:endParaRPr>
        </a:p>
      </dsp:txBody>
      <dsp:txXfrm rot="10800000">
        <a:off x="5544168" y="3192209"/>
        <a:ext cx="305286" cy="331112"/>
      </dsp:txXfrm>
    </dsp:sp>
    <dsp:sp modelId="{418D2ACA-0431-45F7-A983-514AEEE753B3}">
      <dsp:nvSpPr>
        <dsp:cNvPr id="0" name=""/>
        <dsp:cNvSpPr/>
      </dsp:nvSpPr>
      <dsp:spPr>
        <a:xfrm>
          <a:off x="4475437" y="3783007"/>
          <a:ext cx="1635124" cy="1635124"/>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en-US" sz="1800" b="1" kern="1200" dirty="0" smtClean="0">
              <a:latin typeface="Aparajita" panose="020B0604020202020204" pitchFamily="34" charset="0"/>
              <a:cs typeface="Aparajita" panose="020B0604020202020204" pitchFamily="34" charset="0"/>
            </a:rPr>
            <a:t>3. Analyze the literature</a:t>
          </a:r>
          <a:endParaRPr lang="ar-KW" sz="1800" b="1" kern="1200" dirty="0">
            <a:latin typeface="Aparajita" panose="020B0604020202020204" pitchFamily="34" charset="0"/>
          </a:endParaRPr>
        </a:p>
      </dsp:txBody>
      <dsp:txXfrm>
        <a:off x="4714895" y="4022465"/>
        <a:ext cx="1156208" cy="1156208"/>
      </dsp:txXfrm>
    </dsp:sp>
    <dsp:sp modelId="{69622A1D-1F5E-4625-B877-5DAE36DD0322}">
      <dsp:nvSpPr>
        <dsp:cNvPr id="0" name=""/>
        <dsp:cNvSpPr/>
      </dsp:nvSpPr>
      <dsp:spPr>
        <a:xfrm rot="10800000">
          <a:off x="3858281" y="4324642"/>
          <a:ext cx="436123" cy="55185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KW" sz="1800" b="1" kern="1200">
            <a:latin typeface="Aparajita" panose="020B0604020202020204" pitchFamily="34" charset="0"/>
          </a:endParaRPr>
        </a:p>
      </dsp:txBody>
      <dsp:txXfrm rot="10800000">
        <a:off x="3989118" y="4435013"/>
        <a:ext cx="305286" cy="331112"/>
      </dsp:txXfrm>
    </dsp:sp>
    <dsp:sp modelId="{BC812450-DBF9-49B6-B90B-64E12BBDEB3C}">
      <dsp:nvSpPr>
        <dsp:cNvPr id="0" name=""/>
        <dsp:cNvSpPr/>
      </dsp:nvSpPr>
      <dsp:spPr>
        <a:xfrm>
          <a:off x="2017437" y="3783007"/>
          <a:ext cx="1635124" cy="1635124"/>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en-US" sz="1800" b="1" kern="1200" dirty="0" smtClean="0">
              <a:latin typeface="Aparajita" panose="020B0604020202020204" pitchFamily="34" charset="0"/>
              <a:cs typeface="Aparajita" panose="020B0604020202020204" pitchFamily="34" charset="0"/>
            </a:rPr>
            <a:t>4. Start your research methodology and collect Data</a:t>
          </a:r>
          <a:endParaRPr lang="ar-KW" sz="1800" b="1" kern="1200" dirty="0">
            <a:latin typeface="Aparajita" panose="020B0604020202020204" pitchFamily="34" charset="0"/>
          </a:endParaRPr>
        </a:p>
      </dsp:txBody>
      <dsp:txXfrm>
        <a:off x="2256895" y="4022465"/>
        <a:ext cx="1156208" cy="1156208"/>
      </dsp:txXfrm>
    </dsp:sp>
    <dsp:sp modelId="{11B90932-0839-4010-ABF0-231E2D81471A}">
      <dsp:nvSpPr>
        <dsp:cNvPr id="0" name=""/>
        <dsp:cNvSpPr/>
      </dsp:nvSpPr>
      <dsp:spPr>
        <a:xfrm rot="15120000">
          <a:off x="2240970" y="3167533"/>
          <a:ext cx="436123" cy="55185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KW" sz="1800" b="1" kern="1200">
            <a:latin typeface="Aparajita" panose="020B0604020202020204" pitchFamily="34" charset="0"/>
          </a:endParaRPr>
        </a:p>
      </dsp:txBody>
      <dsp:txXfrm rot="10800000">
        <a:off x="2326604" y="3340121"/>
        <a:ext cx="305286" cy="331112"/>
      </dsp:txXfrm>
    </dsp:sp>
    <dsp:sp modelId="{4476B3DB-14B5-4054-BEF7-37C2C29F2F16}">
      <dsp:nvSpPr>
        <dsp:cNvPr id="0" name=""/>
        <dsp:cNvSpPr/>
      </dsp:nvSpPr>
      <dsp:spPr>
        <a:xfrm>
          <a:off x="1257873" y="1445310"/>
          <a:ext cx="1635124" cy="1635124"/>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en-US" sz="1800" b="1" kern="1200" dirty="0" smtClean="0">
              <a:latin typeface="Aparajita" panose="020B0604020202020204" pitchFamily="34" charset="0"/>
              <a:cs typeface="Aparajita" panose="020B0604020202020204" pitchFamily="34" charset="0"/>
            </a:rPr>
            <a:t>5. interpret your data compare to the literature</a:t>
          </a:r>
          <a:endParaRPr lang="ar-KW" sz="1800" b="1" kern="1200" dirty="0">
            <a:latin typeface="Aparajita" panose="020B0604020202020204" pitchFamily="34" charset="0"/>
          </a:endParaRPr>
        </a:p>
      </dsp:txBody>
      <dsp:txXfrm>
        <a:off x="1497331" y="1684768"/>
        <a:ext cx="1156208" cy="1156208"/>
      </dsp:txXfrm>
    </dsp:sp>
    <dsp:sp modelId="{18907BCF-5631-45CE-B11D-A276380E636F}">
      <dsp:nvSpPr>
        <dsp:cNvPr id="0" name=""/>
        <dsp:cNvSpPr/>
      </dsp:nvSpPr>
      <dsp:spPr>
        <a:xfrm rot="19440000">
          <a:off x="2841670" y="1271812"/>
          <a:ext cx="436123" cy="551854"/>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KW" sz="1800" b="1" kern="1200">
            <a:latin typeface="Aparajita" panose="020B0604020202020204" pitchFamily="34" charset="0"/>
          </a:endParaRPr>
        </a:p>
      </dsp:txBody>
      <dsp:txXfrm>
        <a:off x="2854164" y="1420635"/>
        <a:ext cx="305286" cy="3311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B1CED23-38A9-4DE7-8846-A5E2DAA9E692}" type="datetimeFigureOut">
              <a:rPr lang="ar-KW" smtClean="0"/>
              <a:t>23/12/1436</a:t>
            </a:fld>
            <a:endParaRPr lang="ar-K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DC6B190-937A-4B23-A349-0C71AA77234C}" type="slidenum">
              <a:rPr lang="ar-KW" smtClean="0"/>
              <a:t>‹#›</a:t>
            </a:fld>
            <a:endParaRPr lang="ar-KW"/>
          </a:p>
        </p:txBody>
      </p:sp>
    </p:spTree>
    <p:extLst>
      <p:ext uri="{BB962C8B-B14F-4D97-AF65-F5344CB8AC3E}">
        <p14:creationId xmlns:p14="http://schemas.microsoft.com/office/powerpoint/2010/main" val="21469072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This figure provides</a:t>
            </a:r>
            <a:r>
              <a:rPr lang="en-US" baseline="0" dirty="0" smtClean="0"/>
              <a:t> an overview showing the main sources of knowledge and tools by which most of it is </a:t>
            </a:r>
            <a:r>
              <a:rPr lang="en-US" baseline="0" smtClean="0"/>
              <a:t>organized </a:t>
            </a:r>
          </a:p>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3</a:t>
            </a:fld>
            <a:endParaRPr lang="ar-KW"/>
          </a:p>
        </p:txBody>
      </p:sp>
    </p:spTree>
    <p:extLst>
      <p:ext uri="{BB962C8B-B14F-4D97-AF65-F5344CB8AC3E}">
        <p14:creationId xmlns:p14="http://schemas.microsoft.com/office/powerpoint/2010/main" val="6068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14</a:t>
            </a:fld>
            <a:endParaRPr lang="ar-KW"/>
          </a:p>
        </p:txBody>
      </p:sp>
    </p:spTree>
    <p:extLst>
      <p:ext uri="{BB962C8B-B14F-4D97-AF65-F5344CB8AC3E}">
        <p14:creationId xmlns:p14="http://schemas.microsoft.com/office/powerpoint/2010/main" val="3517219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16</a:t>
            </a:fld>
            <a:endParaRPr lang="ar-KW"/>
          </a:p>
        </p:txBody>
      </p:sp>
    </p:spTree>
    <p:extLst>
      <p:ext uri="{BB962C8B-B14F-4D97-AF65-F5344CB8AC3E}">
        <p14:creationId xmlns:p14="http://schemas.microsoft.com/office/powerpoint/2010/main" val="595853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18</a:t>
            </a:fld>
            <a:endParaRPr lang="ar-KW"/>
          </a:p>
        </p:txBody>
      </p:sp>
    </p:spTree>
    <p:extLst>
      <p:ext uri="{BB962C8B-B14F-4D97-AF65-F5344CB8AC3E}">
        <p14:creationId xmlns:p14="http://schemas.microsoft.com/office/powerpoint/2010/main" val="2793821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buFontTx/>
              <a:buChar char="-"/>
            </a:pPr>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19</a:t>
            </a:fld>
            <a:endParaRPr lang="ar-KW"/>
          </a:p>
        </p:txBody>
      </p:sp>
    </p:spTree>
    <p:extLst>
      <p:ext uri="{BB962C8B-B14F-4D97-AF65-F5344CB8AC3E}">
        <p14:creationId xmlns:p14="http://schemas.microsoft.com/office/powerpoint/2010/main" val="3912852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21</a:t>
            </a:fld>
            <a:endParaRPr lang="ar-KW"/>
          </a:p>
        </p:txBody>
      </p:sp>
    </p:spTree>
    <p:extLst>
      <p:ext uri="{BB962C8B-B14F-4D97-AF65-F5344CB8AC3E}">
        <p14:creationId xmlns:p14="http://schemas.microsoft.com/office/powerpoint/2010/main" val="363258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23</a:t>
            </a:fld>
            <a:endParaRPr lang="ar-KW"/>
          </a:p>
        </p:txBody>
      </p:sp>
    </p:spTree>
    <p:extLst>
      <p:ext uri="{BB962C8B-B14F-4D97-AF65-F5344CB8AC3E}">
        <p14:creationId xmlns:p14="http://schemas.microsoft.com/office/powerpoint/2010/main" val="3136744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24</a:t>
            </a:fld>
            <a:endParaRPr lang="ar-KW"/>
          </a:p>
        </p:txBody>
      </p:sp>
    </p:spTree>
    <p:extLst>
      <p:ext uri="{BB962C8B-B14F-4D97-AF65-F5344CB8AC3E}">
        <p14:creationId xmlns:p14="http://schemas.microsoft.com/office/powerpoint/2010/main" val="737738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26</a:t>
            </a:fld>
            <a:endParaRPr lang="ar-KW"/>
          </a:p>
        </p:txBody>
      </p:sp>
    </p:spTree>
    <p:extLst>
      <p:ext uri="{BB962C8B-B14F-4D97-AF65-F5344CB8AC3E}">
        <p14:creationId xmlns:p14="http://schemas.microsoft.com/office/powerpoint/2010/main" val="13663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4</a:t>
            </a:fld>
            <a:endParaRPr lang="ar-KW"/>
          </a:p>
        </p:txBody>
      </p:sp>
    </p:spTree>
    <p:extLst>
      <p:ext uri="{BB962C8B-B14F-4D97-AF65-F5344CB8AC3E}">
        <p14:creationId xmlns:p14="http://schemas.microsoft.com/office/powerpoint/2010/main" val="112923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6</a:t>
            </a:fld>
            <a:endParaRPr lang="ar-KW"/>
          </a:p>
        </p:txBody>
      </p:sp>
    </p:spTree>
    <p:extLst>
      <p:ext uri="{BB962C8B-B14F-4D97-AF65-F5344CB8AC3E}">
        <p14:creationId xmlns:p14="http://schemas.microsoft.com/office/powerpoint/2010/main" val="864911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DC6B190-937A-4B23-A349-0C71AA77234C}" type="slidenum">
              <a:rPr lang="ar-KW" smtClean="0"/>
              <a:t>7</a:t>
            </a:fld>
            <a:endParaRPr lang="ar-KW"/>
          </a:p>
        </p:txBody>
      </p:sp>
    </p:spTree>
    <p:extLst>
      <p:ext uri="{BB962C8B-B14F-4D97-AF65-F5344CB8AC3E}">
        <p14:creationId xmlns:p14="http://schemas.microsoft.com/office/powerpoint/2010/main" val="218175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8</a:t>
            </a:fld>
            <a:endParaRPr lang="ar-KW"/>
          </a:p>
        </p:txBody>
      </p:sp>
    </p:spTree>
    <p:extLst>
      <p:ext uri="{BB962C8B-B14F-4D97-AF65-F5344CB8AC3E}">
        <p14:creationId xmlns:p14="http://schemas.microsoft.com/office/powerpoint/2010/main" val="1537956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9</a:t>
            </a:fld>
            <a:endParaRPr lang="ar-KW"/>
          </a:p>
        </p:txBody>
      </p:sp>
    </p:spTree>
    <p:extLst>
      <p:ext uri="{BB962C8B-B14F-4D97-AF65-F5344CB8AC3E}">
        <p14:creationId xmlns:p14="http://schemas.microsoft.com/office/powerpoint/2010/main" val="4215314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2400" dirty="0" smtClean="0">
              <a:latin typeface="Aparajita" panose="020B0604020202020204" pitchFamily="34" charset="0"/>
              <a:cs typeface="Aparajita" panose="020B0604020202020204" pitchFamily="34" charset="0"/>
            </a:endParaRPr>
          </a:p>
        </p:txBody>
      </p:sp>
      <p:sp>
        <p:nvSpPr>
          <p:cNvPr id="4" name="Slide Number Placeholder 3"/>
          <p:cNvSpPr>
            <a:spLocks noGrp="1"/>
          </p:cNvSpPr>
          <p:nvPr>
            <p:ph type="sldNum" sz="quarter" idx="10"/>
          </p:nvPr>
        </p:nvSpPr>
        <p:spPr/>
        <p:txBody>
          <a:bodyPr/>
          <a:lstStyle/>
          <a:p>
            <a:fld id="{DDC6B190-937A-4B23-A349-0C71AA77234C}" type="slidenum">
              <a:rPr lang="ar-KW" smtClean="0"/>
              <a:t>11</a:t>
            </a:fld>
            <a:endParaRPr lang="ar-KW"/>
          </a:p>
        </p:txBody>
      </p:sp>
    </p:spTree>
    <p:extLst>
      <p:ext uri="{BB962C8B-B14F-4D97-AF65-F5344CB8AC3E}">
        <p14:creationId xmlns:p14="http://schemas.microsoft.com/office/powerpoint/2010/main" val="521766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12</a:t>
            </a:fld>
            <a:endParaRPr lang="ar-KW"/>
          </a:p>
        </p:txBody>
      </p:sp>
    </p:spTree>
    <p:extLst>
      <p:ext uri="{BB962C8B-B14F-4D97-AF65-F5344CB8AC3E}">
        <p14:creationId xmlns:p14="http://schemas.microsoft.com/office/powerpoint/2010/main" val="1894077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KW" dirty="0"/>
          </a:p>
        </p:txBody>
      </p:sp>
      <p:sp>
        <p:nvSpPr>
          <p:cNvPr id="4" name="Slide Number Placeholder 3"/>
          <p:cNvSpPr>
            <a:spLocks noGrp="1"/>
          </p:cNvSpPr>
          <p:nvPr>
            <p:ph type="sldNum" sz="quarter" idx="10"/>
          </p:nvPr>
        </p:nvSpPr>
        <p:spPr/>
        <p:txBody>
          <a:bodyPr/>
          <a:lstStyle/>
          <a:p>
            <a:fld id="{DDC6B190-937A-4B23-A349-0C71AA77234C}" type="slidenum">
              <a:rPr lang="ar-KW" smtClean="0"/>
              <a:t>13</a:t>
            </a:fld>
            <a:endParaRPr lang="ar-KW"/>
          </a:p>
        </p:txBody>
      </p:sp>
    </p:spTree>
    <p:extLst>
      <p:ext uri="{BB962C8B-B14F-4D97-AF65-F5344CB8AC3E}">
        <p14:creationId xmlns:p14="http://schemas.microsoft.com/office/powerpoint/2010/main" val="77408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10/6/2015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10/6/2015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10/6/2015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solidFill>
                  <a:srgbClr val="0070C0"/>
                </a:solidFill>
                <a:latin typeface="Aparajita" panose="020B0604020202020204" pitchFamily="34" charset="0"/>
                <a:cs typeface="Aparajita" panose="020B0604020202020204" pitchFamily="34" charset="0"/>
              </a:rPr>
              <a:t>The Importance Of Knowing The History Of Your Research Project </a:t>
            </a:r>
            <a:r>
              <a:rPr lang="en-US" sz="4800" dirty="0" smtClean="0">
                <a:solidFill>
                  <a:srgbClr val="0070C0"/>
                </a:solidFill>
                <a:latin typeface="Aparajita" panose="020B0604020202020204" pitchFamily="34" charset="0"/>
                <a:cs typeface="Aparajita" panose="020B0604020202020204" pitchFamily="34" charset="0"/>
              </a:rPr>
              <a:t/>
            </a:r>
            <a:br>
              <a:rPr lang="en-US" sz="4800" dirty="0" smtClean="0">
                <a:solidFill>
                  <a:srgbClr val="0070C0"/>
                </a:solidFill>
                <a:latin typeface="Aparajita" panose="020B0604020202020204" pitchFamily="34" charset="0"/>
                <a:cs typeface="Aparajita" panose="020B0604020202020204" pitchFamily="34" charset="0"/>
              </a:rPr>
            </a:br>
            <a:endParaRPr lang="ar-KW" sz="4800" dirty="0">
              <a:solidFill>
                <a:srgbClr val="0070C0"/>
              </a:solidFill>
              <a:latin typeface="Aparajita" panose="020B0604020202020204" pitchFamily="34" charset="0"/>
            </a:endParaRPr>
          </a:p>
        </p:txBody>
      </p:sp>
      <p:sp>
        <p:nvSpPr>
          <p:cNvPr id="4" name="Subtitle 3"/>
          <p:cNvSpPr>
            <a:spLocks noGrp="1"/>
          </p:cNvSpPr>
          <p:nvPr>
            <p:ph type="subTitle" idx="1"/>
          </p:nvPr>
        </p:nvSpPr>
        <p:spPr/>
        <p:txBody>
          <a:bodyPr/>
          <a:lstStyle/>
          <a:p>
            <a:r>
              <a:rPr lang="en-US" dirty="0" err="1" smtClean="0">
                <a:latin typeface="Aparajita" panose="020B0604020202020204" pitchFamily="34" charset="0"/>
                <a:cs typeface="Aparajita" panose="020B0604020202020204" pitchFamily="34" charset="0"/>
              </a:rPr>
              <a:t>Sooad</a:t>
            </a:r>
            <a:r>
              <a:rPr lang="en-US" dirty="0" smtClean="0">
                <a:latin typeface="Aparajita" panose="020B0604020202020204" pitchFamily="34" charset="0"/>
                <a:cs typeface="Aparajita" panose="020B0604020202020204" pitchFamily="34" charset="0"/>
              </a:rPr>
              <a:t> Al-</a:t>
            </a:r>
            <a:r>
              <a:rPr lang="en-US" dirty="0" err="1" smtClean="0">
                <a:latin typeface="Aparajita" panose="020B0604020202020204" pitchFamily="34" charset="0"/>
                <a:cs typeface="Aparajita" panose="020B0604020202020204" pitchFamily="34" charset="0"/>
              </a:rPr>
              <a:t>daihan</a:t>
            </a:r>
            <a:endParaRPr lang="ar-KW" dirty="0">
              <a:latin typeface="Aparajita" panose="020B0604020202020204" pitchFamily="34" charset="0"/>
            </a:endParaRPr>
          </a:p>
        </p:txBody>
      </p:sp>
    </p:spTree>
    <p:extLst>
      <p:ext uri="{BB962C8B-B14F-4D97-AF65-F5344CB8AC3E}">
        <p14:creationId xmlns:p14="http://schemas.microsoft.com/office/powerpoint/2010/main" val="3444920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972692" y="2948683"/>
            <a:ext cx="1438382" cy="452063"/>
          </a:xfrm>
          <a:prstGeom prst="roundRect">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Cancer research </a:t>
            </a:r>
            <a:endParaRPr lang="ar-KW" dirty="0">
              <a:latin typeface="Aparajita" panose="020B0604020202020204" pitchFamily="34" charset="0"/>
            </a:endParaRPr>
          </a:p>
        </p:txBody>
      </p:sp>
      <p:cxnSp>
        <p:nvCxnSpPr>
          <p:cNvPr id="4" name="Straight Connector 3"/>
          <p:cNvCxnSpPr>
            <a:stCxn id="2" idx="0"/>
          </p:cNvCxnSpPr>
          <p:nvPr/>
        </p:nvCxnSpPr>
        <p:spPr>
          <a:xfrm flipV="1">
            <a:off x="5691883" y="1890445"/>
            <a:ext cx="0" cy="105823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4972692" y="1571946"/>
            <a:ext cx="1438382" cy="318499"/>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Social issue</a:t>
            </a:r>
            <a:endParaRPr lang="ar-KW" dirty="0">
              <a:latin typeface="Aparajita" panose="020B0604020202020204" pitchFamily="34" charset="0"/>
            </a:endParaRPr>
          </a:p>
        </p:txBody>
      </p:sp>
      <p:sp>
        <p:nvSpPr>
          <p:cNvPr id="8" name="Rounded Rectangle 7"/>
          <p:cNvSpPr/>
          <p:nvPr/>
        </p:nvSpPr>
        <p:spPr>
          <a:xfrm>
            <a:off x="5815173" y="734602"/>
            <a:ext cx="1077074" cy="318499"/>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Economics </a:t>
            </a:r>
            <a:endParaRPr lang="ar-KW" dirty="0">
              <a:latin typeface="Aparajita" panose="020B0604020202020204" pitchFamily="34" charset="0"/>
            </a:endParaRPr>
          </a:p>
        </p:txBody>
      </p:sp>
      <p:sp>
        <p:nvSpPr>
          <p:cNvPr id="9" name="Rounded Rectangle 8"/>
          <p:cNvSpPr/>
          <p:nvPr/>
        </p:nvSpPr>
        <p:spPr>
          <a:xfrm>
            <a:off x="3093930" y="513708"/>
            <a:ext cx="2526034" cy="318499"/>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Risk of mortality/ morbidity</a:t>
            </a:r>
            <a:endParaRPr lang="ar-KW" dirty="0">
              <a:latin typeface="Aparajita" panose="020B0604020202020204" pitchFamily="34" charset="0"/>
            </a:endParaRPr>
          </a:p>
        </p:txBody>
      </p:sp>
      <p:cxnSp>
        <p:nvCxnSpPr>
          <p:cNvPr id="10" name="Straight Connector 9"/>
          <p:cNvCxnSpPr>
            <a:endCxn id="8" idx="2"/>
          </p:cNvCxnSpPr>
          <p:nvPr/>
        </p:nvCxnSpPr>
        <p:spPr>
          <a:xfrm flipV="1">
            <a:off x="5979560" y="1053101"/>
            <a:ext cx="374150" cy="5188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4972692" y="832207"/>
            <a:ext cx="421241" cy="7397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2665733" y="4032597"/>
            <a:ext cx="1592495" cy="318499"/>
          </a:xfrm>
          <a:prstGeom prst="roundRect">
            <a:avLst/>
          </a:prstGeom>
          <a:solidFill>
            <a:schemeClr val="accent1">
              <a:lumMod val="7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Research Centers</a:t>
            </a:r>
            <a:endParaRPr lang="ar-KW" dirty="0">
              <a:latin typeface="Aparajita" panose="020B0604020202020204" pitchFamily="34" charset="0"/>
            </a:endParaRPr>
          </a:p>
        </p:txBody>
      </p:sp>
      <p:sp>
        <p:nvSpPr>
          <p:cNvPr id="15" name="Rounded Rectangle 14"/>
          <p:cNvSpPr/>
          <p:nvPr/>
        </p:nvSpPr>
        <p:spPr>
          <a:xfrm>
            <a:off x="5031142" y="4898190"/>
            <a:ext cx="1441541" cy="318499"/>
          </a:xfrm>
          <a:prstGeom prst="roundRect">
            <a:avLst/>
          </a:prstGeom>
          <a:solidFill>
            <a:schemeClr val="accent1">
              <a:lumMod val="7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Universities</a:t>
            </a:r>
            <a:endParaRPr lang="ar-KW" dirty="0">
              <a:latin typeface="Aparajita" panose="020B0604020202020204" pitchFamily="34" charset="0"/>
            </a:endParaRPr>
          </a:p>
        </p:txBody>
      </p:sp>
      <p:sp>
        <p:nvSpPr>
          <p:cNvPr id="16" name="Rounded Rectangle 15"/>
          <p:cNvSpPr/>
          <p:nvPr/>
        </p:nvSpPr>
        <p:spPr>
          <a:xfrm>
            <a:off x="3184237" y="4764633"/>
            <a:ext cx="1274388" cy="318499"/>
          </a:xfrm>
          <a:prstGeom prst="roundRect">
            <a:avLst/>
          </a:prstGeom>
          <a:solidFill>
            <a:schemeClr val="accent1">
              <a:lumMod val="7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Hospitals </a:t>
            </a:r>
            <a:endParaRPr lang="ar-KW" dirty="0">
              <a:latin typeface="Aparajita" panose="020B0604020202020204" pitchFamily="34" charset="0"/>
            </a:endParaRPr>
          </a:p>
        </p:txBody>
      </p:sp>
      <p:cxnSp>
        <p:nvCxnSpPr>
          <p:cNvPr id="17" name="Straight Connector 16"/>
          <p:cNvCxnSpPr/>
          <p:nvPr/>
        </p:nvCxnSpPr>
        <p:spPr>
          <a:xfrm flipH="1" flipV="1">
            <a:off x="6411074" y="4340827"/>
            <a:ext cx="661862" cy="423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412785" y="4356238"/>
            <a:ext cx="559907" cy="4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681609" y="3400746"/>
            <a:ext cx="0" cy="6421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4879367" y="4037739"/>
            <a:ext cx="1562493" cy="318499"/>
          </a:xfrm>
          <a:prstGeom prst="roundRect">
            <a:avLst/>
          </a:prstGeom>
          <a:solidFill>
            <a:schemeClr val="accent1">
              <a:lumMod val="7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Laboratory</a:t>
            </a:r>
            <a:endParaRPr lang="ar-KW" dirty="0">
              <a:latin typeface="Aparajita" panose="020B0604020202020204" pitchFamily="34" charset="0"/>
            </a:endParaRPr>
          </a:p>
        </p:txBody>
      </p:sp>
      <p:cxnSp>
        <p:nvCxnSpPr>
          <p:cNvPr id="34" name="Straight Connector 33"/>
          <p:cNvCxnSpPr/>
          <p:nvPr/>
        </p:nvCxnSpPr>
        <p:spPr>
          <a:xfrm>
            <a:off x="5658901" y="4356238"/>
            <a:ext cx="1712" cy="5419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8" name="Straight Connector 1027"/>
          <p:cNvCxnSpPr/>
          <p:nvPr/>
        </p:nvCxnSpPr>
        <p:spPr>
          <a:xfrm>
            <a:off x="6441860" y="4187992"/>
            <a:ext cx="1161017" cy="38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7623461" y="3855368"/>
            <a:ext cx="1962364" cy="529120"/>
          </a:xfrm>
          <a:prstGeom prst="roundRect">
            <a:avLst/>
          </a:prstGeom>
          <a:solidFill>
            <a:srgbClr val="7030A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Molecular Biology Experiments</a:t>
            </a:r>
            <a:endParaRPr lang="ar-KW" dirty="0">
              <a:latin typeface="Aparajita" panose="020B0604020202020204" pitchFamily="34" charset="0"/>
            </a:endParaRPr>
          </a:p>
        </p:txBody>
      </p:sp>
      <p:sp>
        <p:nvSpPr>
          <p:cNvPr id="40" name="Rounded Rectangle 39"/>
          <p:cNvSpPr/>
          <p:nvPr/>
        </p:nvSpPr>
        <p:spPr>
          <a:xfrm>
            <a:off x="8234667" y="2540294"/>
            <a:ext cx="1962364" cy="529120"/>
          </a:xfrm>
          <a:prstGeom prst="roundRect">
            <a:avLst/>
          </a:prstGeom>
          <a:solidFill>
            <a:srgbClr val="7030A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Clinical Experiments</a:t>
            </a:r>
            <a:endParaRPr lang="ar-KW" dirty="0">
              <a:latin typeface="Aparajita" panose="020B0604020202020204" pitchFamily="34" charset="0"/>
            </a:endParaRPr>
          </a:p>
        </p:txBody>
      </p:sp>
      <p:cxnSp>
        <p:nvCxnSpPr>
          <p:cNvPr id="1030" name="Straight Connector 1029"/>
          <p:cNvCxnSpPr>
            <a:endCxn id="40" idx="1"/>
          </p:cNvCxnSpPr>
          <p:nvPr/>
        </p:nvCxnSpPr>
        <p:spPr>
          <a:xfrm flipV="1">
            <a:off x="6411074" y="2804854"/>
            <a:ext cx="1823593" cy="12470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28" idx="1"/>
          </p:cNvCxnSpPr>
          <p:nvPr/>
        </p:nvCxnSpPr>
        <p:spPr>
          <a:xfrm>
            <a:off x="4243227" y="4196988"/>
            <a:ext cx="63614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7045200" y="4701712"/>
            <a:ext cx="1962364" cy="529120"/>
          </a:xfrm>
          <a:prstGeom prst="roundRect">
            <a:avLst/>
          </a:prstGeom>
          <a:solidFill>
            <a:srgbClr val="7030A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Biomedical Experiments</a:t>
            </a:r>
            <a:endParaRPr lang="ar-KW" dirty="0">
              <a:latin typeface="Aparajita" panose="020B0604020202020204" pitchFamily="34" charset="0"/>
            </a:endParaRPr>
          </a:p>
        </p:txBody>
      </p:sp>
      <p:sp>
        <p:nvSpPr>
          <p:cNvPr id="23" name="Rounded Rectangle 22"/>
          <p:cNvSpPr/>
          <p:nvPr/>
        </p:nvSpPr>
        <p:spPr>
          <a:xfrm>
            <a:off x="8387067" y="1625885"/>
            <a:ext cx="1962364" cy="529120"/>
          </a:xfrm>
          <a:prstGeom prst="roundRect">
            <a:avLst/>
          </a:prstGeom>
          <a:solidFill>
            <a:srgbClr val="7030A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Aparajita" panose="020B0604020202020204" pitchFamily="34" charset="0"/>
                <a:cs typeface="Aparajita" panose="020B0604020202020204" pitchFamily="34" charset="0"/>
              </a:rPr>
              <a:t>Epidemiology Experiments</a:t>
            </a:r>
            <a:endParaRPr lang="ar-KW" dirty="0">
              <a:latin typeface="Aparajita" panose="020B0604020202020204" pitchFamily="34" charset="0"/>
            </a:endParaRPr>
          </a:p>
        </p:txBody>
      </p:sp>
      <p:cxnSp>
        <p:nvCxnSpPr>
          <p:cNvPr id="24" name="Straight Connector 23"/>
          <p:cNvCxnSpPr>
            <a:endCxn id="23" idx="1"/>
          </p:cNvCxnSpPr>
          <p:nvPr/>
        </p:nvCxnSpPr>
        <p:spPr>
          <a:xfrm flipV="1">
            <a:off x="6202789" y="1890445"/>
            <a:ext cx="2184278" cy="2142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8423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stretch>
            <a:fillRect/>
          </a:stretch>
        </p:blipFill>
        <p:spPr>
          <a:xfrm>
            <a:off x="4033837" y="1452562"/>
            <a:ext cx="4124325" cy="3952875"/>
          </a:xfrm>
          <a:prstGeom prst="rect">
            <a:avLst/>
          </a:prstGeom>
        </p:spPr>
      </p:pic>
      <p:cxnSp>
        <p:nvCxnSpPr>
          <p:cNvPr id="17" name="Straight Arrow Connector 16"/>
          <p:cNvCxnSpPr/>
          <p:nvPr/>
        </p:nvCxnSpPr>
        <p:spPr>
          <a:xfrm>
            <a:off x="6164535" y="1193959"/>
            <a:ext cx="0" cy="7231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4335778" y="462439"/>
            <a:ext cx="3657515" cy="7315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b="1" dirty="0" smtClean="0">
                <a:solidFill>
                  <a:schemeClr val="tx1"/>
                </a:solidFill>
                <a:latin typeface="Bradley Hand ITC" panose="03070402050302030203" pitchFamily="66" charset="0"/>
              </a:rPr>
              <a:t>Your Research Area And Question: Your “ Slice Of The Cake”</a:t>
            </a:r>
            <a:endParaRPr lang="ar-SA" b="1" dirty="0">
              <a:solidFill>
                <a:schemeClr val="tx1"/>
              </a:solidFill>
              <a:latin typeface="Bradley Hand ITC" panose="03070402050302030203" pitchFamily="66" charset="0"/>
            </a:endParaRPr>
          </a:p>
        </p:txBody>
      </p:sp>
      <p:sp>
        <p:nvSpPr>
          <p:cNvPr id="19" name="Rounded Rectangle 18"/>
          <p:cNvSpPr/>
          <p:nvPr/>
        </p:nvSpPr>
        <p:spPr>
          <a:xfrm>
            <a:off x="513397" y="2666999"/>
            <a:ext cx="3520440" cy="7315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b="1" dirty="0" smtClean="0">
                <a:solidFill>
                  <a:schemeClr val="tx1"/>
                </a:solidFill>
                <a:latin typeface="Bradley Hand ITC" panose="03070402050302030203" pitchFamily="66" charset="0"/>
              </a:rPr>
              <a:t>Boundaries: Issues And Areas You Are Now Exploring</a:t>
            </a:r>
            <a:endParaRPr lang="ar-SA" b="1" dirty="0">
              <a:solidFill>
                <a:schemeClr val="tx1"/>
              </a:solidFill>
              <a:latin typeface="Bradley Hand ITC" panose="03070402050302030203" pitchFamily="66" charset="0"/>
            </a:endParaRPr>
          </a:p>
        </p:txBody>
      </p:sp>
      <p:cxnSp>
        <p:nvCxnSpPr>
          <p:cNvPr id="21" name="Straight Arrow Connector 20"/>
          <p:cNvCxnSpPr>
            <a:stCxn id="19" idx="3"/>
          </p:cNvCxnSpPr>
          <p:nvPr/>
        </p:nvCxnSpPr>
        <p:spPr>
          <a:xfrm flipV="1">
            <a:off x="4033837" y="3032758"/>
            <a:ext cx="1848803"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8158162" y="2519839"/>
            <a:ext cx="3595474" cy="8786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b="1" dirty="0" smtClean="0">
                <a:solidFill>
                  <a:schemeClr val="tx1"/>
                </a:solidFill>
                <a:latin typeface="Bradley Hand ITC" panose="03070402050302030203" pitchFamily="66" charset="0"/>
              </a:rPr>
              <a:t>Whole Cake: Someone else can ask questions about or explore this area, or you might later.</a:t>
            </a:r>
            <a:endParaRPr lang="ar-SA" b="1" dirty="0">
              <a:solidFill>
                <a:schemeClr val="tx1"/>
              </a:solidFill>
              <a:latin typeface="Bradley Hand ITC" panose="03070402050302030203" pitchFamily="66" charset="0"/>
            </a:endParaRPr>
          </a:p>
        </p:txBody>
      </p:sp>
      <p:sp>
        <p:nvSpPr>
          <p:cNvPr id="28" name="TextBox 27"/>
          <p:cNvSpPr txBox="1"/>
          <p:nvPr/>
        </p:nvSpPr>
        <p:spPr>
          <a:xfrm>
            <a:off x="5074920" y="3959066"/>
            <a:ext cx="3931920" cy="369332"/>
          </a:xfrm>
          <a:prstGeom prst="rect">
            <a:avLst/>
          </a:prstGeom>
          <a:noFill/>
        </p:spPr>
        <p:txBody>
          <a:bodyPr wrap="square" rtlCol="1">
            <a:spAutoFit/>
          </a:bodyPr>
          <a:lstStyle/>
          <a:p>
            <a:r>
              <a:rPr lang="en-US" b="1" dirty="0" smtClean="0">
                <a:latin typeface="Bradley Hand ITC" panose="03070402050302030203" pitchFamily="66" charset="0"/>
              </a:rPr>
              <a:t>THE RESEARCH CAKE</a:t>
            </a:r>
            <a:endParaRPr lang="ar-SA" b="1" dirty="0">
              <a:latin typeface="Bradley Hand ITC" panose="03070402050302030203" pitchFamily="66" charset="0"/>
            </a:endParaRPr>
          </a:p>
        </p:txBody>
      </p:sp>
      <p:sp>
        <p:nvSpPr>
          <p:cNvPr id="2" name="Rectangle 1"/>
          <p:cNvSpPr/>
          <p:nvPr/>
        </p:nvSpPr>
        <p:spPr>
          <a:xfrm>
            <a:off x="1722633" y="5540363"/>
            <a:ext cx="9188522" cy="461665"/>
          </a:xfrm>
          <a:prstGeom prst="rect">
            <a:avLst/>
          </a:prstGeom>
        </p:spPr>
        <p:txBody>
          <a:bodyPr wrap="square">
            <a:spAutoFit/>
          </a:bodyPr>
          <a:lstStyle/>
          <a:p>
            <a:pPr algn="just"/>
            <a:r>
              <a:rPr lang="en-US" sz="2400" dirty="0">
                <a:solidFill>
                  <a:srgbClr val="FF0000"/>
                </a:solidFill>
                <a:latin typeface="Aparajita" panose="020B0604020202020204" pitchFamily="34" charset="0"/>
                <a:cs typeface="Aparajita" panose="020B0604020202020204" pitchFamily="34" charset="0"/>
              </a:rPr>
              <a:t>Research questions usually stem from practice and serve to inform and develop practice. </a:t>
            </a:r>
          </a:p>
        </p:txBody>
      </p:sp>
    </p:spTree>
    <p:extLst>
      <p:ext uri="{BB962C8B-B14F-4D97-AF65-F5344CB8AC3E}">
        <p14:creationId xmlns:p14="http://schemas.microsoft.com/office/powerpoint/2010/main" val="2182587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458" y="1886831"/>
            <a:ext cx="10553614" cy="2037897"/>
          </a:xfrm>
        </p:spPr>
        <p:txBody>
          <a:bodyPr>
            <a:noAutofit/>
          </a:bodyPr>
          <a:lstStyle/>
          <a:p>
            <a:pPr lvl="1" algn="just" rtl="0">
              <a:buFont typeface="Arial" panose="020B0604020202020204" pitchFamily="34" charset="0"/>
              <a:buChar char="•"/>
            </a:pPr>
            <a:r>
              <a:rPr lang="en-US" sz="2400" b="1" dirty="0">
                <a:solidFill>
                  <a:srgbClr val="0070C0"/>
                </a:solidFill>
                <a:latin typeface="Aparajita" panose="020B0604020202020204" pitchFamily="34" charset="0"/>
                <a:cs typeface="Aparajita" panose="020B0604020202020204" pitchFamily="34" charset="0"/>
              </a:rPr>
              <a:t>There are two basic considerations that must be honored in finding a research problem</a:t>
            </a:r>
            <a:r>
              <a:rPr lang="en-US" sz="2400" b="1" dirty="0" smtClean="0">
                <a:solidFill>
                  <a:srgbClr val="0070C0"/>
                </a:solidFill>
                <a:latin typeface="Aparajita" panose="020B0604020202020204" pitchFamily="34" charset="0"/>
                <a:cs typeface="Aparajita" panose="020B0604020202020204" pitchFamily="34" charset="0"/>
              </a:rPr>
              <a:t>:</a:t>
            </a:r>
          </a:p>
          <a:p>
            <a:pPr marL="514350" indent="-514350" algn="just" rtl="0">
              <a:buFont typeface="+mj-lt"/>
              <a:buAutoNum type="romanLcPeriod"/>
            </a:pPr>
            <a:r>
              <a:rPr lang="en-US" sz="2400" dirty="0" smtClean="0">
                <a:latin typeface="Aparajita" panose="020B0604020202020204" pitchFamily="34" charset="0"/>
                <a:cs typeface="Aparajita" panose="020B0604020202020204" pitchFamily="34" charset="0"/>
              </a:rPr>
              <a:t>It </a:t>
            </a:r>
            <a:r>
              <a:rPr lang="en-US" sz="2400" dirty="0">
                <a:latin typeface="Aparajita" panose="020B0604020202020204" pitchFamily="34" charset="0"/>
                <a:cs typeface="Aparajita" panose="020B0604020202020204" pitchFamily="34" charset="0"/>
              </a:rPr>
              <a:t>must represent an actual problem somewhere - a "pain point" for some practitioner of some useful </a:t>
            </a:r>
            <a:r>
              <a:rPr lang="en-US" sz="2400" dirty="0" smtClean="0">
                <a:latin typeface="Aparajita" panose="020B0604020202020204" pitchFamily="34" charset="0"/>
                <a:cs typeface="Aparajita" panose="020B0604020202020204" pitchFamily="34" charset="0"/>
              </a:rPr>
              <a:t>activity</a:t>
            </a:r>
          </a:p>
          <a:p>
            <a:pPr marL="514350" indent="-514350" algn="just" rtl="0">
              <a:buFont typeface="+mj-lt"/>
              <a:buAutoNum type="romanLcPeriod"/>
            </a:pPr>
            <a:r>
              <a:rPr lang="en-US" sz="2400" dirty="0" smtClean="0">
                <a:latin typeface="Aparajita" panose="020B0604020202020204" pitchFamily="34" charset="0"/>
                <a:cs typeface="Aparajita" panose="020B0604020202020204" pitchFamily="34" charset="0"/>
              </a:rPr>
              <a:t>It </a:t>
            </a:r>
            <a:r>
              <a:rPr lang="en-US" sz="2400" dirty="0">
                <a:latin typeface="Aparajita" panose="020B0604020202020204" pitchFamily="34" charset="0"/>
                <a:cs typeface="Aparajita" panose="020B0604020202020204" pitchFamily="34" charset="0"/>
              </a:rPr>
              <a:t>must be something that has not yet been found, obviously. Remember the perceived </a:t>
            </a:r>
            <a:r>
              <a:rPr lang="en-US" sz="2400" b="1" u="sng" dirty="0">
                <a:solidFill>
                  <a:schemeClr val="tx1"/>
                </a:solidFill>
                <a:latin typeface="Aparajita" panose="020B0604020202020204" pitchFamily="34" charset="0"/>
                <a:cs typeface="Aparajita" panose="020B0604020202020204" pitchFamily="34" charset="0"/>
              </a:rPr>
              <a:t>"hole" </a:t>
            </a:r>
            <a:r>
              <a:rPr lang="en-US" sz="2400" dirty="0">
                <a:latin typeface="Aparajita" panose="020B0604020202020204" pitchFamily="34" charset="0"/>
                <a:cs typeface="Aparajita" panose="020B0604020202020204" pitchFamily="34" charset="0"/>
              </a:rPr>
              <a:t>in the field of knowledge. </a:t>
            </a:r>
            <a:endParaRPr lang="en-US" sz="2400" dirty="0" smtClean="0">
              <a:latin typeface="Aparajita" panose="020B0604020202020204" pitchFamily="34" charset="0"/>
              <a:cs typeface="Aparajita" panose="020B0604020202020204" pitchFamily="34" charset="0"/>
            </a:endParaRPr>
          </a:p>
          <a:p>
            <a:pPr marL="0" indent="0" algn="just" rtl="0">
              <a:buNone/>
            </a:pPr>
            <a:endParaRPr lang="en-US" sz="2400" dirty="0" smtClean="0">
              <a:latin typeface="Aparajita" panose="020B0604020202020204" pitchFamily="34" charset="0"/>
              <a:cs typeface="Aparajita" panose="020B0604020202020204" pitchFamily="34" charset="0"/>
            </a:endParaRPr>
          </a:p>
          <a:p>
            <a:pPr algn="just" rtl="0"/>
            <a:endParaRPr lang="ar-KW" sz="2400" dirty="0">
              <a:latin typeface="Aparajita" panose="020B0604020202020204" pitchFamily="34" charset="0"/>
            </a:endParaRPr>
          </a:p>
        </p:txBody>
      </p:sp>
      <p:pic>
        <p:nvPicPr>
          <p:cNvPr id="6" name="Picture 5"/>
          <p:cNvPicPr>
            <a:picLocks noChangeAspect="1"/>
          </p:cNvPicPr>
          <p:nvPr/>
        </p:nvPicPr>
        <p:blipFill>
          <a:blip r:embed="rId3">
            <a:clrChange>
              <a:clrFrom>
                <a:srgbClr val="FFFFFF"/>
              </a:clrFrom>
              <a:clrTo>
                <a:srgbClr val="FFFFFF">
                  <a:alpha val="0"/>
                </a:srgbClr>
              </a:clrTo>
            </a:clrChange>
          </a:blip>
          <a:stretch>
            <a:fillRect/>
          </a:stretch>
        </p:blipFill>
        <p:spPr>
          <a:xfrm>
            <a:off x="8331626" y="4448710"/>
            <a:ext cx="3512122" cy="1886831"/>
          </a:xfrm>
          <a:prstGeom prst="rect">
            <a:avLst/>
          </a:prstGeom>
        </p:spPr>
      </p:pic>
    </p:spTree>
    <p:extLst>
      <p:ext uri="{BB962C8B-B14F-4D97-AF65-F5344CB8AC3E}">
        <p14:creationId xmlns:p14="http://schemas.microsoft.com/office/powerpoint/2010/main" val="2644890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4587" y="2856215"/>
            <a:ext cx="10859678" cy="1754326"/>
          </a:xfrm>
          <a:prstGeom prst="rect">
            <a:avLst/>
          </a:prstGeom>
        </p:spPr>
        <p:txBody>
          <a:bodyPr wrap="square">
            <a:spAutoFit/>
          </a:bodyPr>
          <a:lstStyle/>
          <a:p>
            <a:pPr algn="just"/>
            <a:r>
              <a:rPr lang="en-US" sz="3600" dirty="0">
                <a:latin typeface="Monotype Corsiva" panose="03010101010201010101" pitchFamily="66" charset="0"/>
              </a:rPr>
              <a:t>Conducting any type of research project without conducting a literature review can be likened to travelling to a strange and exotic country but never coming out of your hotel room.</a:t>
            </a:r>
            <a:endParaRPr lang="ar-KW" sz="3600" dirty="0">
              <a:latin typeface="Monotype Corsiva" panose="03010101010201010101" pitchFamily="66" charset="0"/>
            </a:endParaRPr>
          </a:p>
        </p:txBody>
      </p:sp>
      <p:pic>
        <p:nvPicPr>
          <p:cNvPr id="1028" name="Picture 4" descr="http://techzmx.com/tt/wp-content/uploads/2013/08/wheel-reinven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7589" y="236305"/>
            <a:ext cx="2579561" cy="19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345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3600" dirty="0">
                <a:solidFill>
                  <a:srgbClr val="0070C0"/>
                </a:solidFill>
                <a:latin typeface="Aparajita" panose="020B0604020202020204" pitchFamily="34" charset="0"/>
                <a:cs typeface="Aparajita" panose="020B0604020202020204" pitchFamily="34" charset="0"/>
              </a:rPr>
              <a:t>To develop a strong research question from your ideas, you should ask yourself </a:t>
            </a:r>
            <a:r>
              <a:rPr lang="en-US" sz="3600" dirty="0" smtClean="0">
                <a:solidFill>
                  <a:srgbClr val="0070C0"/>
                </a:solidFill>
                <a:latin typeface="Aparajita" panose="020B0604020202020204" pitchFamily="34" charset="0"/>
                <a:cs typeface="Aparajita" panose="020B0604020202020204" pitchFamily="34" charset="0"/>
              </a:rPr>
              <a:t>the following questions:</a:t>
            </a:r>
            <a:endParaRPr lang="ar-KW" sz="3600" dirty="0">
              <a:solidFill>
                <a:srgbClr val="0070C0"/>
              </a:solidFill>
              <a:latin typeface="Aparajita" panose="020B0604020202020204" pitchFamily="34" charset="0"/>
            </a:endParaRPr>
          </a:p>
        </p:txBody>
      </p:sp>
      <p:sp>
        <p:nvSpPr>
          <p:cNvPr id="3" name="Content Placeholder 2"/>
          <p:cNvSpPr>
            <a:spLocks noGrp="1"/>
          </p:cNvSpPr>
          <p:nvPr>
            <p:ph idx="1"/>
          </p:nvPr>
        </p:nvSpPr>
        <p:spPr/>
        <p:txBody>
          <a:bodyPr>
            <a:noAutofit/>
          </a:bodyPr>
          <a:lstStyle/>
          <a:p>
            <a:pPr marL="457200" indent="-457200" algn="l" rtl="0">
              <a:buFont typeface="+mj-lt"/>
              <a:buAutoNum type="arabicPeriod"/>
            </a:pPr>
            <a:r>
              <a:rPr lang="en-US" sz="2200" dirty="0" smtClean="0">
                <a:solidFill>
                  <a:schemeClr val="tx1"/>
                </a:solidFill>
                <a:latin typeface="Aparajita" panose="020B0604020202020204" pitchFamily="34" charset="0"/>
                <a:cs typeface="Aparajita" panose="020B0604020202020204" pitchFamily="34" charset="0"/>
              </a:rPr>
              <a:t>Do </a:t>
            </a:r>
            <a:r>
              <a:rPr lang="en-US" sz="2200" dirty="0">
                <a:solidFill>
                  <a:schemeClr val="tx1"/>
                </a:solidFill>
                <a:latin typeface="Aparajita" panose="020B0604020202020204" pitchFamily="34" charset="0"/>
                <a:cs typeface="Aparajita" panose="020B0604020202020204" pitchFamily="34" charset="0"/>
              </a:rPr>
              <a:t>I know the field and its literature </a:t>
            </a:r>
            <a:r>
              <a:rPr lang="en-US" sz="2200" dirty="0" smtClean="0">
                <a:solidFill>
                  <a:schemeClr val="tx1"/>
                </a:solidFill>
                <a:latin typeface="Aparajita" panose="020B0604020202020204" pitchFamily="34" charset="0"/>
                <a:cs typeface="Aparajita" panose="020B0604020202020204" pitchFamily="34" charset="0"/>
              </a:rPr>
              <a:t>well?</a:t>
            </a:r>
          </a:p>
          <a:p>
            <a:pPr marL="457200" indent="-457200" algn="l" rtl="0">
              <a:buFont typeface="+mj-lt"/>
              <a:buAutoNum type="arabicPeriod"/>
            </a:pPr>
            <a:r>
              <a:rPr lang="en-US" sz="2200" dirty="0" smtClean="0">
                <a:solidFill>
                  <a:schemeClr val="tx1"/>
                </a:solidFill>
                <a:latin typeface="Aparajita" panose="020B0604020202020204" pitchFamily="34" charset="0"/>
                <a:cs typeface="Aparajita" panose="020B0604020202020204" pitchFamily="34" charset="0"/>
              </a:rPr>
              <a:t>What </a:t>
            </a:r>
            <a:r>
              <a:rPr lang="en-US" sz="2200" dirty="0">
                <a:solidFill>
                  <a:schemeClr val="tx1"/>
                </a:solidFill>
                <a:latin typeface="Aparajita" panose="020B0604020202020204" pitchFamily="34" charset="0"/>
                <a:cs typeface="Aparajita" panose="020B0604020202020204" pitchFamily="34" charset="0"/>
              </a:rPr>
              <a:t>are the important research questions in my field</a:t>
            </a:r>
            <a:r>
              <a:rPr lang="en-US" sz="2200" dirty="0" smtClean="0">
                <a:solidFill>
                  <a:schemeClr val="tx1"/>
                </a:solidFill>
                <a:latin typeface="Aparajita" panose="020B0604020202020204" pitchFamily="34" charset="0"/>
                <a:cs typeface="Aparajita" panose="020B0604020202020204" pitchFamily="34" charset="0"/>
              </a:rPr>
              <a:t>?</a:t>
            </a:r>
          </a:p>
          <a:p>
            <a:pPr marL="457200" indent="-457200" algn="l" rtl="0">
              <a:buFont typeface="+mj-lt"/>
              <a:buAutoNum type="arabicPeriod"/>
            </a:pPr>
            <a:r>
              <a:rPr lang="en-US" sz="2200" dirty="0" smtClean="0">
                <a:solidFill>
                  <a:schemeClr val="tx1"/>
                </a:solidFill>
                <a:latin typeface="Aparajita" panose="020B0604020202020204" pitchFamily="34" charset="0"/>
                <a:cs typeface="Aparajita" panose="020B0604020202020204" pitchFamily="34" charset="0"/>
              </a:rPr>
              <a:t> </a:t>
            </a:r>
            <a:r>
              <a:rPr lang="en-US" sz="2200" dirty="0">
                <a:solidFill>
                  <a:schemeClr val="tx1"/>
                </a:solidFill>
                <a:latin typeface="Aparajita" panose="020B0604020202020204" pitchFamily="34" charset="0"/>
                <a:cs typeface="Aparajita" panose="020B0604020202020204" pitchFamily="34" charset="0"/>
              </a:rPr>
              <a:t>What areas need further </a:t>
            </a:r>
            <a:r>
              <a:rPr lang="en-US" sz="2200" dirty="0" smtClean="0">
                <a:solidFill>
                  <a:schemeClr val="tx1"/>
                </a:solidFill>
                <a:latin typeface="Aparajita" panose="020B0604020202020204" pitchFamily="34" charset="0"/>
                <a:cs typeface="Aparajita" panose="020B0604020202020204" pitchFamily="34" charset="0"/>
              </a:rPr>
              <a:t>exploration?</a:t>
            </a:r>
          </a:p>
          <a:p>
            <a:pPr marL="457200" indent="-457200" algn="l" rtl="0">
              <a:buFont typeface="+mj-lt"/>
              <a:buAutoNum type="arabicPeriod"/>
            </a:pPr>
            <a:r>
              <a:rPr lang="en-US" sz="2200" b="1" dirty="0" smtClean="0">
                <a:latin typeface="Aparajita" panose="020B0604020202020204" pitchFamily="34" charset="0"/>
                <a:cs typeface="Aparajita" panose="020B0604020202020204" pitchFamily="34" charset="0"/>
              </a:rPr>
              <a:t>Could </a:t>
            </a:r>
            <a:r>
              <a:rPr lang="en-US" sz="2200" b="1" dirty="0">
                <a:latin typeface="Aparajita" panose="020B0604020202020204" pitchFamily="34" charset="0"/>
                <a:cs typeface="Aparajita" panose="020B0604020202020204" pitchFamily="34" charset="0"/>
              </a:rPr>
              <a:t>my research fill a gap? Lead to greater understanding</a:t>
            </a:r>
            <a:r>
              <a:rPr lang="en-US" sz="2200" b="1" dirty="0" smtClean="0">
                <a:latin typeface="Aparajita" panose="020B0604020202020204" pitchFamily="34" charset="0"/>
                <a:cs typeface="Aparajita" panose="020B0604020202020204" pitchFamily="34" charset="0"/>
              </a:rPr>
              <a:t>?</a:t>
            </a:r>
          </a:p>
          <a:p>
            <a:pPr marL="457200" indent="-457200" algn="l" rtl="0">
              <a:buFont typeface="+mj-lt"/>
              <a:buAutoNum type="arabicPeriod"/>
            </a:pPr>
            <a:r>
              <a:rPr lang="en-US" sz="2200" dirty="0" smtClean="0">
                <a:latin typeface="Aparajita" panose="020B0604020202020204" pitchFamily="34" charset="0"/>
                <a:cs typeface="Aparajita" panose="020B0604020202020204" pitchFamily="34" charset="0"/>
              </a:rPr>
              <a:t> </a:t>
            </a:r>
            <a:r>
              <a:rPr lang="en-US" sz="2200" dirty="0">
                <a:latin typeface="Aparajita" panose="020B0604020202020204" pitchFamily="34" charset="0"/>
                <a:cs typeface="Aparajita" panose="020B0604020202020204" pitchFamily="34" charset="0"/>
              </a:rPr>
              <a:t>Has a great deal of research already been conducted in this topic </a:t>
            </a:r>
            <a:r>
              <a:rPr lang="en-US" sz="2200" dirty="0" smtClean="0">
                <a:latin typeface="Aparajita" panose="020B0604020202020204" pitchFamily="34" charset="0"/>
                <a:cs typeface="Aparajita" panose="020B0604020202020204" pitchFamily="34" charset="0"/>
              </a:rPr>
              <a:t>area?</a:t>
            </a:r>
          </a:p>
          <a:p>
            <a:pPr marL="457200" indent="-457200" algn="l" rtl="0">
              <a:buFont typeface="+mj-lt"/>
              <a:buAutoNum type="arabicPeriod"/>
            </a:pPr>
            <a:r>
              <a:rPr lang="en-US" sz="2200" dirty="0" smtClean="0">
                <a:latin typeface="Aparajita" panose="020B0604020202020204" pitchFamily="34" charset="0"/>
                <a:cs typeface="Aparajita" panose="020B0604020202020204" pitchFamily="34" charset="0"/>
              </a:rPr>
              <a:t>Has </a:t>
            </a:r>
            <a:r>
              <a:rPr lang="en-US" sz="2200" dirty="0">
                <a:latin typeface="Aparajita" panose="020B0604020202020204" pitchFamily="34" charset="0"/>
                <a:cs typeface="Aparajita" panose="020B0604020202020204" pitchFamily="34" charset="0"/>
              </a:rPr>
              <a:t>this study been done before? If so, </a:t>
            </a:r>
            <a:r>
              <a:rPr lang="en-US" sz="2200" b="1" dirty="0">
                <a:latin typeface="Aparajita" panose="020B0604020202020204" pitchFamily="34" charset="0"/>
                <a:cs typeface="Aparajita" panose="020B0604020202020204" pitchFamily="34" charset="0"/>
              </a:rPr>
              <a:t>is there room for </a:t>
            </a:r>
            <a:r>
              <a:rPr lang="en-US" sz="2200" b="1" dirty="0" smtClean="0">
                <a:latin typeface="Aparajita" panose="020B0604020202020204" pitchFamily="34" charset="0"/>
                <a:cs typeface="Aparajita" panose="020B0604020202020204" pitchFamily="34" charset="0"/>
              </a:rPr>
              <a:t>improvement?</a:t>
            </a:r>
            <a:endParaRPr lang="en-US" sz="2200" b="1" dirty="0">
              <a:latin typeface="Aparajita" panose="020B0604020202020204" pitchFamily="34" charset="0"/>
              <a:cs typeface="Aparajita" panose="020B0604020202020204" pitchFamily="34" charset="0"/>
            </a:endParaRPr>
          </a:p>
          <a:p>
            <a:pPr marL="457200" indent="-457200" algn="l" rtl="0">
              <a:buFont typeface="+mj-lt"/>
              <a:buAutoNum type="arabicPeriod"/>
            </a:pPr>
            <a:r>
              <a:rPr lang="en-US" sz="2200" dirty="0" smtClean="0">
                <a:latin typeface="Aparajita" panose="020B0604020202020204" pitchFamily="34" charset="0"/>
                <a:cs typeface="Aparajita" panose="020B0604020202020204" pitchFamily="34" charset="0"/>
              </a:rPr>
              <a:t>Is </a:t>
            </a:r>
            <a:r>
              <a:rPr lang="en-US" sz="2200" dirty="0">
                <a:latin typeface="Aparajita" panose="020B0604020202020204" pitchFamily="34" charset="0"/>
                <a:cs typeface="Aparajita" panose="020B0604020202020204" pitchFamily="34" charset="0"/>
              </a:rPr>
              <a:t>the timing right for this question to be answered? Is it a hot topic or is </a:t>
            </a:r>
            <a:r>
              <a:rPr lang="en-US" sz="2200" dirty="0" smtClean="0">
                <a:latin typeface="Aparajita" panose="020B0604020202020204" pitchFamily="34" charset="0"/>
                <a:cs typeface="Aparajita" panose="020B0604020202020204" pitchFamily="34" charset="0"/>
              </a:rPr>
              <a:t>it becoming obsolete?</a:t>
            </a:r>
          </a:p>
          <a:p>
            <a:pPr marL="457200" indent="-457200" algn="l" rtl="0">
              <a:buFont typeface="+mj-lt"/>
              <a:buAutoNum type="arabicPeriod"/>
            </a:pPr>
            <a:r>
              <a:rPr lang="en-US" sz="2200" dirty="0" smtClean="0">
                <a:latin typeface="Aparajita" panose="020B0604020202020204" pitchFamily="34" charset="0"/>
                <a:cs typeface="Aparajita" panose="020B0604020202020204" pitchFamily="34" charset="0"/>
              </a:rPr>
              <a:t>Most </a:t>
            </a:r>
            <a:r>
              <a:rPr lang="en-US" sz="2200" dirty="0">
                <a:latin typeface="Aparajita" panose="020B0604020202020204" pitchFamily="34" charset="0"/>
                <a:cs typeface="Aparajita" panose="020B0604020202020204" pitchFamily="34" charset="0"/>
              </a:rPr>
              <a:t>importantly, will my research attract the interest of a potential </a:t>
            </a:r>
            <a:r>
              <a:rPr lang="en-US" sz="2200" dirty="0" smtClean="0">
                <a:latin typeface="Aparajita" panose="020B0604020202020204" pitchFamily="34" charset="0"/>
                <a:cs typeface="Aparajita" panose="020B0604020202020204" pitchFamily="34" charset="0"/>
              </a:rPr>
              <a:t>thesis director</a:t>
            </a:r>
            <a:r>
              <a:rPr lang="en-US" sz="2200" dirty="0">
                <a:latin typeface="Aparajita" panose="020B0604020202020204" pitchFamily="34" charset="0"/>
                <a:cs typeface="Aparajita" panose="020B0604020202020204" pitchFamily="34" charset="0"/>
              </a:rPr>
              <a:t>?</a:t>
            </a:r>
            <a:endParaRPr lang="ar-KW" sz="2200" dirty="0">
              <a:latin typeface="Aparajita" panose="020B0604020202020204" pitchFamily="34" charset="0"/>
            </a:endParaRPr>
          </a:p>
        </p:txBody>
      </p:sp>
    </p:spTree>
    <p:extLst>
      <p:ext uri="{BB962C8B-B14F-4D97-AF65-F5344CB8AC3E}">
        <p14:creationId xmlns:p14="http://schemas.microsoft.com/office/powerpoint/2010/main" val="2250997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70C0"/>
                </a:solidFill>
                <a:latin typeface="Aparajita" panose="020B0604020202020204" pitchFamily="34" charset="0"/>
                <a:cs typeface="Aparajita" panose="020B0604020202020204" pitchFamily="34" charset="0"/>
              </a:rPr>
              <a:t>Research Process</a:t>
            </a:r>
            <a:endParaRPr lang="ar-KW" dirty="0">
              <a:solidFill>
                <a:srgbClr val="0070C0"/>
              </a:solidFill>
              <a:latin typeface="Aparajita" panose="020B0604020202020204" pitchFamily="34" charset="0"/>
            </a:endParaRPr>
          </a:p>
        </p:txBody>
      </p:sp>
      <p:sp>
        <p:nvSpPr>
          <p:cNvPr id="5" name="Content Placeholder 4"/>
          <p:cNvSpPr>
            <a:spLocks noGrp="1"/>
          </p:cNvSpPr>
          <p:nvPr>
            <p:ph sz="half" idx="1"/>
          </p:nvPr>
        </p:nvSpPr>
        <p:spPr>
          <a:xfrm>
            <a:off x="1097279" y="1845734"/>
            <a:ext cx="5282973" cy="4023359"/>
          </a:xfrm>
        </p:spPr>
        <p:txBody>
          <a:bodyPr>
            <a:normAutofit/>
          </a:bodyPr>
          <a:lstStyle/>
          <a:p>
            <a:pPr algn="just" rtl="0">
              <a:lnSpc>
                <a:spcPct val="150000"/>
              </a:lnSpc>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 </a:t>
            </a:r>
            <a:r>
              <a:rPr lang="en-US" sz="2200" dirty="0">
                <a:latin typeface="Aparajita" panose="020B0604020202020204" pitchFamily="34" charset="0"/>
                <a:cs typeface="Aparajita" panose="020B0604020202020204" pitchFamily="34" charset="0"/>
              </a:rPr>
              <a:t>A simple summary of the relationships between five main elements of </a:t>
            </a:r>
            <a:r>
              <a:rPr lang="en-US" sz="2200" dirty="0" smtClean="0">
                <a:latin typeface="Aparajita" panose="020B0604020202020204" pitchFamily="34" charset="0"/>
                <a:cs typeface="Aparajita" panose="020B0604020202020204" pitchFamily="34" charset="0"/>
              </a:rPr>
              <a:t>the research </a:t>
            </a:r>
            <a:r>
              <a:rPr lang="en-US" sz="2200" dirty="0">
                <a:latin typeface="Aparajita" panose="020B0604020202020204" pitchFamily="34" charset="0"/>
                <a:cs typeface="Aparajita" panose="020B0604020202020204" pitchFamily="34" charset="0"/>
              </a:rPr>
              <a:t>process can be </a:t>
            </a:r>
            <a:r>
              <a:rPr lang="en-US" sz="2200" dirty="0" smtClean="0">
                <a:latin typeface="Aparajita" panose="020B0604020202020204" pitchFamily="34" charset="0"/>
                <a:cs typeface="Aparajita" panose="020B0604020202020204" pitchFamily="34" charset="0"/>
              </a:rPr>
              <a:t>mapped.</a:t>
            </a:r>
          </a:p>
          <a:p>
            <a:pPr algn="just" rtl="0">
              <a:lnSpc>
                <a:spcPct val="150000"/>
              </a:lnSpc>
              <a:buFont typeface="Arial" panose="020B0604020202020204" pitchFamily="34" charset="0"/>
              <a:buChar char="•"/>
            </a:pPr>
            <a:r>
              <a:rPr lang="en-US" sz="2200" dirty="0">
                <a:latin typeface="Aparajita" panose="020B0604020202020204" pitchFamily="34" charset="0"/>
                <a:cs typeface="Aparajita" panose="020B0604020202020204" pitchFamily="34" charset="0"/>
              </a:rPr>
              <a:t> Is it clear </a:t>
            </a:r>
            <a:r>
              <a:rPr lang="en-US" sz="2200" dirty="0" smtClean="0">
                <a:latin typeface="Aparajita" panose="020B0604020202020204" pitchFamily="34" charset="0"/>
                <a:cs typeface="Aparajita" panose="020B0604020202020204" pitchFamily="34" charset="0"/>
              </a:rPr>
              <a:t>to you </a:t>
            </a:r>
            <a:r>
              <a:rPr lang="en-US" sz="2200" dirty="0">
                <a:latin typeface="Aparajita" panose="020B0604020202020204" pitchFamily="34" charset="0"/>
                <a:cs typeface="Aparajita" panose="020B0604020202020204" pitchFamily="34" charset="0"/>
              </a:rPr>
              <a:t>how progress is achieved, and at which point you can enter the system</a:t>
            </a:r>
            <a:r>
              <a:rPr lang="en-US" sz="2200" dirty="0" smtClean="0">
                <a:latin typeface="Aparajita" panose="020B0604020202020204" pitchFamily="34" charset="0"/>
                <a:cs typeface="Aparajita" panose="020B0604020202020204" pitchFamily="34" charset="0"/>
              </a:rPr>
              <a:t>?</a:t>
            </a:r>
          </a:p>
          <a:p>
            <a:pPr algn="just" rtl="0">
              <a:lnSpc>
                <a:spcPct val="150000"/>
              </a:lnSpc>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 The </a:t>
            </a:r>
            <a:r>
              <a:rPr lang="en-US" sz="2200" dirty="0">
                <a:latin typeface="Aparajita" panose="020B0604020202020204" pitchFamily="34" charset="0"/>
                <a:cs typeface="Aparajita" panose="020B0604020202020204" pitchFamily="34" charset="0"/>
              </a:rPr>
              <a:t>knowledge gained and questions raised at each turn </a:t>
            </a:r>
            <a:r>
              <a:rPr lang="en-US" sz="2200" dirty="0" smtClean="0">
                <a:latin typeface="Aparajita" panose="020B0604020202020204" pitchFamily="34" charset="0"/>
                <a:cs typeface="Aparajita" panose="020B0604020202020204" pitchFamily="34" charset="0"/>
              </a:rPr>
              <a:t>provide the </a:t>
            </a:r>
            <a:r>
              <a:rPr lang="en-US" sz="2200" dirty="0">
                <a:latin typeface="Aparajita" panose="020B0604020202020204" pitchFamily="34" charset="0"/>
                <a:cs typeface="Aparajita" panose="020B0604020202020204" pitchFamily="34" charset="0"/>
              </a:rPr>
              <a:t>basis for the next cycle.</a:t>
            </a:r>
            <a:endParaRPr lang="ar-KW" sz="2200" dirty="0">
              <a:latin typeface="Aparajita" panose="020B0604020202020204" pitchFamily="34" charset="0"/>
            </a:endParaRPr>
          </a:p>
        </p:txBody>
      </p:sp>
      <p:pic>
        <p:nvPicPr>
          <p:cNvPr id="8" name="Picture 7"/>
          <p:cNvPicPr>
            <a:picLocks noChangeAspect="1"/>
          </p:cNvPicPr>
          <p:nvPr/>
        </p:nvPicPr>
        <p:blipFill>
          <a:blip r:embed="rId2"/>
          <a:stretch>
            <a:fillRect/>
          </a:stretch>
        </p:blipFill>
        <p:spPr>
          <a:xfrm>
            <a:off x="7176917" y="2342938"/>
            <a:ext cx="3757880" cy="3028950"/>
          </a:xfrm>
          <a:prstGeom prst="rect">
            <a:avLst/>
          </a:prstGeom>
        </p:spPr>
      </p:pic>
      <p:sp>
        <p:nvSpPr>
          <p:cNvPr id="9" name="Right Arrow 8"/>
          <p:cNvSpPr/>
          <p:nvPr/>
        </p:nvSpPr>
        <p:spPr>
          <a:xfrm rot="18757304">
            <a:off x="9770535" y="2722131"/>
            <a:ext cx="381000" cy="169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KW"/>
          </a:p>
        </p:txBody>
      </p:sp>
      <p:sp>
        <p:nvSpPr>
          <p:cNvPr id="10" name="TextBox 9"/>
          <p:cNvSpPr txBox="1"/>
          <p:nvPr/>
        </p:nvSpPr>
        <p:spPr>
          <a:xfrm>
            <a:off x="10058400" y="2460088"/>
            <a:ext cx="2133600" cy="369332"/>
          </a:xfrm>
          <a:prstGeom prst="rect">
            <a:avLst/>
          </a:prstGeom>
          <a:noFill/>
        </p:spPr>
        <p:txBody>
          <a:bodyPr wrap="square" rtlCol="1">
            <a:spAutoFit/>
          </a:bodyPr>
          <a:lstStyle/>
          <a:p>
            <a:r>
              <a:rPr lang="en-US" dirty="0" smtClean="0">
                <a:solidFill>
                  <a:srgbClr val="0070C0"/>
                </a:solidFill>
                <a:latin typeface="Aparajita" panose="020B0604020202020204" pitchFamily="34" charset="0"/>
                <a:cs typeface="Aparajita" panose="020B0604020202020204" pitchFamily="34" charset="0"/>
              </a:rPr>
              <a:t>History of your research</a:t>
            </a:r>
            <a:endParaRPr lang="ar-KW" dirty="0">
              <a:solidFill>
                <a:srgbClr val="0070C0"/>
              </a:solidFill>
              <a:latin typeface="Aparajita" panose="020B0604020202020204" pitchFamily="34" charset="0"/>
            </a:endParaRPr>
          </a:p>
        </p:txBody>
      </p:sp>
    </p:spTree>
    <p:extLst>
      <p:ext uri="{BB962C8B-B14F-4D97-AF65-F5344CB8AC3E}">
        <p14:creationId xmlns:p14="http://schemas.microsoft.com/office/powerpoint/2010/main" val="1121235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57573" y="4808306"/>
            <a:ext cx="1304818" cy="7397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accent1">
                    <a:lumMod val="50000"/>
                  </a:schemeClr>
                </a:solidFill>
                <a:latin typeface="Bradley Hand ITC" panose="03070402050302030203" pitchFamily="66" charset="0"/>
              </a:rPr>
              <a:t>Literature Review</a:t>
            </a:r>
            <a:endParaRPr lang="ar-KW" b="1" dirty="0">
              <a:solidFill>
                <a:schemeClr val="accent1">
                  <a:lumMod val="50000"/>
                </a:schemeClr>
              </a:solidFill>
              <a:latin typeface="Bradley Hand ITC" panose="03070402050302030203" pitchFamily="66" charset="0"/>
            </a:endParaRPr>
          </a:p>
        </p:txBody>
      </p:sp>
      <p:sp>
        <p:nvSpPr>
          <p:cNvPr id="6" name="Rounded Rectangle 5"/>
          <p:cNvSpPr/>
          <p:nvPr/>
        </p:nvSpPr>
        <p:spPr>
          <a:xfrm>
            <a:off x="3707258" y="4068567"/>
            <a:ext cx="1304818" cy="7397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accent1">
                    <a:lumMod val="50000"/>
                  </a:schemeClr>
                </a:solidFill>
                <a:latin typeface="Bradley Hand ITC" panose="03070402050302030203" pitchFamily="66" charset="0"/>
              </a:rPr>
              <a:t>Problem Definition</a:t>
            </a:r>
            <a:endParaRPr lang="ar-KW" b="1" dirty="0">
              <a:solidFill>
                <a:schemeClr val="accent1">
                  <a:lumMod val="50000"/>
                </a:schemeClr>
              </a:solidFill>
              <a:latin typeface="Bradley Hand ITC" panose="03070402050302030203" pitchFamily="66" charset="0"/>
            </a:endParaRPr>
          </a:p>
        </p:txBody>
      </p:sp>
      <p:sp>
        <p:nvSpPr>
          <p:cNvPr id="7" name="Rounded Rectangle 6"/>
          <p:cNvSpPr/>
          <p:nvPr/>
        </p:nvSpPr>
        <p:spPr>
          <a:xfrm>
            <a:off x="5256943" y="3328828"/>
            <a:ext cx="1304818" cy="7397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accent1">
                    <a:lumMod val="50000"/>
                  </a:schemeClr>
                </a:solidFill>
                <a:latin typeface="Bradley Hand ITC" panose="03070402050302030203" pitchFamily="66" charset="0"/>
              </a:rPr>
              <a:t>Modeling</a:t>
            </a:r>
            <a:endParaRPr lang="ar-KW" b="1" dirty="0">
              <a:solidFill>
                <a:schemeClr val="accent1">
                  <a:lumMod val="50000"/>
                </a:schemeClr>
              </a:solidFill>
              <a:latin typeface="Bradley Hand ITC" panose="03070402050302030203" pitchFamily="66" charset="0"/>
            </a:endParaRPr>
          </a:p>
        </p:txBody>
      </p:sp>
      <p:sp>
        <p:nvSpPr>
          <p:cNvPr id="8" name="Rounded Rectangle 7"/>
          <p:cNvSpPr/>
          <p:nvPr/>
        </p:nvSpPr>
        <p:spPr>
          <a:xfrm>
            <a:off x="6779231" y="2505183"/>
            <a:ext cx="1532562" cy="7397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accent1">
                    <a:lumMod val="50000"/>
                  </a:schemeClr>
                </a:solidFill>
                <a:latin typeface="Bradley Hand ITC" panose="03070402050302030203" pitchFamily="66" charset="0"/>
              </a:rPr>
              <a:t>Contribution</a:t>
            </a:r>
            <a:endParaRPr lang="ar-KW" b="1" dirty="0">
              <a:solidFill>
                <a:schemeClr val="accent1">
                  <a:lumMod val="50000"/>
                </a:schemeClr>
              </a:solidFill>
              <a:latin typeface="Bradley Hand ITC" panose="03070402050302030203" pitchFamily="66" charset="0"/>
            </a:endParaRPr>
          </a:p>
        </p:txBody>
      </p:sp>
      <p:sp>
        <p:nvSpPr>
          <p:cNvPr id="9" name="Rounded Rectangle 8"/>
          <p:cNvSpPr/>
          <p:nvPr/>
        </p:nvSpPr>
        <p:spPr>
          <a:xfrm>
            <a:off x="8494159" y="1709364"/>
            <a:ext cx="1532562" cy="7397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accent1">
                    <a:lumMod val="50000"/>
                  </a:schemeClr>
                </a:solidFill>
                <a:latin typeface="Bradley Hand ITC" panose="03070402050302030203" pitchFamily="66" charset="0"/>
              </a:rPr>
              <a:t>Validation</a:t>
            </a:r>
            <a:endParaRPr lang="ar-KW" b="1" dirty="0">
              <a:solidFill>
                <a:schemeClr val="accent1">
                  <a:lumMod val="50000"/>
                </a:schemeClr>
              </a:solidFill>
              <a:latin typeface="Bradley Hand ITC" panose="03070402050302030203" pitchFamily="66" charset="0"/>
            </a:endParaRPr>
          </a:p>
        </p:txBody>
      </p:sp>
      <p:sp>
        <p:nvSpPr>
          <p:cNvPr id="10" name="Rounded Rectangle 9"/>
          <p:cNvSpPr/>
          <p:nvPr/>
        </p:nvSpPr>
        <p:spPr>
          <a:xfrm>
            <a:off x="10166278" y="802189"/>
            <a:ext cx="1532562" cy="7397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accent1">
                    <a:lumMod val="50000"/>
                  </a:schemeClr>
                </a:solidFill>
                <a:latin typeface="Bradley Hand ITC" panose="03070402050302030203" pitchFamily="66" charset="0"/>
              </a:rPr>
              <a:t>Presentation</a:t>
            </a:r>
            <a:endParaRPr lang="ar-KW" b="1" dirty="0">
              <a:solidFill>
                <a:schemeClr val="accent1">
                  <a:lumMod val="50000"/>
                </a:schemeClr>
              </a:solidFill>
              <a:latin typeface="Bradley Hand ITC" panose="03070402050302030203" pitchFamily="66" charset="0"/>
            </a:endParaRPr>
          </a:p>
        </p:txBody>
      </p:sp>
      <p:sp>
        <p:nvSpPr>
          <p:cNvPr id="5" name="Curved Down Arrow 4"/>
          <p:cNvSpPr/>
          <p:nvPr/>
        </p:nvSpPr>
        <p:spPr>
          <a:xfrm rot="9182320">
            <a:off x="3136286" y="3871475"/>
            <a:ext cx="6337506" cy="1295198"/>
          </a:xfrm>
          <a:prstGeom prst="curvedDownArrow">
            <a:avLst>
              <a:gd name="adj1" fmla="val 25000"/>
              <a:gd name="adj2" fmla="val 50000"/>
              <a:gd name="adj3" fmla="val 5029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KW" b="1">
              <a:solidFill>
                <a:schemeClr val="tx1"/>
              </a:solidFill>
              <a:latin typeface="Bradley Hand ITC" panose="03070402050302030203" pitchFamily="66" charset="0"/>
            </a:endParaRPr>
          </a:p>
        </p:txBody>
      </p:sp>
      <p:cxnSp>
        <p:nvCxnSpPr>
          <p:cNvPr id="13" name="Straight Arrow Connector 12"/>
          <p:cNvCxnSpPr/>
          <p:nvPr/>
        </p:nvCxnSpPr>
        <p:spPr>
          <a:xfrm flipV="1">
            <a:off x="3462391" y="4649661"/>
            <a:ext cx="244867" cy="1586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012076" y="3914454"/>
            <a:ext cx="244867" cy="154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548061" y="3174715"/>
            <a:ext cx="244867" cy="154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8249292" y="2393024"/>
            <a:ext cx="244867" cy="154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9921411" y="1541928"/>
            <a:ext cx="244867" cy="154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024009" y="452063"/>
            <a:ext cx="7499651" cy="4067011"/>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9893306">
            <a:off x="2829581" y="1963148"/>
            <a:ext cx="4970850" cy="523220"/>
          </a:xfrm>
          <a:prstGeom prst="rect">
            <a:avLst/>
          </a:prstGeom>
          <a:noFill/>
        </p:spPr>
        <p:txBody>
          <a:bodyPr wrap="square" rtlCol="1">
            <a:spAutoFit/>
          </a:bodyPr>
          <a:lstStyle/>
          <a:p>
            <a:r>
              <a:rPr lang="en-US" sz="2800" b="1" dirty="0" smtClean="0">
                <a:solidFill>
                  <a:schemeClr val="accent1">
                    <a:lumMod val="50000"/>
                  </a:schemeClr>
                </a:solidFill>
                <a:latin typeface="Bradley Hand ITC" panose="03070402050302030203" pitchFamily="66" charset="0"/>
              </a:rPr>
              <a:t>Sequence of Research Stages</a:t>
            </a:r>
            <a:endParaRPr lang="ar-KW" sz="2800" b="1" dirty="0">
              <a:solidFill>
                <a:schemeClr val="accent1">
                  <a:lumMod val="50000"/>
                </a:schemeClr>
              </a:solidFill>
              <a:latin typeface="Bradley Hand ITC" panose="03070402050302030203" pitchFamily="66" charset="0"/>
            </a:endParaRPr>
          </a:p>
        </p:txBody>
      </p:sp>
    </p:spTree>
    <p:extLst>
      <p:ext uri="{BB962C8B-B14F-4D97-AF65-F5344CB8AC3E}">
        <p14:creationId xmlns:p14="http://schemas.microsoft.com/office/powerpoint/2010/main" val="1958104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1803" y="2027854"/>
            <a:ext cx="9863190" cy="2677656"/>
          </a:xfrm>
          <a:prstGeom prst="rect">
            <a:avLst/>
          </a:prstGeom>
        </p:spPr>
        <p:txBody>
          <a:bodyPr wrap="square">
            <a:spAutoFit/>
          </a:bodyPr>
          <a:lstStyle/>
          <a:p>
            <a:pPr algn="just"/>
            <a:r>
              <a:rPr lang="en-US" sz="2800" dirty="0">
                <a:solidFill>
                  <a:srgbClr val="333333"/>
                </a:solidFill>
                <a:latin typeface="Monotype Corsiva" panose="03010101010201010101" pitchFamily="66" charset="0"/>
              </a:rPr>
              <a:t>An effective literature review (sometimes called “</a:t>
            </a:r>
            <a:r>
              <a:rPr lang="en-US" sz="2800" dirty="0">
                <a:solidFill>
                  <a:srgbClr val="00B050"/>
                </a:solidFill>
                <a:latin typeface="Monotype Corsiva" panose="03010101010201010101" pitchFamily="66" charset="0"/>
              </a:rPr>
              <a:t>background and significance”</a:t>
            </a:r>
            <a:r>
              <a:rPr lang="en-US" sz="2800" dirty="0">
                <a:solidFill>
                  <a:srgbClr val="333333"/>
                </a:solidFill>
                <a:latin typeface="Monotype Corsiva" panose="03010101010201010101" pitchFamily="66" charset="0"/>
              </a:rPr>
              <a:t> or “</a:t>
            </a:r>
            <a:r>
              <a:rPr lang="en-US" sz="2800" dirty="0">
                <a:solidFill>
                  <a:srgbClr val="00B0F0"/>
                </a:solidFill>
                <a:latin typeface="Monotype Corsiva" panose="03010101010201010101" pitchFamily="66" charset="0"/>
              </a:rPr>
              <a:t>theoretical orientation</a:t>
            </a:r>
            <a:r>
              <a:rPr lang="en-US" sz="2800" dirty="0">
                <a:solidFill>
                  <a:srgbClr val="333333"/>
                </a:solidFill>
                <a:latin typeface="Monotype Corsiva" panose="03010101010201010101" pitchFamily="66" charset="0"/>
              </a:rPr>
              <a:t>”) is essential to every successful </a:t>
            </a:r>
            <a:r>
              <a:rPr lang="en-US" sz="2800" dirty="0" smtClean="0">
                <a:solidFill>
                  <a:srgbClr val="333333"/>
                </a:solidFill>
                <a:latin typeface="Monotype Corsiva" panose="03010101010201010101" pitchFamily="66" charset="0"/>
              </a:rPr>
              <a:t>proposal/research, </a:t>
            </a:r>
            <a:r>
              <a:rPr lang="en-US" sz="2800" dirty="0">
                <a:solidFill>
                  <a:srgbClr val="333333"/>
                </a:solidFill>
                <a:latin typeface="Monotype Corsiva" panose="03010101010201010101" pitchFamily="66" charset="0"/>
              </a:rPr>
              <a:t>from art history to chemical engineering, and from </a:t>
            </a:r>
            <a:r>
              <a:rPr lang="en-US" sz="2800" dirty="0">
                <a:solidFill>
                  <a:srgbClr val="743399"/>
                </a:solidFill>
                <a:latin typeface="Monotype Corsiva" panose="03010101010201010101" pitchFamily="66" charset="0"/>
              </a:rPr>
              <a:t>early graduate study fellowships</a:t>
            </a:r>
            <a:r>
              <a:rPr lang="en-US" sz="2800" dirty="0">
                <a:solidFill>
                  <a:srgbClr val="333333"/>
                </a:solidFill>
                <a:latin typeface="Monotype Corsiva" panose="03010101010201010101" pitchFamily="66" charset="0"/>
              </a:rPr>
              <a:t> and </a:t>
            </a:r>
            <a:r>
              <a:rPr lang="en-US" sz="2800" dirty="0">
                <a:solidFill>
                  <a:srgbClr val="743399"/>
                </a:solidFill>
                <a:latin typeface="Monotype Corsiva" panose="03010101010201010101" pitchFamily="66" charset="0"/>
              </a:rPr>
              <a:t>small grants</a:t>
            </a:r>
            <a:r>
              <a:rPr lang="en-US" sz="2800" dirty="0">
                <a:solidFill>
                  <a:srgbClr val="333333"/>
                </a:solidFill>
                <a:latin typeface="Monotype Corsiva" panose="03010101010201010101" pitchFamily="66" charset="0"/>
              </a:rPr>
              <a:t> </a:t>
            </a:r>
            <a:r>
              <a:rPr lang="en-US" sz="2800" dirty="0" smtClean="0">
                <a:solidFill>
                  <a:srgbClr val="333333"/>
                </a:solidFill>
                <a:latin typeface="Monotype Corsiva" panose="03010101010201010101" pitchFamily="66" charset="0"/>
              </a:rPr>
              <a:t>to </a:t>
            </a:r>
            <a:r>
              <a:rPr lang="en-US" sz="2800" dirty="0" smtClean="0">
                <a:solidFill>
                  <a:srgbClr val="743399"/>
                </a:solidFill>
                <a:latin typeface="Monotype Corsiva" panose="03010101010201010101" pitchFamily="66" charset="0"/>
              </a:rPr>
              <a:t>completion </a:t>
            </a:r>
            <a:r>
              <a:rPr lang="en-US" sz="2800" dirty="0">
                <a:solidFill>
                  <a:srgbClr val="743399"/>
                </a:solidFill>
                <a:latin typeface="Monotype Corsiva" panose="03010101010201010101" pitchFamily="66" charset="0"/>
              </a:rPr>
              <a:t>fellowships</a:t>
            </a:r>
            <a:r>
              <a:rPr lang="en-US" sz="2800" dirty="0">
                <a:solidFill>
                  <a:srgbClr val="333333"/>
                </a:solidFill>
                <a:latin typeface="Monotype Corsiva" panose="03010101010201010101" pitchFamily="66" charset="0"/>
              </a:rPr>
              <a:t> and </a:t>
            </a:r>
            <a:r>
              <a:rPr lang="en-US" sz="2800" dirty="0">
                <a:solidFill>
                  <a:srgbClr val="743399"/>
                </a:solidFill>
                <a:latin typeface="Monotype Corsiva" panose="03010101010201010101" pitchFamily="66" charset="0"/>
              </a:rPr>
              <a:t>postdocs</a:t>
            </a:r>
            <a:r>
              <a:rPr lang="en-US" sz="2800" dirty="0">
                <a:solidFill>
                  <a:srgbClr val="333333"/>
                </a:solidFill>
                <a:latin typeface="Monotype Corsiva" panose="03010101010201010101" pitchFamily="66" charset="0"/>
              </a:rPr>
              <a:t>. </a:t>
            </a:r>
            <a:r>
              <a:rPr lang="en-US" sz="2800" dirty="0" smtClean="0">
                <a:solidFill>
                  <a:srgbClr val="333333"/>
                </a:solidFill>
                <a:latin typeface="Monotype Corsiva" panose="03010101010201010101" pitchFamily="66" charset="0"/>
              </a:rPr>
              <a:t>(</a:t>
            </a:r>
            <a:r>
              <a:rPr lang="en-US" sz="2800" dirty="0" smtClean="0">
                <a:latin typeface="Monotype Corsiva" panose="03010101010201010101" pitchFamily="66" charset="0"/>
                <a:cs typeface="Aparajita" panose="020B0604020202020204" pitchFamily="34" charset="0"/>
              </a:rPr>
              <a:t>Bitting, 2012)</a:t>
            </a:r>
            <a:endParaRPr lang="en-US" sz="2800" dirty="0">
              <a:latin typeface="Monotype Corsiva" panose="03010101010201010101" pitchFamily="66" charset="0"/>
              <a:cs typeface="Aparajita" panose="020B0604020202020204" pitchFamily="34" charset="0"/>
            </a:endParaRPr>
          </a:p>
          <a:p>
            <a:pPr algn="just"/>
            <a:endParaRPr lang="ar-KW" sz="2800" dirty="0">
              <a:latin typeface="Monotype Corsiva" panose="03010101010201010101" pitchFamily="66" charset="0"/>
            </a:endParaRPr>
          </a:p>
        </p:txBody>
      </p:sp>
    </p:spTree>
    <p:extLst>
      <p:ext uri="{BB962C8B-B14F-4D97-AF65-F5344CB8AC3E}">
        <p14:creationId xmlns:p14="http://schemas.microsoft.com/office/powerpoint/2010/main" val="3563844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819400" y="1962150"/>
            <a:ext cx="6553200" cy="2933700"/>
          </a:xfrm>
          <a:prstGeom prst="rect">
            <a:avLst/>
          </a:prstGeom>
        </p:spPr>
      </p:pic>
      <p:sp>
        <p:nvSpPr>
          <p:cNvPr id="5" name="TextBox 4"/>
          <p:cNvSpPr txBox="1"/>
          <p:nvPr/>
        </p:nvSpPr>
        <p:spPr>
          <a:xfrm>
            <a:off x="2619909" y="1325366"/>
            <a:ext cx="7767263" cy="461665"/>
          </a:xfrm>
          <a:prstGeom prst="rect">
            <a:avLst/>
          </a:prstGeom>
          <a:noFill/>
        </p:spPr>
        <p:txBody>
          <a:bodyPr wrap="square" rtlCol="1">
            <a:spAutoFit/>
          </a:bodyPr>
          <a:lstStyle/>
          <a:p>
            <a:r>
              <a:rPr lang="en-US" sz="2400" b="1" dirty="0" smtClean="0">
                <a:solidFill>
                  <a:srgbClr val="0070C0"/>
                </a:solidFill>
                <a:latin typeface="Aparajita" panose="020B0604020202020204" pitchFamily="34" charset="0"/>
                <a:cs typeface="Aparajita" panose="020B0604020202020204" pitchFamily="34" charset="0"/>
              </a:rPr>
              <a:t>Some Sections commonly found in research proposal and thesis</a:t>
            </a:r>
            <a:endParaRPr lang="ar-KW" sz="2400" b="1" dirty="0">
              <a:solidFill>
                <a:srgbClr val="0070C0"/>
              </a:solidFill>
              <a:latin typeface="Aparajita" panose="020B0604020202020204" pitchFamily="34" charset="0"/>
            </a:endParaRPr>
          </a:p>
        </p:txBody>
      </p:sp>
    </p:spTree>
    <p:extLst>
      <p:ext uri="{BB962C8B-B14F-4D97-AF65-F5344CB8AC3E}">
        <p14:creationId xmlns:p14="http://schemas.microsoft.com/office/powerpoint/2010/main" val="3365931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KW" sz="3200" dirty="0">
                <a:solidFill>
                  <a:srgbClr val="0070C0"/>
                </a:solidFill>
                <a:latin typeface="Aparajita" panose="020B0604020202020204" pitchFamily="34" charset="0"/>
              </a:rPr>
              <a:t/>
            </a:r>
            <a:br>
              <a:rPr lang="ar-KW" sz="3200" dirty="0">
                <a:solidFill>
                  <a:srgbClr val="0070C0"/>
                </a:solidFill>
                <a:latin typeface="Aparajita" panose="020B0604020202020204" pitchFamily="34" charset="0"/>
              </a:rPr>
            </a:br>
            <a:r>
              <a:rPr lang="ar-KW" sz="3200" dirty="0">
                <a:solidFill>
                  <a:srgbClr val="0070C0"/>
                </a:solidFill>
                <a:latin typeface="Aparajita" panose="020B0604020202020204" pitchFamily="34" charset="0"/>
              </a:rPr>
              <a:t/>
            </a:r>
            <a:br>
              <a:rPr lang="ar-KW" sz="3200" dirty="0">
                <a:solidFill>
                  <a:srgbClr val="0070C0"/>
                </a:solidFill>
                <a:latin typeface="Aparajita" panose="020B0604020202020204" pitchFamily="34" charset="0"/>
              </a:rPr>
            </a:br>
            <a:r>
              <a:rPr lang="en-US" sz="3200" dirty="0">
                <a:solidFill>
                  <a:srgbClr val="0070C0"/>
                </a:solidFill>
                <a:latin typeface="Aparajita" panose="020B0604020202020204" pitchFamily="34" charset="0"/>
                <a:cs typeface="Aparajita" panose="020B0604020202020204" pitchFamily="34" charset="0"/>
              </a:rPr>
              <a:t> </a:t>
            </a:r>
            <a:r>
              <a:rPr lang="en-US" sz="3200" b="1" dirty="0">
                <a:solidFill>
                  <a:srgbClr val="0070C0"/>
                </a:solidFill>
                <a:latin typeface="Aparajita" panose="020B0604020202020204" pitchFamily="34" charset="0"/>
                <a:cs typeface="Aparajita" panose="020B0604020202020204" pitchFamily="34" charset="0"/>
              </a:rPr>
              <a:t>What is a Literature Review?</a:t>
            </a:r>
            <a:endParaRPr lang="ar-KW" sz="3200" dirty="0">
              <a:solidFill>
                <a:srgbClr val="0070C0"/>
              </a:solidFill>
              <a:latin typeface="Aparajita" panose="020B0604020202020204" pitchFamily="34" charset="0"/>
            </a:endParaRPr>
          </a:p>
        </p:txBody>
      </p:sp>
      <p:sp>
        <p:nvSpPr>
          <p:cNvPr id="3" name="Content Placeholder 2"/>
          <p:cNvSpPr>
            <a:spLocks noGrp="1"/>
          </p:cNvSpPr>
          <p:nvPr>
            <p:ph idx="1"/>
          </p:nvPr>
        </p:nvSpPr>
        <p:spPr/>
        <p:txBody>
          <a:bodyPr>
            <a:normAutofit/>
          </a:bodyPr>
          <a:lstStyle/>
          <a:p>
            <a:pPr lvl="1" algn="just" rtl="0">
              <a:lnSpc>
                <a:spcPct val="150000"/>
              </a:lnSpc>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A </a:t>
            </a:r>
            <a:r>
              <a:rPr lang="en-US" sz="2200" dirty="0">
                <a:latin typeface="Aparajita" panose="020B0604020202020204" pitchFamily="34" charset="0"/>
                <a:cs typeface="Aparajita" panose="020B0604020202020204" pitchFamily="34" charset="0"/>
              </a:rPr>
              <a:t>literature review is a synopsis of other research. Moreover, it is a critical appraisal of other research on a given topic that helps to put that topic in context (</a:t>
            </a:r>
            <a:r>
              <a:rPr lang="en-US" sz="2200" dirty="0" err="1">
                <a:latin typeface="Aparajita" panose="020B0604020202020204" pitchFamily="34" charset="0"/>
                <a:cs typeface="Aparajita" panose="020B0604020202020204" pitchFamily="34" charset="0"/>
              </a:rPr>
              <a:t>Machi</a:t>
            </a:r>
            <a:r>
              <a:rPr lang="en-US" sz="2200" dirty="0">
                <a:latin typeface="Aparajita" panose="020B0604020202020204" pitchFamily="34" charset="0"/>
                <a:cs typeface="Aparajita" panose="020B0604020202020204" pitchFamily="34" charset="0"/>
              </a:rPr>
              <a:t> and McEvoy, 2009). </a:t>
            </a:r>
          </a:p>
          <a:p>
            <a:pPr lvl="1" algn="just" rtl="0">
              <a:lnSpc>
                <a:spcPct val="150000"/>
              </a:lnSpc>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Whatever </a:t>
            </a:r>
            <a:r>
              <a:rPr lang="en-US" sz="2200" dirty="0">
                <a:latin typeface="Aparajita" panose="020B0604020202020204" pitchFamily="34" charset="0"/>
                <a:cs typeface="Aparajita" panose="020B0604020202020204" pitchFamily="34" charset="0"/>
              </a:rPr>
              <a:t>the approach, the purpose of the review is to provide an analysis and synthesis of all </a:t>
            </a:r>
            <a:r>
              <a:rPr lang="en-US" sz="2200" dirty="0" smtClean="0">
                <a:latin typeface="Aparajita" panose="020B0604020202020204" pitchFamily="34" charset="0"/>
                <a:cs typeface="Aparajita" panose="020B0604020202020204" pitchFamily="34" charset="0"/>
              </a:rPr>
              <a:t>the available </a:t>
            </a:r>
            <a:r>
              <a:rPr lang="en-US" sz="2200" dirty="0">
                <a:latin typeface="Aparajita" panose="020B0604020202020204" pitchFamily="34" charset="0"/>
                <a:cs typeface="Aparajita" panose="020B0604020202020204" pitchFamily="34" charset="0"/>
              </a:rPr>
              <a:t>literature on a given subject in a critical fashion. This then allows for further understanding of the subject in the context of what is already known. Furthermore, it can lead to the development of new research questions. </a:t>
            </a:r>
            <a:r>
              <a:rPr lang="en-US" sz="2200" dirty="0" smtClean="0">
                <a:latin typeface="Aparajita" panose="020B0604020202020204" pitchFamily="34" charset="0"/>
                <a:cs typeface="Aparajita" panose="020B0604020202020204" pitchFamily="34" charset="0"/>
              </a:rPr>
              <a:t> </a:t>
            </a:r>
            <a:endParaRPr lang="ar-KW" sz="2200" dirty="0">
              <a:latin typeface="Aparajita" panose="020B0604020202020204" pitchFamily="34" charset="0"/>
            </a:endParaRPr>
          </a:p>
        </p:txBody>
      </p:sp>
    </p:spTree>
    <p:extLst>
      <p:ext uri="{BB962C8B-B14F-4D97-AF65-F5344CB8AC3E}">
        <p14:creationId xmlns:p14="http://schemas.microsoft.com/office/powerpoint/2010/main" val="162212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70629" y="1405242"/>
            <a:ext cx="3794125" cy="2494609"/>
          </a:xfrm>
        </p:spPr>
        <p:txBody>
          <a:bodyPr>
            <a:normAutofit/>
          </a:bodyPr>
          <a:lstStyle/>
          <a:p>
            <a:pPr algn="l"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 </a:t>
            </a:r>
            <a:r>
              <a:rPr lang="en-US" sz="2200" dirty="0" smtClean="0">
                <a:solidFill>
                  <a:schemeClr val="tx1"/>
                </a:solidFill>
                <a:latin typeface="Aparajita" panose="020B0604020202020204" pitchFamily="34" charset="0"/>
                <a:cs typeface="Aparajita" panose="020B0604020202020204" pitchFamily="34" charset="0"/>
              </a:rPr>
              <a:t>Research Definition</a:t>
            </a:r>
          </a:p>
          <a:p>
            <a:pPr algn="l" rtl="0">
              <a:buFont typeface="Arial" panose="020B0604020202020204" pitchFamily="34" charset="0"/>
              <a:buChar char="•"/>
            </a:pPr>
            <a:r>
              <a:rPr lang="en-US" sz="2200" dirty="0">
                <a:solidFill>
                  <a:schemeClr val="tx1"/>
                </a:solidFill>
                <a:latin typeface="Aparajita" panose="020B0604020202020204" pitchFamily="34" charset="0"/>
                <a:cs typeface="Aparajita" panose="020B0604020202020204" pitchFamily="34" charset="0"/>
              </a:rPr>
              <a:t> </a:t>
            </a:r>
            <a:r>
              <a:rPr lang="en-US" sz="2200" dirty="0" smtClean="0">
                <a:solidFill>
                  <a:schemeClr val="tx1"/>
                </a:solidFill>
                <a:latin typeface="Aparajita" panose="020B0604020202020204" pitchFamily="34" charset="0"/>
                <a:cs typeface="Aparajita" panose="020B0604020202020204" pitchFamily="34" charset="0"/>
              </a:rPr>
              <a:t>Research Problem</a:t>
            </a:r>
          </a:p>
          <a:p>
            <a:pPr algn="l" rtl="0">
              <a:buFont typeface="Arial" panose="020B0604020202020204" pitchFamily="34" charset="0"/>
              <a:buChar char="•"/>
            </a:pPr>
            <a:r>
              <a:rPr lang="en-US" sz="2200" dirty="0">
                <a:solidFill>
                  <a:schemeClr val="tx1"/>
                </a:solidFill>
                <a:latin typeface="Aparajita" panose="020B0604020202020204" pitchFamily="34" charset="0"/>
                <a:cs typeface="Aparajita" panose="020B0604020202020204" pitchFamily="34" charset="0"/>
              </a:rPr>
              <a:t> </a:t>
            </a:r>
            <a:r>
              <a:rPr lang="en-US" sz="2200" dirty="0" smtClean="0">
                <a:solidFill>
                  <a:schemeClr val="tx1"/>
                </a:solidFill>
                <a:latin typeface="Aparajita" panose="020B0604020202020204" pitchFamily="34" charset="0"/>
                <a:cs typeface="Aparajita" panose="020B0604020202020204" pitchFamily="34" charset="0"/>
              </a:rPr>
              <a:t>Research Process</a:t>
            </a:r>
          </a:p>
          <a:p>
            <a:pPr algn="l" rtl="0">
              <a:buFont typeface="Arial" panose="020B0604020202020204" pitchFamily="34" charset="0"/>
              <a:buChar char="•"/>
            </a:pPr>
            <a:r>
              <a:rPr lang="en-US" sz="2200" dirty="0">
                <a:solidFill>
                  <a:schemeClr val="tx1"/>
                </a:solidFill>
                <a:latin typeface="Aparajita" panose="020B0604020202020204" pitchFamily="34" charset="0"/>
                <a:cs typeface="Aparajita" panose="020B0604020202020204" pitchFamily="34" charset="0"/>
              </a:rPr>
              <a:t> </a:t>
            </a:r>
            <a:r>
              <a:rPr lang="en-US" sz="2200" dirty="0" smtClean="0">
                <a:solidFill>
                  <a:schemeClr val="tx1"/>
                </a:solidFill>
                <a:latin typeface="Aparajita" panose="020B0604020202020204" pitchFamily="34" charset="0"/>
                <a:cs typeface="Aparajita" panose="020B0604020202020204" pitchFamily="34" charset="0"/>
              </a:rPr>
              <a:t>Importance of Literature Review </a:t>
            </a:r>
          </a:p>
          <a:p>
            <a:pPr algn="l" rtl="0">
              <a:buFont typeface="Arial" panose="020B0604020202020204" pitchFamily="34" charset="0"/>
              <a:buChar char="•"/>
            </a:pPr>
            <a:r>
              <a:rPr lang="en-US" sz="2200" dirty="0">
                <a:solidFill>
                  <a:schemeClr val="tx1"/>
                </a:solidFill>
                <a:latin typeface="Aparajita" panose="020B0604020202020204" pitchFamily="34" charset="0"/>
                <a:cs typeface="Aparajita" panose="020B0604020202020204" pitchFamily="34" charset="0"/>
              </a:rPr>
              <a:t> </a:t>
            </a:r>
            <a:r>
              <a:rPr lang="en-US" sz="2200" dirty="0" smtClean="0">
                <a:solidFill>
                  <a:schemeClr val="tx1"/>
                </a:solidFill>
                <a:latin typeface="Aparajita" panose="020B0604020202020204" pitchFamily="34" charset="0"/>
                <a:cs typeface="Aparajita" panose="020B0604020202020204" pitchFamily="34" charset="0"/>
              </a:rPr>
              <a:t>Summary</a:t>
            </a:r>
            <a:endParaRPr lang="ar-KW" sz="2200" dirty="0">
              <a:solidFill>
                <a:schemeClr val="tx1"/>
              </a:solidFill>
              <a:latin typeface="Aparajita" panose="020B0604020202020204" pitchFamily="34" charset="0"/>
            </a:endParaRPr>
          </a:p>
        </p:txBody>
      </p:sp>
      <p:sp>
        <p:nvSpPr>
          <p:cNvPr id="5" name="Rounded Rectangle 4"/>
          <p:cNvSpPr/>
          <p:nvPr/>
        </p:nvSpPr>
        <p:spPr>
          <a:xfrm>
            <a:off x="5187200" y="3493686"/>
            <a:ext cx="1921267" cy="4061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solidFill>
                  <a:schemeClr val="bg1"/>
                </a:solidFill>
                <a:latin typeface="Aparajita" panose="020B0604020202020204" pitchFamily="34" charset="0"/>
                <a:cs typeface="Aparajita" panose="020B0604020202020204" pitchFamily="34" charset="0"/>
              </a:rPr>
              <a:t>Outcomes</a:t>
            </a:r>
            <a:endParaRPr lang="ar-KW" sz="3200" b="1" dirty="0">
              <a:solidFill>
                <a:schemeClr val="bg1"/>
              </a:solidFill>
            </a:endParaRPr>
          </a:p>
        </p:txBody>
      </p:sp>
      <p:sp>
        <p:nvSpPr>
          <p:cNvPr id="6" name="Curved Down Arrow 5"/>
          <p:cNvSpPr/>
          <p:nvPr/>
        </p:nvSpPr>
        <p:spPr>
          <a:xfrm rot="3775700">
            <a:off x="4005319" y="1523428"/>
            <a:ext cx="3287275" cy="1254708"/>
          </a:xfrm>
          <a:prstGeom prst="curvedDownArrow">
            <a:avLst>
              <a:gd name="adj1" fmla="val 25000"/>
              <a:gd name="adj2" fmla="val 50000"/>
              <a:gd name="adj3" fmla="val 5727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KW">
              <a:solidFill>
                <a:schemeClr val="tx1"/>
              </a:solidFill>
            </a:endParaRPr>
          </a:p>
        </p:txBody>
      </p:sp>
      <p:sp>
        <p:nvSpPr>
          <p:cNvPr id="4" name="Rounded Rectangle 3"/>
          <p:cNvSpPr/>
          <p:nvPr/>
        </p:nvSpPr>
        <p:spPr>
          <a:xfrm>
            <a:off x="1672234" y="710929"/>
            <a:ext cx="2817572" cy="429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solidFill>
                  <a:schemeClr val="bg1"/>
                </a:solidFill>
                <a:latin typeface="Aparajita" panose="020B0604020202020204" pitchFamily="34" charset="0"/>
                <a:cs typeface="Aparajita" panose="020B0604020202020204" pitchFamily="34" charset="0"/>
              </a:rPr>
              <a:t>Outline</a:t>
            </a:r>
            <a:endParaRPr lang="ar-KW" sz="3200" b="1" dirty="0">
              <a:solidFill>
                <a:schemeClr val="bg1"/>
              </a:solidFill>
            </a:endParaRPr>
          </a:p>
        </p:txBody>
      </p:sp>
      <p:sp>
        <p:nvSpPr>
          <p:cNvPr id="8" name="Content Placeholder 2"/>
          <p:cNvSpPr txBox="1">
            <a:spLocks/>
          </p:cNvSpPr>
          <p:nvPr/>
        </p:nvSpPr>
        <p:spPr>
          <a:xfrm>
            <a:off x="4674742" y="4069038"/>
            <a:ext cx="7222733" cy="2494609"/>
          </a:xfrm>
          <a:prstGeom prst="rect">
            <a:avLst/>
          </a:prstGeom>
        </p:spPr>
        <p:txBody>
          <a:bodyPr vert="horz" lIns="0" tIns="45720" rIns="0" bIns="45720" rtlCol="0">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l" rtl="0">
              <a:buNone/>
            </a:pPr>
            <a:r>
              <a:rPr lang="en-US" sz="2200" dirty="0" smtClean="0">
                <a:solidFill>
                  <a:srgbClr val="00B050"/>
                </a:solidFill>
                <a:latin typeface="Monotype Corsiva" panose="03010101010201010101" pitchFamily="66" charset="0"/>
                <a:cs typeface="Aparajita" panose="020B0604020202020204" pitchFamily="34" charset="0"/>
              </a:rPr>
              <a:t>You will be able to:</a:t>
            </a:r>
          </a:p>
          <a:p>
            <a:pPr algn="l"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 </a:t>
            </a:r>
            <a:r>
              <a:rPr lang="en-US" sz="2200" dirty="0" smtClean="0">
                <a:solidFill>
                  <a:schemeClr val="tx1"/>
                </a:solidFill>
                <a:latin typeface="Aparajita" panose="020B0604020202020204" pitchFamily="34" charset="0"/>
                <a:cs typeface="Aparajita" panose="020B0604020202020204" pitchFamily="34" charset="0"/>
              </a:rPr>
              <a:t>Clarify </a:t>
            </a:r>
            <a:r>
              <a:rPr lang="en-US" sz="2200" dirty="0">
                <a:solidFill>
                  <a:schemeClr val="tx1"/>
                </a:solidFill>
                <a:latin typeface="Aparajita" panose="020B0604020202020204" pitchFamily="34" charset="0"/>
                <a:cs typeface="Aparajita" panose="020B0604020202020204" pitchFamily="34" charset="0"/>
              </a:rPr>
              <a:t>your ideas and </a:t>
            </a:r>
            <a:r>
              <a:rPr lang="en-US" sz="2200" dirty="0" smtClean="0">
                <a:solidFill>
                  <a:schemeClr val="tx1"/>
                </a:solidFill>
                <a:latin typeface="Aparajita" panose="020B0604020202020204" pitchFamily="34" charset="0"/>
                <a:cs typeface="Aparajita" panose="020B0604020202020204" pitchFamily="34" charset="0"/>
              </a:rPr>
              <a:t>the gap of knowledge of your research interest </a:t>
            </a:r>
            <a:endParaRPr lang="en-US" sz="2200" dirty="0">
              <a:solidFill>
                <a:schemeClr val="tx1"/>
              </a:solidFill>
              <a:latin typeface="Aparajita" panose="020B0604020202020204" pitchFamily="34" charset="0"/>
              <a:cs typeface="Aparajita" panose="020B0604020202020204" pitchFamily="34" charset="0"/>
            </a:endParaRPr>
          </a:p>
          <a:p>
            <a:pPr algn="l" rtl="0">
              <a:buFont typeface="Arial" panose="020B0604020202020204" pitchFamily="34" charset="0"/>
              <a:buChar char="•"/>
            </a:pPr>
            <a:r>
              <a:rPr lang="en-US" sz="2200" dirty="0" smtClean="0">
                <a:solidFill>
                  <a:schemeClr val="tx1"/>
                </a:solidFill>
                <a:latin typeface="Aparajita" panose="020B0604020202020204" pitchFamily="34" charset="0"/>
                <a:cs typeface="Aparajita" panose="020B0604020202020204" pitchFamily="34" charset="0"/>
              </a:rPr>
              <a:t> Find data related to your work </a:t>
            </a:r>
            <a:r>
              <a:rPr lang="en-US" sz="2200" dirty="0">
                <a:solidFill>
                  <a:schemeClr val="tx1"/>
                </a:solidFill>
                <a:latin typeface="Aparajita" panose="020B0604020202020204" pitchFamily="34" charset="0"/>
                <a:cs typeface="Aparajita" panose="020B0604020202020204" pitchFamily="34" charset="0"/>
              </a:rPr>
              <a:t>and research methods </a:t>
            </a:r>
            <a:r>
              <a:rPr lang="en-US" sz="2200" dirty="0" smtClean="0">
                <a:solidFill>
                  <a:schemeClr val="tx1"/>
                </a:solidFill>
                <a:latin typeface="Aparajita" panose="020B0604020202020204" pitchFamily="34" charset="0"/>
                <a:cs typeface="Aparajita" panose="020B0604020202020204" pitchFamily="34" charset="0"/>
              </a:rPr>
              <a:t>to conduct your project</a:t>
            </a:r>
          </a:p>
          <a:p>
            <a:pPr algn="l" rtl="0">
              <a:buFont typeface="Arial" panose="020B0604020202020204" pitchFamily="34" charset="0"/>
              <a:buChar char="•"/>
            </a:pPr>
            <a:r>
              <a:rPr lang="en-US" sz="2200" dirty="0">
                <a:solidFill>
                  <a:schemeClr val="tx1"/>
                </a:solidFill>
                <a:latin typeface="Aparajita" panose="020B0604020202020204" pitchFamily="34" charset="0"/>
                <a:cs typeface="Aparajita" panose="020B0604020202020204" pitchFamily="34" charset="0"/>
              </a:rPr>
              <a:t> </a:t>
            </a:r>
            <a:r>
              <a:rPr lang="en-US" sz="2200" dirty="0" smtClean="0">
                <a:solidFill>
                  <a:schemeClr val="tx1"/>
                </a:solidFill>
                <a:latin typeface="Aparajita" panose="020B0604020202020204" pitchFamily="34" charset="0"/>
                <a:cs typeface="Aparajita" panose="020B0604020202020204" pitchFamily="34" charset="0"/>
              </a:rPr>
              <a:t>Identify </a:t>
            </a:r>
            <a:r>
              <a:rPr lang="en-US" sz="2200" dirty="0">
                <a:solidFill>
                  <a:schemeClr val="tx1"/>
                </a:solidFill>
                <a:latin typeface="Aparajita" panose="020B0604020202020204" pitchFamily="34" charset="0"/>
                <a:cs typeface="Aparajita" panose="020B0604020202020204" pitchFamily="34" charset="0"/>
              </a:rPr>
              <a:t>potential issues with the work you plan to </a:t>
            </a:r>
            <a:r>
              <a:rPr lang="en-US" sz="2200" dirty="0" smtClean="0">
                <a:solidFill>
                  <a:schemeClr val="tx1"/>
                </a:solidFill>
                <a:latin typeface="Aparajita" panose="020B0604020202020204" pitchFamily="34" charset="0"/>
                <a:cs typeface="Aparajita" panose="020B0604020202020204" pitchFamily="34" charset="0"/>
              </a:rPr>
              <a:t>do</a:t>
            </a:r>
          </a:p>
        </p:txBody>
      </p:sp>
    </p:spTree>
    <p:extLst>
      <p:ext uri="{BB962C8B-B14F-4D97-AF65-F5344CB8AC3E}">
        <p14:creationId xmlns:p14="http://schemas.microsoft.com/office/powerpoint/2010/main" val="1951341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04180" y="2311685"/>
            <a:ext cx="3708971" cy="11815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rgbClr val="0070C0"/>
                </a:solidFill>
                <a:latin typeface="Bradley Hand ITC" panose="03070402050302030203" pitchFamily="66" charset="0"/>
              </a:rPr>
              <a:t>Literature search and review on your topic</a:t>
            </a:r>
            <a:endParaRPr lang="ar-KW" b="1" dirty="0">
              <a:solidFill>
                <a:srgbClr val="0070C0"/>
              </a:solidFill>
              <a:latin typeface="Bradley Hand ITC" panose="03070402050302030203" pitchFamily="66" charset="0"/>
            </a:endParaRPr>
          </a:p>
        </p:txBody>
      </p:sp>
      <p:cxnSp>
        <p:nvCxnSpPr>
          <p:cNvPr id="6" name="Straight Arrow Connector 5"/>
          <p:cNvCxnSpPr/>
          <p:nvPr/>
        </p:nvCxnSpPr>
        <p:spPr>
          <a:xfrm flipV="1">
            <a:off x="7510409" y="1438382"/>
            <a:ext cx="770562" cy="873303"/>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7409380" y="1017142"/>
            <a:ext cx="2589088" cy="4212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ysClr val="windowText" lastClr="000000"/>
                </a:solidFill>
                <a:latin typeface="Bradley Hand ITC" panose="03070402050302030203" pitchFamily="66" charset="0"/>
              </a:rPr>
              <a:t>What are the key sources? </a:t>
            </a:r>
            <a:endParaRPr lang="ar-KW" sz="1600" b="1" dirty="0">
              <a:solidFill>
                <a:sysClr val="windowText" lastClr="000000"/>
              </a:solidFill>
              <a:latin typeface="Bradley Hand ITC" panose="03070402050302030203" pitchFamily="66" charset="0"/>
            </a:endParaRPr>
          </a:p>
        </p:txBody>
      </p:sp>
      <p:sp>
        <p:nvSpPr>
          <p:cNvPr id="9" name="Rounded Rectangle 8"/>
          <p:cNvSpPr/>
          <p:nvPr/>
        </p:nvSpPr>
        <p:spPr>
          <a:xfrm>
            <a:off x="8507002" y="3792019"/>
            <a:ext cx="2732926" cy="4212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chemeClr val="tx1"/>
                </a:solidFill>
                <a:latin typeface="Bradley Hand ITC" panose="03070402050302030203" pitchFamily="66" charset="0"/>
              </a:rPr>
              <a:t>What are the key theories, concepts and ideas?</a:t>
            </a:r>
            <a:endParaRPr lang="ar-KW" sz="1600" b="1" dirty="0">
              <a:solidFill>
                <a:schemeClr val="tx1"/>
              </a:solidFill>
              <a:latin typeface="Bradley Hand ITC" panose="03070402050302030203" pitchFamily="66" charset="0"/>
            </a:endParaRPr>
          </a:p>
        </p:txBody>
      </p:sp>
      <p:cxnSp>
        <p:nvCxnSpPr>
          <p:cNvPr id="10" name="Straight Arrow Connector 9"/>
          <p:cNvCxnSpPr/>
          <p:nvPr/>
        </p:nvCxnSpPr>
        <p:spPr>
          <a:xfrm>
            <a:off x="7613151" y="3379316"/>
            <a:ext cx="1090773" cy="494041"/>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048000" y="3105835"/>
            <a:ext cx="3250058" cy="369332"/>
          </a:xfrm>
          <a:prstGeom prst="rect">
            <a:avLst/>
          </a:prstGeom>
        </p:spPr>
        <p:txBody>
          <a:bodyPr wrap="square">
            <a:spAutoFit/>
          </a:bodyPr>
          <a:lstStyle/>
          <a:p>
            <a:endParaRPr lang="ar-KW" dirty="0"/>
          </a:p>
        </p:txBody>
      </p:sp>
      <p:sp>
        <p:nvSpPr>
          <p:cNvPr id="13" name="Rounded Rectangle 12"/>
          <p:cNvSpPr/>
          <p:nvPr/>
        </p:nvSpPr>
        <p:spPr>
          <a:xfrm>
            <a:off x="1765657" y="803099"/>
            <a:ext cx="2907372" cy="4212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chemeClr val="tx1"/>
                </a:solidFill>
                <a:latin typeface="Bradley Hand ITC" panose="03070402050302030203" pitchFamily="66" charset="0"/>
              </a:rPr>
              <a:t>What are the main questions and problems that have been addressed to date? </a:t>
            </a:r>
            <a:endParaRPr lang="ar-KW" sz="1600" b="1" dirty="0">
              <a:solidFill>
                <a:schemeClr val="tx1"/>
              </a:solidFill>
              <a:latin typeface="Bradley Hand ITC" panose="03070402050302030203" pitchFamily="66" charset="0"/>
            </a:endParaRPr>
          </a:p>
        </p:txBody>
      </p:sp>
      <p:cxnSp>
        <p:nvCxnSpPr>
          <p:cNvPr id="14" name="Straight Arrow Connector 13"/>
          <p:cNvCxnSpPr/>
          <p:nvPr/>
        </p:nvCxnSpPr>
        <p:spPr>
          <a:xfrm flipH="1" flipV="1">
            <a:off x="3452546" y="1438383"/>
            <a:ext cx="533827" cy="873302"/>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7340" y="3976929"/>
            <a:ext cx="2705206" cy="584775"/>
          </a:xfrm>
          <a:prstGeom prst="rect">
            <a:avLst/>
          </a:prstGeom>
        </p:spPr>
        <p:txBody>
          <a:bodyPr wrap="square">
            <a:spAutoFit/>
          </a:bodyPr>
          <a:lstStyle/>
          <a:p>
            <a:r>
              <a:rPr lang="en-US" sz="1600" b="1" dirty="0">
                <a:latin typeface="Bradley Hand ITC" panose="03070402050302030203" pitchFamily="66" charset="0"/>
              </a:rPr>
              <a:t>What are the major issues and debates about the topic? </a:t>
            </a:r>
            <a:endParaRPr lang="ar-KW" sz="1600" b="1" dirty="0">
              <a:latin typeface="Bradley Hand ITC" panose="03070402050302030203" pitchFamily="66" charset="0"/>
            </a:endParaRPr>
          </a:p>
        </p:txBody>
      </p:sp>
      <p:cxnSp>
        <p:nvCxnSpPr>
          <p:cNvPr id="20" name="Straight Arrow Connector 19"/>
          <p:cNvCxnSpPr/>
          <p:nvPr/>
        </p:nvCxnSpPr>
        <p:spPr>
          <a:xfrm flipH="1">
            <a:off x="3040294" y="3408864"/>
            <a:ext cx="913116" cy="72090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270045" y="4108109"/>
            <a:ext cx="3240364" cy="584775"/>
          </a:xfrm>
          <a:prstGeom prst="rect">
            <a:avLst/>
          </a:prstGeom>
        </p:spPr>
        <p:txBody>
          <a:bodyPr wrap="square">
            <a:spAutoFit/>
          </a:bodyPr>
          <a:lstStyle/>
          <a:p>
            <a:pPr algn="ctr"/>
            <a:r>
              <a:rPr lang="en-US" sz="1600" b="1" dirty="0">
                <a:latin typeface="Bradley Hand ITC" panose="03070402050302030203" pitchFamily="66" charset="0"/>
              </a:rPr>
              <a:t>How is knowledge on the topic structured and organized?</a:t>
            </a:r>
            <a:endParaRPr lang="ar-KW" sz="1600" b="1" dirty="0">
              <a:latin typeface="Bradley Hand ITC" panose="03070402050302030203" pitchFamily="66" charset="0"/>
            </a:endParaRPr>
          </a:p>
        </p:txBody>
      </p:sp>
      <p:cxnSp>
        <p:nvCxnSpPr>
          <p:cNvPr id="24" name="Straight Arrow Connector 23"/>
          <p:cNvCxnSpPr/>
          <p:nvPr/>
        </p:nvCxnSpPr>
        <p:spPr>
          <a:xfrm flipH="1">
            <a:off x="5781713" y="3490318"/>
            <a:ext cx="3135" cy="617791"/>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2">
            <a:clrChange>
              <a:clrFrom>
                <a:srgbClr val="FFFFFF"/>
              </a:clrFrom>
              <a:clrTo>
                <a:srgbClr val="FFFFFF">
                  <a:alpha val="0"/>
                </a:srgbClr>
              </a:clrTo>
            </a:clrChange>
          </a:blip>
          <a:stretch>
            <a:fillRect/>
          </a:stretch>
        </p:blipFill>
        <p:spPr>
          <a:xfrm>
            <a:off x="1918538" y="4277563"/>
            <a:ext cx="8334375" cy="1400175"/>
          </a:xfrm>
          <a:prstGeom prst="rect">
            <a:avLst/>
          </a:prstGeom>
        </p:spPr>
      </p:pic>
      <p:sp>
        <p:nvSpPr>
          <p:cNvPr id="33" name="Rectangle 32"/>
          <p:cNvSpPr/>
          <p:nvPr/>
        </p:nvSpPr>
        <p:spPr>
          <a:xfrm>
            <a:off x="3515688" y="5180098"/>
            <a:ext cx="6096000" cy="646331"/>
          </a:xfrm>
          <a:prstGeom prst="rect">
            <a:avLst/>
          </a:prstGeom>
        </p:spPr>
        <p:txBody>
          <a:bodyPr>
            <a:spAutoFit/>
          </a:bodyPr>
          <a:lstStyle/>
          <a:p>
            <a:pPr algn="ctr"/>
            <a:r>
              <a:rPr lang="en-US" b="1" dirty="0">
                <a:solidFill>
                  <a:srgbClr val="00B050"/>
                </a:solidFill>
                <a:latin typeface="Bradley Hand ITC" panose="03070402050302030203" pitchFamily="66" charset="0"/>
              </a:rPr>
              <a:t>How have approaches to these questions increased our understanding and knowledge?</a:t>
            </a:r>
            <a:endParaRPr lang="ar-KW" b="1" dirty="0">
              <a:solidFill>
                <a:srgbClr val="00B050"/>
              </a:solidFill>
              <a:latin typeface="Bradley Hand ITC" panose="03070402050302030203" pitchFamily="66" charset="0"/>
            </a:endParaRPr>
          </a:p>
        </p:txBody>
      </p:sp>
    </p:spTree>
    <p:extLst>
      <p:ext uri="{BB962C8B-B14F-4D97-AF65-F5344CB8AC3E}">
        <p14:creationId xmlns:p14="http://schemas.microsoft.com/office/powerpoint/2010/main" val="1106211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95270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801457" y="3428999"/>
            <a:ext cx="2589086" cy="400110"/>
          </a:xfrm>
          <a:prstGeom prst="rect">
            <a:avLst/>
          </a:prstGeom>
          <a:noFill/>
        </p:spPr>
        <p:txBody>
          <a:bodyPr wrap="square" rtlCol="1">
            <a:spAutoFit/>
          </a:bodyPr>
          <a:lstStyle/>
          <a:p>
            <a:pPr algn="ctr"/>
            <a:r>
              <a:rPr lang="en-US" sz="2000" b="1" dirty="0" smtClean="0">
                <a:solidFill>
                  <a:srgbClr val="0070C0"/>
                </a:solidFill>
                <a:latin typeface="Aparajita" panose="020B0604020202020204" pitchFamily="34" charset="0"/>
                <a:cs typeface="Aparajita" panose="020B0604020202020204" pitchFamily="34" charset="0"/>
              </a:rPr>
              <a:t>Literature Review Process</a:t>
            </a:r>
            <a:endParaRPr lang="ar-KW" sz="2000" b="1" dirty="0">
              <a:solidFill>
                <a:srgbClr val="0070C0"/>
              </a:solidFill>
              <a:latin typeface="Aparajita" panose="020B0604020202020204" pitchFamily="34" charset="0"/>
            </a:endParaRPr>
          </a:p>
        </p:txBody>
      </p:sp>
    </p:spTree>
    <p:extLst>
      <p:ext uri="{BB962C8B-B14F-4D97-AF65-F5344CB8AC3E}">
        <p14:creationId xmlns:p14="http://schemas.microsoft.com/office/powerpoint/2010/main" val="229968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KW" sz="3200" dirty="0">
                <a:solidFill>
                  <a:srgbClr val="0070C0"/>
                </a:solidFill>
                <a:latin typeface="Aparajita" panose="020B0604020202020204" pitchFamily="34" charset="0"/>
              </a:rPr>
              <a:t/>
            </a:r>
            <a:br>
              <a:rPr lang="ar-KW" sz="3200" dirty="0">
                <a:solidFill>
                  <a:srgbClr val="0070C0"/>
                </a:solidFill>
                <a:latin typeface="Aparajita" panose="020B0604020202020204" pitchFamily="34" charset="0"/>
              </a:rPr>
            </a:br>
            <a:r>
              <a:rPr lang="en-US" sz="3200" b="1" dirty="0">
                <a:solidFill>
                  <a:srgbClr val="0070C0"/>
                </a:solidFill>
                <a:latin typeface="Aparajita" panose="020B0604020202020204" pitchFamily="34" charset="0"/>
                <a:cs typeface="Aparajita" panose="020B0604020202020204" pitchFamily="34" charset="0"/>
              </a:rPr>
              <a:t>The Importance of Reviewing the Literature</a:t>
            </a:r>
            <a:endParaRPr lang="ar-KW" sz="3200" dirty="0">
              <a:solidFill>
                <a:srgbClr val="0070C0"/>
              </a:solidFill>
              <a:latin typeface="Aparajita" panose="020B0604020202020204" pitchFamily="34" charset="0"/>
            </a:endParaRPr>
          </a:p>
        </p:txBody>
      </p:sp>
      <p:sp>
        <p:nvSpPr>
          <p:cNvPr id="3" name="Content Placeholder 2"/>
          <p:cNvSpPr>
            <a:spLocks noGrp="1"/>
          </p:cNvSpPr>
          <p:nvPr>
            <p:ph idx="1"/>
          </p:nvPr>
        </p:nvSpPr>
        <p:spPr>
          <a:xfrm>
            <a:off x="1097279" y="1845734"/>
            <a:ext cx="10615259" cy="4023360"/>
          </a:xfrm>
        </p:spPr>
        <p:txBody>
          <a:bodyPr>
            <a:noAutofit/>
          </a:bodyPr>
          <a:lstStyle/>
          <a:p>
            <a:pPr lvl="1" algn="just"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The </a:t>
            </a:r>
            <a:r>
              <a:rPr lang="en-US" sz="2200" dirty="0">
                <a:latin typeface="Aparajita" panose="020B0604020202020204" pitchFamily="34" charset="0"/>
                <a:cs typeface="Aparajita" panose="020B0604020202020204" pitchFamily="34" charset="0"/>
              </a:rPr>
              <a:t>importance of the literature review is directly related to its aims and purpose</a:t>
            </a:r>
            <a:r>
              <a:rPr lang="en-US" sz="2200" dirty="0" smtClean="0">
                <a:latin typeface="Aparajita" panose="020B0604020202020204" pitchFamily="34" charset="0"/>
                <a:cs typeface="Aparajita" panose="020B0604020202020204" pitchFamily="34" charset="0"/>
              </a:rPr>
              <a:t>.</a:t>
            </a:r>
          </a:p>
          <a:p>
            <a:pPr lvl="1" algn="just"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 </a:t>
            </a:r>
            <a:r>
              <a:rPr lang="en-US" sz="2200" dirty="0">
                <a:latin typeface="Aparajita" panose="020B0604020202020204" pitchFamily="34" charset="0"/>
                <a:cs typeface="Aparajita" panose="020B0604020202020204" pitchFamily="34" charset="0"/>
              </a:rPr>
              <a:t>Nursing and allied health disciplines contain a vast amount of ever increasing literature and research that is important to the ongoing development of practice. The literature review is an aid to gathering and </a:t>
            </a:r>
            <a:r>
              <a:rPr lang="en-US" sz="2200" dirty="0" smtClean="0">
                <a:latin typeface="Aparajita" panose="020B0604020202020204" pitchFamily="34" charset="0"/>
                <a:cs typeface="Aparajita" panose="020B0604020202020204" pitchFamily="34" charset="0"/>
              </a:rPr>
              <a:t>synthesizing </a:t>
            </a:r>
            <a:r>
              <a:rPr lang="en-US" sz="2200" dirty="0">
                <a:latin typeface="Aparajita" panose="020B0604020202020204" pitchFamily="34" charset="0"/>
                <a:cs typeface="Aparajita" panose="020B0604020202020204" pitchFamily="34" charset="0"/>
              </a:rPr>
              <a:t>that information. </a:t>
            </a:r>
            <a:endParaRPr lang="en-US" sz="2200" dirty="0" smtClean="0">
              <a:latin typeface="Aparajita" panose="020B0604020202020204" pitchFamily="34" charset="0"/>
              <a:cs typeface="Aparajita" panose="020B0604020202020204" pitchFamily="34" charset="0"/>
            </a:endParaRPr>
          </a:p>
          <a:p>
            <a:pPr lvl="1" algn="just"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The </a:t>
            </a:r>
            <a:r>
              <a:rPr lang="en-US" sz="2200" dirty="0">
                <a:latin typeface="Aparajita" panose="020B0604020202020204" pitchFamily="34" charset="0"/>
                <a:cs typeface="Aparajita" panose="020B0604020202020204" pitchFamily="34" charset="0"/>
              </a:rPr>
              <a:t>purpose of the literature review is to draw on and critique previous studies in an orderly, precise and analytical manner. The fundamental aim of a literature review is to provide a comprehensive picture of the knowledge relating to a specific topic</a:t>
            </a:r>
            <a:r>
              <a:rPr lang="en-US" sz="2200" dirty="0" smtClean="0">
                <a:latin typeface="Aparajita" panose="020B0604020202020204" pitchFamily="34" charset="0"/>
                <a:cs typeface="Aparajita" panose="020B0604020202020204" pitchFamily="34" charset="0"/>
              </a:rPr>
              <a:t>.</a:t>
            </a:r>
          </a:p>
          <a:p>
            <a:pPr lvl="1" algn="just"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 </a:t>
            </a:r>
            <a:r>
              <a:rPr lang="en-US" sz="2200" dirty="0">
                <a:solidFill>
                  <a:srgbClr val="00B050"/>
                </a:solidFill>
                <a:latin typeface="Aparajita" panose="020B0604020202020204" pitchFamily="34" charset="0"/>
                <a:cs typeface="Aparajita" panose="020B0604020202020204" pitchFamily="34" charset="0"/>
              </a:rPr>
              <a:t>For example, </a:t>
            </a:r>
            <a:r>
              <a:rPr lang="en-US" sz="2200" dirty="0">
                <a:latin typeface="Aparajita" panose="020B0604020202020204" pitchFamily="34" charset="0"/>
                <a:cs typeface="Aparajita" panose="020B0604020202020204" pitchFamily="34" charset="0"/>
              </a:rPr>
              <a:t>if one is proposing to undertake a research project, then the purpose of the literature review is to situate that project in its relevant context or background. It does this by drawing on previous work, ideas and information. </a:t>
            </a:r>
            <a:endParaRPr lang="en-US" sz="2200" dirty="0" smtClean="0">
              <a:latin typeface="Aparajita" panose="020B0604020202020204" pitchFamily="34" charset="0"/>
              <a:cs typeface="Aparajita" panose="020B0604020202020204" pitchFamily="34" charset="0"/>
            </a:endParaRPr>
          </a:p>
          <a:p>
            <a:pPr lvl="1" algn="just"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In </a:t>
            </a:r>
            <a:r>
              <a:rPr lang="en-US" sz="2200" dirty="0">
                <a:latin typeface="Aparajita" panose="020B0604020202020204" pitchFamily="34" charset="0"/>
                <a:cs typeface="Aparajita" panose="020B0604020202020204" pitchFamily="34" charset="0"/>
              </a:rPr>
              <a:t>addition, a good review will extract and critically evaluate the pertinent findings and issues that have emerged from previous work (Hart, 2010). By doing so, it provides justification for the proposed research and demonstrates a thorough grasp of background knowledge. </a:t>
            </a:r>
            <a:endParaRPr lang="ar-KW" sz="2200" dirty="0">
              <a:latin typeface="Aparajita" panose="020B0604020202020204" pitchFamily="34" charset="0"/>
            </a:endParaRPr>
          </a:p>
        </p:txBody>
      </p:sp>
    </p:spTree>
    <p:extLst>
      <p:ext uri="{BB962C8B-B14F-4D97-AF65-F5344CB8AC3E}">
        <p14:creationId xmlns:p14="http://schemas.microsoft.com/office/powerpoint/2010/main" val="3859280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lgn="just"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All reviews, irrespective to the topic, are written from a particular perspective and standpoints of the reviewers.</a:t>
            </a:r>
          </a:p>
          <a:p>
            <a:pPr lvl="1" algn="just" rtl="0">
              <a:buFont typeface="Arial" panose="020B0604020202020204" pitchFamily="34" charset="0"/>
              <a:buChar char="•"/>
            </a:pPr>
            <a:r>
              <a:rPr lang="en-US" sz="2200" dirty="0" smtClean="0">
                <a:latin typeface="Aparajita" panose="020B0604020202020204" pitchFamily="34" charset="0"/>
                <a:cs typeface="Aparajita" panose="020B0604020202020204" pitchFamily="34" charset="0"/>
              </a:rPr>
              <a:t>A major product of academic programs in postgraduate education is the thesis. Table below provides a summary of the function and format of the literature review at different postgraduate level.</a:t>
            </a:r>
          </a:p>
          <a:p>
            <a:pPr algn="just" rtl="0"/>
            <a:endParaRPr lang="ar-KW" sz="2200" dirty="0">
              <a:latin typeface="Aparajita" panose="020B0604020202020204" pitchFamily="34" charset="0"/>
            </a:endParaRPr>
          </a:p>
        </p:txBody>
      </p:sp>
      <p:pic>
        <p:nvPicPr>
          <p:cNvPr id="7" name="Picture 6"/>
          <p:cNvPicPr>
            <a:picLocks noChangeAspect="1"/>
          </p:cNvPicPr>
          <p:nvPr/>
        </p:nvPicPr>
        <p:blipFill>
          <a:blip r:embed="rId3">
            <a:clrChange>
              <a:clrFrom>
                <a:srgbClr val="FFFFFF"/>
              </a:clrFrom>
              <a:clrTo>
                <a:srgbClr val="FFFFFF">
                  <a:alpha val="0"/>
                </a:srgbClr>
              </a:clrTo>
            </a:clrChange>
          </a:blip>
          <a:stretch>
            <a:fillRect/>
          </a:stretch>
        </p:blipFill>
        <p:spPr>
          <a:xfrm>
            <a:off x="3565133" y="3281070"/>
            <a:ext cx="5414481" cy="3035865"/>
          </a:xfrm>
          <a:prstGeom prst="rect">
            <a:avLst/>
          </a:prstGeom>
        </p:spPr>
      </p:pic>
    </p:spTree>
    <p:extLst>
      <p:ext uri="{BB962C8B-B14F-4D97-AF65-F5344CB8AC3E}">
        <p14:creationId xmlns:p14="http://schemas.microsoft.com/office/powerpoint/2010/main" val="2396504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latin typeface="Aparajita" panose="020B0604020202020204" pitchFamily="34" charset="0"/>
                <a:cs typeface="Aparajita" panose="020B0604020202020204" pitchFamily="34" charset="0"/>
              </a:rPr>
              <a:t>Why is the literature review so important?</a:t>
            </a:r>
            <a:endParaRPr lang="ar-KW" sz="3600" dirty="0">
              <a:solidFill>
                <a:srgbClr val="0070C0"/>
              </a:solidFill>
              <a:latin typeface="Aparajita" panose="020B0604020202020204" pitchFamily="34" charset="0"/>
            </a:endParaRPr>
          </a:p>
        </p:txBody>
      </p:sp>
      <p:sp>
        <p:nvSpPr>
          <p:cNvPr id="3" name="Content Placeholder 2"/>
          <p:cNvSpPr>
            <a:spLocks noGrp="1"/>
          </p:cNvSpPr>
          <p:nvPr>
            <p:ph idx="1"/>
          </p:nvPr>
        </p:nvSpPr>
        <p:spPr/>
        <p:txBody>
          <a:bodyPr>
            <a:normAutofit fontScale="92500"/>
          </a:bodyPr>
          <a:lstStyle/>
          <a:p>
            <a:pPr lvl="1" algn="just" rtl="0">
              <a:lnSpc>
                <a:spcPct val="150000"/>
              </a:lnSpc>
              <a:buFont typeface="Arial" panose="020B0604020202020204" pitchFamily="34" charset="0"/>
              <a:buChar char="•"/>
            </a:pPr>
            <a:r>
              <a:rPr lang="en-US" sz="2400" dirty="0">
                <a:latin typeface="Aparajita" panose="020B0604020202020204" pitchFamily="34" charset="0"/>
                <a:cs typeface="Aparajita" panose="020B0604020202020204" pitchFamily="34" charset="0"/>
              </a:rPr>
              <a:t>A specific and reproducible method is used to identify, select, and appraise all the studies of a previously agreed level of quality </a:t>
            </a:r>
            <a:r>
              <a:rPr lang="en-US" sz="2400" dirty="0" smtClean="0">
                <a:latin typeface="Aparajita" panose="020B0604020202020204" pitchFamily="34" charset="0"/>
                <a:cs typeface="Aparajita" panose="020B0604020202020204" pitchFamily="34" charset="0"/>
              </a:rPr>
              <a:t>that </a:t>
            </a:r>
            <a:r>
              <a:rPr lang="en-US" sz="2400" dirty="0">
                <a:latin typeface="Aparajita" panose="020B0604020202020204" pitchFamily="34" charset="0"/>
                <a:cs typeface="Aparajita" panose="020B0604020202020204" pitchFamily="34" charset="0"/>
              </a:rPr>
              <a:t>are relevant to a particular question. The results of the studies are then analyzed and </a:t>
            </a:r>
            <a:r>
              <a:rPr lang="en-US" sz="2400" dirty="0" smtClean="0">
                <a:latin typeface="Aparajita" panose="020B0604020202020204" pitchFamily="34" charset="0"/>
                <a:cs typeface="Aparajita" panose="020B0604020202020204" pitchFamily="34" charset="0"/>
              </a:rPr>
              <a:t>summarized. A </a:t>
            </a:r>
            <a:r>
              <a:rPr lang="en-US" sz="2400" dirty="0">
                <a:latin typeface="Aparajita" panose="020B0604020202020204" pitchFamily="34" charset="0"/>
                <a:cs typeface="Aparajita" panose="020B0604020202020204" pitchFamily="34" charset="0"/>
              </a:rPr>
              <a:t>good research synthesis can generally give us the most reliable estimate of the effectiveness of a specific intervention, and it can identify </a:t>
            </a:r>
            <a:r>
              <a:rPr lang="en-US" sz="2400" b="1" dirty="0">
                <a:latin typeface="Aparajita" panose="020B0604020202020204" pitchFamily="34" charset="0"/>
                <a:cs typeface="Aparajita" panose="020B0604020202020204" pitchFamily="34" charset="0"/>
              </a:rPr>
              <a:t>gaps</a:t>
            </a:r>
            <a:r>
              <a:rPr lang="en-US" sz="2400" dirty="0">
                <a:latin typeface="Aparajita" panose="020B0604020202020204" pitchFamily="34" charset="0"/>
                <a:cs typeface="Aparajita" panose="020B0604020202020204" pitchFamily="34" charset="0"/>
              </a:rPr>
              <a:t> </a:t>
            </a:r>
            <a:r>
              <a:rPr lang="en-US" sz="2400" b="1" dirty="0">
                <a:latin typeface="Aparajita" panose="020B0604020202020204" pitchFamily="34" charset="0"/>
                <a:cs typeface="Aparajita" panose="020B0604020202020204" pitchFamily="34" charset="0"/>
              </a:rPr>
              <a:t>in our knowledge </a:t>
            </a:r>
            <a:r>
              <a:rPr lang="en-US" sz="2400" dirty="0">
                <a:latin typeface="Aparajita" panose="020B0604020202020204" pitchFamily="34" charset="0"/>
                <a:cs typeface="Aparajita" panose="020B0604020202020204" pitchFamily="34" charset="0"/>
              </a:rPr>
              <a:t>that require further research. It can also give us a sense of the strength of the available evidence and the quality of the </a:t>
            </a:r>
            <a:r>
              <a:rPr lang="en-US" sz="2400" dirty="0" smtClean="0">
                <a:latin typeface="Aparajita" panose="020B0604020202020204" pitchFamily="34" charset="0"/>
                <a:cs typeface="Aparajita" panose="020B0604020202020204" pitchFamily="34" charset="0"/>
              </a:rPr>
              <a:t>studies.</a:t>
            </a:r>
          </a:p>
          <a:p>
            <a:pPr lvl="1" algn="just" rtl="0">
              <a:lnSpc>
                <a:spcPct val="150000"/>
              </a:lnSpc>
              <a:buFont typeface="Arial" panose="020B0604020202020204" pitchFamily="34" charset="0"/>
              <a:buChar char="•"/>
            </a:pPr>
            <a:r>
              <a:rPr lang="en-US" sz="2400" dirty="0">
                <a:latin typeface="Aparajita" panose="020B0604020202020204" pitchFamily="34" charset="0"/>
                <a:cs typeface="Aparajita" panose="020B0604020202020204" pitchFamily="34" charset="0"/>
              </a:rPr>
              <a:t>Light and </a:t>
            </a:r>
            <a:r>
              <a:rPr lang="en-US" sz="2400" dirty="0" err="1">
                <a:latin typeface="Aparajita" panose="020B0604020202020204" pitchFamily="34" charset="0"/>
                <a:cs typeface="Aparajita" panose="020B0604020202020204" pitchFamily="34" charset="0"/>
              </a:rPr>
              <a:t>Pillemer</a:t>
            </a:r>
            <a:r>
              <a:rPr lang="en-US" sz="2400" dirty="0">
                <a:latin typeface="Aparajita" panose="020B0604020202020204" pitchFamily="34" charset="0"/>
                <a:cs typeface="Aparajita" panose="020B0604020202020204" pitchFamily="34" charset="0"/>
              </a:rPr>
              <a:t> (1984) have written that ‘disagreements among findings are valuable … [and that] conflicts can teach us a lot’.</a:t>
            </a:r>
            <a:endParaRPr lang="ar-KW" sz="2400" dirty="0">
              <a:latin typeface="Aparajita" panose="020B0604020202020204" pitchFamily="34" charset="0"/>
            </a:endParaRPr>
          </a:p>
        </p:txBody>
      </p:sp>
    </p:spTree>
    <p:extLst>
      <p:ext uri="{BB962C8B-B14F-4D97-AF65-F5344CB8AC3E}">
        <p14:creationId xmlns:p14="http://schemas.microsoft.com/office/powerpoint/2010/main" val="254315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898" y="226031"/>
            <a:ext cx="10058400" cy="1450757"/>
          </a:xfrm>
        </p:spPr>
        <p:txBody>
          <a:bodyPr>
            <a:normAutofit/>
          </a:bodyPr>
          <a:lstStyle/>
          <a:p>
            <a:r>
              <a:rPr lang="en-US" sz="3200" b="1" dirty="0">
                <a:solidFill>
                  <a:srgbClr val="0070C0"/>
                </a:solidFill>
                <a:latin typeface="Aparajita" panose="020B0604020202020204" pitchFamily="34" charset="0"/>
                <a:cs typeface="Aparajita" panose="020B0604020202020204" pitchFamily="34" charset="0"/>
              </a:rPr>
              <a:t>Background Analysis Template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17525372"/>
              </p:ext>
            </p:extLst>
          </p:nvPr>
        </p:nvGraphicFramePr>
        <p:xfrm>
          <a:off x="770559" y="2083086"/>
          <a:ext cx="10520739" cy="3291840"/>
        </p:xfrm>
        <a:graphic>
          <a:graphicData uri="http://schemas.openxmlformats.org/drawingml/2006/table">
            <a:tbl>
              <a:tblPr firstRow="1" bandRow="1">
                <a:tableStyleId>{BC89EF96-8CEA-46FF-86C4-4CE0E7609802}</a:tableStyleId>
              </a:tblPr>
              <a:tblGrid>
                <a:gridCol w="1125327"/>
                <a:gridCol w="1029779"/>
                <a:gridCol w="1229827"/>
                <a:gridCol w="1057157"/>
                <a:gridCol w="1219398"/>
                <a:gridCol w="1306496"/>
                <a:gridCol w="1324833"/>
                <a:gridCol w="1113961"/>
                <a:gridCol w="1113961"/>
              </a:tblGrid>
              <a:tr h="370840">
                <a:tc>
                  <a:txBody>
                    <a:bodyPr/>
                    <a:lstStyle/>
                    <a:p>
                      <a:pPr algn="ctr"/>
                      <a:r>
                        <a:rPr lang="en-US" sz="1600" dirty="0" smtClean="0">
                          <a:latin typeface="Aparajita" panose="020B0604020202020204" pitchFamily="34" charset="0"/>
                          <a:cs typeface="Aparajita" panose="020B0604020202020204" pitchFamily="34" charset="0"/>
                        </a:rPr>
                        <a:t>Author(s)</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Year</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Research</a:t>
                      </a:r>
                      <a:r>
                        <a:rPr lang="en-US" sz="1600" baseline="0" dirty="0" smtClean="0">
                          <a:latin typeface="Aparajita" panose="020B0604020202020204" pitchFamily="34" charset="0"/>
                          <a:cs typeface="Aparajita" panose="020B0604020202020204" pitchFamily="34" charset="0"/>
                        </a:rPr>
                        <a:t> Title</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Focus Area</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Research</a:t>
                      </a:r>
                      <a:r>
                        <a:rPr lang="en-US" sz="1600" baseline="0" dirty="0" smtClean="0">
                          <a:latin typeface="Aparajita" panose="020B0604020202020204" pitchFamily="34" charset="0"/>
                          <a:cs typeface="Aparajita" panose="020B0604020202020204" pitchFamily="34" charset="0"/>
                        </a:rPr>
                        <a:t> design</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Variable(s)</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Hypothesis</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Finding</a:t>
                      </a:r>
                      <a:endParaRPr lang="en-US" sz="1600" dirty="0">
                        <a:latin typeface="Aparajita" panose="020B0604020202020204" pitchFamily="34" charset="0"/>
                        <a:cs typeface="Aparajita" panose="020B0604020202020204" pitchFamily="34" charset="0"/>
                      </a:endParaRPr>
                    </a:p>
                  </a:txBody>
                  <a:tcPr/>
                </a:tc>
                <a:tc>
                  <a:txBody>
                    <a:bodyPr/>
                    <a:lstStyle/>
                    <a:p>
                      <a:pPr algn="ctr"/>
                      <a:r>
                        <a:rPr lang="en-US" sz="1600" dirty="0" smtClean="0">
                          <a:latin typeface="Aparajita" panose="020B0604020202020204" pitchFamily="34" charset="0"/>
                          <a:cs typeface="Aparajita" panose="020B0604020202020204" pitchFamily="34" charset="0"/>
                        </a:rPr>
                        <a:t>Suggestion for further  research</a:t>
                      </a:r>
                      <a:r>
                        <a:rPr lang="en-US" sz="1600" baseline="0" dirty="0" smtClean="0">
                          <a:latin typeface="Aparajita" panose="020B0604020202020204" pitchFamily="34" charset="0"/>
                          <a:cs typeface="Aparajita" panose="020B0604020202020204" pitchFamily="34" charset="0"/>
                        </a:rPr>
                        <a:t> </a:t>
                      </a:r>
                      <a:endParaRPr lang="en-US" sz="1600" dirty="0">
                        <a:latin typeface="Aparajita" panose="020B0604020202020204" pitchFamily="34" charset="0"/>
                        <a:cs typeface="Aparajita" panose="020B0604020202020204" pitchFamily="34" charset="0"/>
                      </a:endParaRPr>
                    </a:p>
                  </a:txBody>
                  <a:tcPr/>
                </a:tc>
              </a:tr>
              <a:tr h="370840">
                <a:tc>
                  <a:txBody>
                    <a:bodyPr/>
                    <a:lstStyle/>
                    <a:p>
                      <a:endParaRPr lang="en-US" sz="1600" dirty="0" smtClean="0">
                        <a:latin typeface="Aparajita" panose="020B0604020202020204" pitchFamily="34" charset="0"/>
                        <a:cs typeface="Aparajita" panose="020B0604020202020204" pitchFamily="34" charset="0"/>
                      </a:endParaRPr>
                    </a:p>
                    <a:p>
                      <a:endParaRPr lang="en-US" sz="1600" dirty="0" smtClean="0">
                        <a:latin typeface="Aparajita" panose="020B0604020202020204" pitchFamily="34" charset="0"/>
                        <a:cs typeface="Aparajita" panose="020B0604020202020204" pitchFamily="34" charset="0"/>
                      </a:endParaRPr>
                    </a:p>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r>
              <a:tr h="370840">
                <a:tc>
                  <a:txBody>
                    <a:bodyPr/>
                    <a:lstStyle/>
                    <a:p>
                      <a:endParaRPr lang="en-US" sz="1600" dirty="0" smtClean="0">
                        <a:latin typeface="Aparajita" panose="020B0604020202020204" pitchFamily="34" charset="0"/>
                        <a:cs typeface="Aparajita" panose="020B0604020202020204" pitchFamily="34" charset="0"/>
                      </a:endParaRPr>
                    </a:p>
                    <a:p>
                      <a:endParaRPr lang="en-US" sz="1600" dirty="0" smtClean="0">
                        <a:latin typeface="Aparajita" panose="020B0604020202020204" pitchFamily="34" charset="0"/>
                        <a:cs typeface="Aparajita" panose="020B0604020202020204" pitchFamily="34" charset="0"/>
                      </a:endParaRPr>
                    </a:p>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a:latin typeface="Aparajita" panose="020B0604020202020204" pitchFamily="34" charset="0"/>
                        <a:cs typeface="Aparajita" panose="020B0604020202020204" pitchFamily="34" charset="0"/>
                      </a:endParaRPr>
                    </a:p>
                  </a:txBody>
                  <a:tcPr/>
                </a:tc>
                <a:tc>
                  <a:txBody>
                    <a:bodyPr/>
                    <a:lstStyle/>
                    <a:p>
                      <a:endParaRPr lang="en-US" sz="160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a:latin typeface="Aparajita" panose="020B0604020202020204" pitchFamily="34" charset="0"/>
                        <a:cs typeface="Aparajita" panose="020B0604020202020204" pitchFamily="34" charset="0"/>
                      </a:endParaRPr>
                    </a:p>
                  </a:txBody>
                  <a:tcPr/>
                </a:tc>
                <a:tc>
                  <a:txBody>
                    <a:bodyPr/>
                    <a:lstStyle/>
                    <a:p>
                      <a:endParaRPr lang="en-US" sz="1600">
                        <a:latin typeface="Aparajita" panose="020B0604020202020204" pitchFamily="34" charset="0"/>
                        <a:cs typeface="Aparajita" panose="020B0604020202020204" pitchFamily="34" charset="0"/>
                      </a:endParaRPr>
                    </a:p>
                  </a:txBody>
                  <a:tcPr/>
                </a:tc>
              </a:tr>
              <a:tr h="370840">
                <a:tc>
                  <a:txBody>
                    <a:bodyPr/>
                    <a:lstStyle/>
                    <a:p>
                      <a:endParaRPr lang="en-US" sz="1600" dirty="0" smtClean="0">
                        <a:latin typeface="Aparajita" panose="020B0604020202020204" pitchFamily="34" charset="0"/>
                        <a:cs typeface="Aparajita" panose="020B0604020202020204" pitchFamily="34" charset="0"/>
                      </a:endParaRPr>
                    </a:p>
                    <a:p>
                      <a:endParaRPr lang="en-US" sz="1600" dirty="0" smtClean="0">
                        <a:latin typeface="Aparajita" panose="020B0604020202020204" pitchFamily="34" charset="0"/>
                        <a:cs typeface="Aparajita" panose="020B0604020202020204" pitchFamily="34" charset="0"/>
                      </a:endParaRPr>
                    </a:p>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c>
                  <a:txBody>
                    <a:bodyPr/>
                    <a:lstStyle/>
                    <a:p>
                      <a:endParaRPr lang="en-US" sz="1600" dirty="0">
                        <a:latin typeface="Aparajita" panose="020B0604020202020204" pitchFamily="34" charset="0"/>
                        <a:cs typeface="Aparajita" panose="020B0604020202020204" pitchFamily="34" charset="0"/>
                      </a:endParaRPr>
                    </a:p>
                  </a:txBody>
                  <a:tcPr/>
                </a:tc>
              </a:tr>
            </a:tbl>
          </a:graphicData>
        </a:graphic>
      </p:graphicFrame>
      <p:sp>
        <p:nvSpPr>
          <p:cNvPr id="16" name="Oval 15"/>
          <p:cNvSpPr/>
          <p:nvPr/>
        </p:nvSpPr>
        <p:spPr>
          <a:xfrm>
            <a:off x="10161143" y="2003461"/>
            <a:ext cx="1130156" cy="9041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KW"/>
          </a:p>
        </p:txBody>
      </p:sp>
    </p:spTree>
    <p:extLst>
      <p:ext uri="{BB962C8B-B14F-4D97-AF65-F5344CB8AC3E}">
        <p14:creationId xmlns:p14="http://schemas.microsoft.com/office/powerpoint/2010/main" val="1095263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solidFill>
                  <a:srgbClr val="0070C0"/>
                </a:solidFill>
                <a:latin typeface="Aparajita" panose="020B0604020202020204" pitchFamily="34" charset="0"/>
                <a:cs typeface="Aparajita" panose="020B0604020202020204" pitchFamily="34" charset="0"/>
              </a:rPr>
              <a:t>Conclusion</a:t>
            </a:r>
            <a:endParaRPr lang="ar-KW" sz="3400" dirty="0"/>
          </a:p>
        </p:txBody>
      </p:sp>
      <p:sp>
        <p:nvSpPr>
          <p:cNvPr id="3" name="Content Placeholder 2"/>
          <p:cNvSpPr>
            <a:spLocks noGrp="1"/>
          </p:cNvSpPr>
          <p:nvPr>
            <p:ph idx="1"/>
          </p:nvPr>
        </p:nvSpPr>
        <p:spPr/>
        <p:txBody>
          <a:bodyPr>
            <a:normAutofit/>
          </a:bodyPr>
          <a:lstStyle/>
          <a:p>
            <a:pPr lvl="1" algn="just" rtl="0">
              <a:lnSpc>
                <a:spcPct val="150000"/>
              </a:lnSpc>
              <a:buFont typeface="Arial" panose="020B0604020202020204" pitchFamily="34" charset="0"/>
              <a:buChar char="•"/>
            </a:pPr>
            <a:r>
              <a:rPr lang="en-US" sz="2000" dirty="0" smtClean="0">
                <a:latin typeface="Aparajita" panose="020B0604020202020204" pitchFamily="34" charset="0"/>
                <a:cs typeface="Aparajita" panose="020B0604020202020204" pitchFamily="34" charset="0"/>
              </a:rPr>
              <a:t>By </a:t>
            </a:r>
            <a:r>
              <a:rPr lang="en-US" sz="2000" dirty="0">
                <a:latin typeface="Aparajita" panose="020B0604020202020204" pitchFamily="34" charset="0"/>
                <a:cs typeface="Aparajita" panose="020B0604020202020204" pitchFamily="34" charset="0"/>
              </a:rPr>
              <a:t>undertaking a literature review you are able to critically </a:t>
            </a:r>
            <a:r>
              <a:rPr lang="en-US" sz="2000" dirty="0" smtClean="0">
                <a:latin typeface="Aparajita" panose="020B0604020202020204" pitchFamily="34" charset="0"/>
                <a:cs typeface="Aparajita" panose="020B0604020202020204" pitchFamily="34" charset="0"/>
              </a:rPr>
              <a:t>summarize </a:t>
            </a:r>
            <a:r>
              <a:rPr lang="en-US" sz="2000" dirty="0">
                <a:latin typeface="Aparajita" panose="020B0604020202020204" pitchFamily="34" charset="0"/>
                <a:cs typeface="Aparajita" panose="020B0604020202020204" pitchFamily="34" charset="0"/>
              </a:rPr>
              <a:t>the current knowledge in the area under investigation, identifying any strengths and weaknesses in previous work, so helping you to identify them in your own research and thus eliminate the potential weaknesses, whilst bringing to the fore the potential strengths. </a:t>
            </a:r>
            <a:endParaRPr lang="en-US" sz="2000" dirty="0" smtClean="0">
              <a:latin typeface="Aparajita" panose="020B0604020202020204" pitchFamily="34" charset="0"/>
              <a:cs typeface="Aparajita" panose="020B0604020202020204" pitchFamily="34" charset="0"/>
            </a:endParaRPr>
          </a:p>
          <a:p>
            <a:pPr lvl="1" algn="just" rtl="0">
              <a:lnSpc>
                <a:spcPct val="150000"/>
              </a:lnSpc>
              <a:buFont typeface="Arial" panose="020B0604020202020204" pitchFamily="34" charset="0"/>
              <a:buChar char="•"/>
            </a:pPr>
            <a:r>
              <a:rPr lang="en-US" sz="2000" dirty="0" smtClean="0">
                <a:latin typeface="Aparajita" panose="020B0604020202020204" pitchFamily="34" charset="0"/>
                <a:cs typeface="Aparajita" panose="020B0604020202020204" pitchFamily="34" charset="0"/>
              </a:rPr>
              <a:t>Furthermore</a:t>
            </a:r>
            <a:r>
              <a:rPr lang="en-US" sz="2000" dirty="0">
                <a:latin typeface="Aparajita" panose="020B0604020202020204" pitchFamily="34" charset="0"/>
                <a:cs typeface="Aparajita" panose="020B0604020202020204" pitchFamily="34" charset="0"/>
              </a:rPr>
              <a:t>, it can help to inspire and generate new ideas by highlighting inconsistencies in current knowledge (Aveyard, 2010). </a:t>
            </a:r>
          </a:p>
          <a:p>
            <a:pPr lvl="1" algn="just" rtl="0">
              <a:lnSpc>
                <a:spcPct val="150000"/>
              </a:lnSpc>
              <a:buFont typeface="Arial" panose="020B0604020202020204" pitchFamily="34" charset="0"/>
              <a:buChar char="•"/>
            </a:pPr>
            <a:r>
              <a:rPr lang="en-US" sz="2000" dirty="0" smtClean="0">
                <a:solidFill>
                  <a:srgbClr val="FF0000"/>
                </a:solidFill>
                <a:latin typeface="Aparajita" panose="020B0604020202020204" pitchFamily="34" charset="0"/>
                <a:cs typeface="Aparajita" panose="020B0604020202020204" pitchFamily="34" charset="0"/>
              </a:rPr>
              <a:t>Remember,</a:t>
            </a:r>
            <a:r>
              <a:rPr lang="en-US" sz="2000" dirty="0" smtClean="0">
                <a:latin typeface="Aparajita" panose="020B0604020202020204" pitchFamily="34" charset="0"/>
                <a:cs typeface="Aparajita" panose="020B0604020202020204" pitchFamily="34" charset="0"/>
              </a:rPr>
              <a:t> a </a:t>
            </a:r>
            <a:r>
              <a:rPr lang="en-US" sz="2000" dirty="0">
                <a:latin typeface="Aparajita" panose="020B0604020202020204" pitchFamily="34" charset="0"/>
                <a:cs typeface="Aparajita" panose="020B0604020202020204" pitchFamily="34" charset="0"/>
              </a:rPr>
              <a:t>well defined and a structured research problem is the heart of the research project</a:t>
            </a:r>
            <a:r>
              <a:rPr lang="en-US" sz="2000" dirty="0" smtClean="0">
                <a:latin typeface="Aparajita" panose="020B0604020202020204" pitchFamily="34" charset="0"/>
                <a:cs typeface="Aparajita" panose="020B0604020202020204" pitchFamily="34" charset="0"/>
              </a:rPr>
              <a:t>. Vague </a:t>
            </a:r>
            <a:r>
              <a:rPr lang="en-US" sz="2000" dirty="0">
                <a:latin typeface="Aparajita" panose="020B0604020202020204" pitchFamily="34" charset="0"/>
                <a:cs typeface="Aparajita" panose="020B0604020202020204" pitchFamily="34" charset="0"/>
              </a:rPr>
              <a:t>research problem is the weakest point in your research.</a:t>
            </a:r>
            <a:endParaRPr lang="ar-KW" sz="2000" dirty="0">
              <a:latin typeface="Aparajita" panose="020B0604020202020204" pitchFamily="34" charset="0"/>
            </a:endParaRPr>
          </a:p>
          <a:p>
            <a:pPr lvl="1" algn="just" rtl="0">
              <a:lnSpc>
                <a:spcPct val="150000"/>
              </a:lnSpc>
              <a:buFont typeface="Arial" panose="020B0604020202020204" pitchFamily="34" charset="0"/>
              <a:buChar char="•"/>
            </a:pPr>
            <a:endParaRPr lang="en-US" sz="2000" dirty="0" smtClean="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2760531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parajita" panose="020B0604020202020204" pitchFamily="34" charset="0"/>
                <a:cs typeface="Aparajita" panose="020B0604020202020204" pitchFamily="34" charset="0"/>
              </a:rPr>
              <a:t>References</a:t>
            </a:r>
            <a:endParaRPr lang="ar-KW" dirty="0">
              <a:solidFill>
                <a:srgbClr val="0070C0"/>
              </a:solidFill>
              <a:latin typeface="Aparajita" panose="020B0604020202020204" pitchFamily="34" charset="0"/>
            </a:endParaRPr>
          </a:p>
        </p:txBody>
      </p:sp>
      <p:sp>
        <p:nvSpPr>
          <p:cNvPr id="3" name="Content Placeholder 2"/>
          <p:cNvSpPr>
            <a:spLocks noGrp="1"/>
          </p:cNvSpPr>
          <p:nvPr>
            <p:ph idx="1"/>
          </p:nvPr>
        </p:nvSpPr>
        <p:spPr/>
        <p:txBody>
          <a:bodyPr/>
          <a:lstStyle/>
          <a:p>
            <a:pPr algn="l" rtl="0" fontAlgn="base">
              <a:buFont typeface="Arial" panose="020B0604020202020204" pitchFamily="34" charset="0"/>
              <a:buChar char="•"/>
            </a:pPr>
            <a:r>
              <a:rPr lang="en-US" dirty="0" smtClean="0">
                <a:latin typeface="Aparajita" panose="020B0604020202020204" pitchFamily="34" charset="0"/>
                <a:cs typeface="Aparajita" panose="020B0604020202020204" pitchFamily="34" charset="0"/>
              </a:rPr>
              <a:t>Arguing For The Importance Of Your Research: The Literature Review; October 24, 2012 By Kelsey </a:t>
            </a:r>
            <a:r>
              <a:rPr lang="en-US" dirty="0" err="1" smtClean="0">
                <a:latin typeface="Aparajita" panose="020B0604020202020204" pitchFamily="34" charset="0"/>
                <a:cs typeface="Aparajita" panose="020B0604020202020204" pitchFamily="34" charset="0"/>
              </a:rPr>
              <a:t>Bitting</a:t>
            </a:r>
            <a:endParaRPr lang="en-US" dirty="0" smtClean="0">
              <a:latin typeface="Aparajita" panose="020B0604020202020204" pitchFamily="34" charset="0"/>
              <a:cs typeface="Aparajita" panose="020B0604020202020204" pitchFamily="34" charset="0"/>
            </a:endParaRPr>
          </a:p>
          <a:p>
            <a:pPr algn="l" rtl="0" fontAlgn="base">
              <a:buFont typeface="Arial" panose="020B0604020202020204" pitchFamily="34" charset="0"/>
              <a:buChar char="•"/>
            </a:pPr>
            <a:r>
              <a:rPr lang="en-US" dirty="0" smtClean="0">
                <a:latin typeface="Aparajita" panose="020B0604020202020204" pitchFamily="34" charset="0"/>
                <a:cs typeface="Aparajita" panose="020B0604020202020204" pitchFamily="34" charset="0"/>
              </a:rPr>
              <a:t>Constructing `Do-able' Problems In Cancer Research: Articulating Alignment (1987) Joan H. Fujimura.</a:t>
            </a:r>
          </a:p>
          <a:p>
            <a:pPr algn="l" rtl="0" fontAlgn="base">
              <a:buFont typeface="Arial" panose="020B0604020202020204" pitchFamily="34" charset="0"/>
              <a:buChar char="•"/>
            </a:pPr>
            <a:r>
              <a:rPr lang="en-US" dirty="0" smtClean="0">
                <a:latin typeface="Aparajita" panose="020B0604020202020204" pitchFamily="34" charset="0"/>
                <a:cs typeface="Aparajita" panose="020B0604020202020204" pitchFamily="34" charset="0"/>
              </a:rPr>
              <a:t>Light </a:t>
            </a:r>
            <a:r>
              <a:rPr lang="en-US" dirty="0" err="1" smtClean="0">
                <a:latin typeface="Aparajita" panose="020B0604020202020204" pitchFamily="34" charset="0"/>
                <a:cs typeface="Aparajita" panose="020B0604020202020204" pitchFamily="34" charset="0"/>
              </a:rPr>
              <a:t>Rj</a:t>
            </a:r>
            <a:r>
              <a:rPr lang="en-US" dirty="0" smtClean="0">
                <a:latin typeface="Aparajita" panose="020B0604020202020204" pitchFamily="34" charset="0"/>
                <a:cs typeface="Aparajita" panose="020B0604020202020204" pitchFamily="34" charset="0"/>
              </a:rPr>
              <a:t>, </a:t>
            </a:r>
            <a:r>
              <a:rPr lang="en-US" dirty="0" err="1" smtClean="0">
                <a:latin typeface="Aparajita" panose="020B0604020202020204" pitchFamily="34" charset="0"/>
                <a:cs typeface="Aparajita" panose="020B0604020202020204" pitchFamily="34" charset="0"/>
              </a:rPr>
              <a:t>Pillemer</a:t>
            </a:r>
            <a:r>
              <a:rPr lang="en-US" dirty="0" smtClean="0">
                <a:latin typeface="Aparajita" panose="020B0604020202020204" pitchFamily="34" charset="0"/>
                <a:cs typeface="Aparajita" panose="020B0604020202020204" pitchFamily="34" charset="0"/>
              </a:rPr>
              <a:t> Db (1984). Summing Up. Cambridge: Harvard University.</a:t>
            </a:r>
          </a:p>
          <a:p>
            <a:pPr algn="l" rtl="0" fontAlgn="base">
              <a:buFont typeface="Arial" panose="020B0604020202020204" pitchFamily="34" charset="0"/>
              <a:buChar char="•"/>
            </a:pPr>
            <a:r>
              <a:rPr lang="en-US" dirty="0" smtClean="0">
                <a:latin typeface="Aparajita" panose="020B0604020202020204" pitchFamily="34" charset="0"/>
                <a:cs typeface="Aparajita" panose="020B0604020202020204" pitchFamily="34" charset="0"/>
              </a:rPr>
              <a:t>Robin Kiteley And Chris </a:t>
            </a:r>
            <a:r>
              <a:rPr lang="en-US" dirty="0" err="1" smtClean="0">
                <a:latin typeface="Aparajita" panose="020B0604020202020204" pitchFamily="34" charset="0"/>
                <a:cs typeface="Aparajita" panose="020B0604020202020204" pitchFamily="34" charset="0"/>
              </a:rPr>
              <a:t>Stogdon</a:t>
            </a:r>
            <a:r>
              <a:rPr lang="en-US" dirty="0" smtClean="0">
                <a:latin typeface="Aparajita" panose="020B0604020202020204" pitchFamily="34" charset="0"/>
                <a:cs typeface="Aparajita" panose="020B0604020202020204" pitchFamily="34" charset="0"/>
              </a:rPr>
              <a:t> 2014. Literature Reviews In Social Work.</a:t>
            </a:r>
          </a:p>
          <a:p>
            <a:pPr algn="l" rtl="0" fontAlgn="base">
              <a:buFont typeface="Arial" panose="020B0604020202020204" pitchFamily="34" charset="0"/>
              <a:buChar char="•"/>
            </a:pPr>
            <a:r>
              <a:rPr lang="en-US" dirty="0">
                <a:latin typeface="Aparajita" panose="020B0604020202020204" pitchFamily="34" charset="0"/>
                <a:cs typeface="Aparajita" panose="020B0604020202020204" pitchFamily="34" charset="0"/>
              </a:rPr>
              <a:t> Aveyard, H. (2010) Doing a Literature Review in Health and Social Care: A Practical Guide. Maidenhead: Open University Press.</a:t>
            </a:r>
            <a:endParaRPr lang="en-US" dirty="0" smtClean="0">
              <a:latin typeface="Aparajita" panose="020B0604020202020204" pitchFamily="34" charset="0"/>
              <a:cs typeface="Aparajita" panose="020B0604020202020204" pitchFamily="34" charset="0"/>
            </a:endParaRPr>
          </a:p>
          <a:p>
            <a:pPr algn="l" rtl="0" fontAlgn="base">
              <a:buFont typeface="Arial" panose="020B0604020202020204" pitchFamily="34" charset="0"/>
              <a:buChar char="•"/>
            </a:pPr>
            <a:endParaRPr lang="en-US" dirty="0" smtClean="0">
              <a:latin typeface="Aparajita" panose="020B0604020202020204" pitchFamily="34" charset="0"/>
              <a:cs typeface="Aparajita" panose="020B0604020202020204" pitchFamily="34" charset="0"/>
            </a:endParaRPr>
          </a:p>
          <a:p>
            <a:pPr algn="l" rtl="0" fontAlgn="base">
              <a:buFont typeface="Arial" panose="020B0604020202020204" pitchFamily="34" charset="0"/>
              <a:buChar char="•"/>
            </a:pPr>
            <a:endParaRPr lang="en-US" dirty="0" smtClean="0">
              <a:latin typeface="Aparajita" panose="020B0604020202020204" pitchFamily="34" charset="0"/>
              <a:cs typeface="Aparajita" panose="020B0604020202020204" pitchFamily="34" charset="0"/>
            </a:endParaRPr>
          </a:p>
          <a:p>
            <a:pPr algn="l" rtl="0">
              <a:buFont typeface="Arial" panose="020B0604020202020204" pitchFamily="34" charset="0"/>
              <a:buChar char="•"/>
            </a:pPr>
            <a:endParaRPr lang="ar-KW" dirty="0">
              <a:latin typeface="Aparajita" panose="020B0604020202020204" pitchFamily="34" charset="0"/>
            </a:endParaRPr>
          </a:p>
        </p:txBody>
      </p:sp>
    </p:spTree>
    <p:extLst>
      <p:ext uri="{BB962C8B-B14F-4D97-AF65-F5344CB8AC3E}">
        <p14:creationId xmlns:p14="http://schemas.microsoft.com/office/powerpoint/2010/main" val="3066974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Aparajita" panose="020B0604020202020204" pitchFamily="34" charset="0"/>
                <a:cs typeface="Aparajita" panose="020B0604020202020204" pitchFamily="34" charset="0"/>
              </a:rPr>
              <a:t>The Generation &amp; Communication Of Research Knowledge</a:t>
            </a:r>
            <a:endParaRPr lang="ar-KW" sz="3200" dirty="0">
              <a:solidFill>
                <a:srgbClr val="0070C0"/>
              </a:solidFill>
              <a:latin typeface="Aparajita" panose="020B0604020202020204" pitchFamily="34" charset="0"/>
            </a:endParaRPr>
          </a:p>
        </p:txBody>
      </p:sp>
      <p:sp>
        <p:nvSpPr>
          <p:cNvPr id="4" name="Rounded Rectangle 3"/>
          <p:cNvSpPr/>
          <p:nvPr/>
        </p:nvSpPr>
        <p:spPr>
          <a:xfrm>
            <a:off x="8435083" y="2465798"/>
            <a:ext cx="2866490" cy="6883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sysClr val="windowText" lastClr="000000"/>
                </a:solidFill>
                <a:latin typeface="Bradley Hand ITC" panose="03070402050302030203" pitchFamily="66" charset="0"/>
              </a:rPr>
              <a:t>conducted by individuals, institution and association </a:t>
            </a:r>
            <a:endParaRPr lang="ar-KW" sz="1600" b="1" dirty="0">
              <a:solidFill>
                <a:sysClr val="windowText" lastClr="000000"/>
              </a:solidFill>
              <a:latin typeface="Bradley Hand ITC" panose="03070402050302030203" pitchFamily="66" charset="0"/>
            </a:endParaRPr>
          </a:p>
        </p:txBody>
      </p:sp>
      <p:sp>
        <p:nvSpPr>
          <p:cNvPr id="5" name="Rectangle 4"/>
          <p:cNvSpPr/>
          <p:nvPr/>
        </p:nvSpPr>
        <p:spPr>
          <a:xfrm>
            <a:off x="9210135" y="1942330"/>
            <a:ext cx="1316386" cy="369332"/>
          </a:xfrm>
          <a:prstGeom prst="rect">
            <a:avLst/>
          </a:prstGeom>
        </p:spPr>
        <p:txBody>
          <a:bodyPr wrap="none">
            <a:spAutoFit/>
          </a:bodyPr>
          <a:lstStyle/>
          <a:p>
            <a:r>
              <a:rPr lang="en-US" b="1" dirty="0" smtClean="0">
                <a:solidFill>
                  <a:srgbClr val="00B050"/>
                </a:solidFill>
                <a:latin typeface="Bradley Hand ITC" panose="03070402050302030203" pitchFamily="66" charset="0"/>
              </a:rPr>
              <a:t>Research Is </a:t>
            </a:r>
            <a:endParaRPr lang="ar-KW" dirty="0">
              <a:solidFill>
                <a:srgbClr val="00B050"/>
              </a:solidFill>
            </a:endParaRPr>
          </a:p>
        </p:txBody>
      </p:sp>
      <p:sp>
        <p:nvSpPr>
          <p:cNvPr id="6" name="Rounded Rectangle 5"/>
          <p:cNvSpPr/>
          <p:nvPr/>
        </p:nvSpPr>
        <p:spPr>
          <a:xfrm>
            <a:off x="2546279" y="2465798"/>
            <a:ext cx="2866490" cy="6883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sysClr val="windowText" lastClr="000000"/>
                </a:solidFill>
                <a:latin typeface="Bradley Hand ITC" panose="03070402050302030203" pitchFamily="66" charset="0"/>
              </a:rPr>
              <a:t>Critical evaluation </a:t>
            </a:r>
          </a:p>
          <a:p>
            <a:pPr algn="ctr"/>
            <a:r>
              <a:rPr lang="en-US" sz="1600" b="1" dirty="0" smtClean="0">
                <a:solidFill>
                  <a:sysClr val="windowText" lastClr="000000"/>
                </a:solidFill>
                <a:latin typeface="Bradley Hand ITC" panose="03070402050302030203" pitchFamily="66" charset="0"/>
              </a:rPr>
              <a:t>Interpretative work </a:t>
            </a:r>
          </a:p>
          <a:p>
            <a:pPr algn="ctr"/>
            <a:r>
              <a:rPr lang="en-US" sz="1600" b="1" dirty="0" smtClean="0">
                <a:solidFill>
                  <a:sysClr val="windowText" lastClr="000000"/>
                </a:solidFill>
                <a:latin typeface="Bradley Hand ITC" panose="03070402050302030203" pitchFamily="66" charset="0"/>
              </a:rPr>
              <a:t>research</a:t>
            </a:r>
            <a:endParaRPr lang="ar-KW" sz="1600" b="1" dirty="0">
              <a:solidFill>
                <a:sysClr val="windowText" lastClr="000000"/>
              </a:solidFill>
              <a:latin typeface="Bradley Hand ITC" panose="03070402050302030203" pitchFamily="66" charset="0"/>
            </a:endParaRPr>
          </a:p>
        </p:txBody>
      </p:sp>
      <p:sp>
        <p:nvSpPr>
          <p:cNvPr id="7" name="Rectangle 6"/>
          <p:cNvSpPr/>
          <p:nvPr/>
        </p:nvSpPr>
        <p:spPr>
          <a:xfrm>
            <a:off x="2361933" y="1916913"/>
            <a:ext cx="3304110" cy="369332"/>
          </a:xfrm>
          <a:prstGeom prst="rect">
            <a:avLst/>
          </a:prstGeom>
        </p:spPr>
        <p:txBody>
          <a:bodyPr wrap="none">
            <a:spAutoFit/>
          </a:bodyPr>
          <a:lstStyle/>
          <a:p>
            <a:r>
              <a:rPr lang="en-US" b="1" dirty="0" smtClean="0">
                <a:solidFill>
                  <a:srgbClr val="00B050"/>
                </a:solidFill>
                <a:latin typeface="Bradley Hand ITC" panose="03070402050302030203" pitchFamily="66" charset="0"/>
              </a:rPr>
              <a:t>Information Is Generated From </a:t>
            </a:r>
            <a:endParaRPr lang="ar-KW" dirty="0">
              <a:solidFill>
                <a:srgbClr val="00B050"/>
              </a:solidFill>
            </a:endParaRPr>
          </a:p>
        </p:txBody>
      </p:sp>
      <p:cxnSp>
        <p:nvCxnSpPr>
          <p:cNvPr id="10" name="Straight Arrow Connector 9"/>
          <p:cNvCxnSpPr>
            <a:stCxn id="6" idx="2"/>
          </p:cNvCxnSpPr>
          <p:nvPr/>
        </p:nvCxnSpPr>
        <p:spPr>
          <a:xfrm>
            <a:off x="3979524" y="3154166"/>
            <a:ext cx="0" cy="6575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2799553" y="3842534"/>
            <a:ext cx="7351314" cy="6883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sysClr val="windowText" lastClr="000000"/>
                </a:solidFill>
                <a:latin typeface="Bradley Hand ITC" panose="03070402050302030203" pitchFamily="66" charset="0"/>
              </a:rPr>
              <a:t>Conference Paper   Journals      Lectures     Meetings        Reports    Seminars     Thesis</a:t>
            </a:r>
            <a:endParaRPr lang="ar-KW" sz="1600" b="1" dirty="0">
              <a:solidFill>
                <a:sysClr val="windowText" lastClr="000000"/>
              </a:solidFill>
              <a:latin typeface="Bradley Hand ITC" panose="03070402050302030203" pitchFamily="66" charset="0"/>
            </a:endParaRPr>
          </a:p>
        </p:txBody>
      </p:sp>
      <p:sp>
        <p:nvSpPr>
          <p:cNvPr id="12" name="Rectangle 11"/>
          <p:cNvSpPr/>
          <p:nvPr/>
        </p:nvSpPr>
        <p:spPr>
          <a:xfrm>
            <a:off x="5550712" y="3482939"/>
            <a:ext cx="2052164" cy="369332"/>
          </a:xfrm>
          <a:prstGeom prst="rect">
            <a:avLst/>
          </a:prstGeom>
        </p:spPr>
        <p:txBody>
          <a:bodyPr wrap="none">
            <a:spAutoFit/>
          </a:bodyPr>
          <a:lstStyle/>
          <a:p>
            <a:pPr algn="ctr"/>
            <a:r>
              <a:rPr lang="en-US" b="1" dirty="0">
                <a:solidFill>
                  <a:srgbClr val="00B050"/>
                </a:solidFill>
                <a:latin typeface="Bradley Hand ITC" panose="03070402050302030203" pitchFamily="66" charset="0"/>
              </a:rPr>
              <a:t>Communicated Via</a:t>
            </a:r>
          </a:p>
        </p:txBody>
      </p:sp>
      <p:cxnSp>
        <p:nvCxnSpPr>
          <p:cNvPr id="13" name="Straight Arrow Connector 12"/>
          <p:cNvCxnSpPr/>
          <p:nvPr/>
        </p:nvCxnSpPr>
        <p:spPr>
          <a:xfrm>
            <a:off x="6700463" y="4530902"/>
            <a:ext cx="0" cy="6575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4573057" y="5209533"/>
            <a:ext cx="4149704" cy="6883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srgbClr val="00B050"/>
                </a:solidFill>
                <a:latin typeface="Bradley Hand ITC" panose="03070402050302030203" pitchFamily="66" charset="0"/>
              </a:rPr>
              <a:t>Accessed through</a:t>
            </a:r>
          </a:p>
          <a:p>
            <a:pPr algn="ctr"/>
            <a:r>
              <a:rPr lang="en-US" sz="1600" b="1" dirty="0" smtClean="0">
                <a:solidFill>
                  <a:sysClr val="windowText" lastClr="000000"/>
                </a:solidFill>
                <a:latin typeface="Bradley Hand ITC" panose="03070402050302030203" pitchFamily="66" charset="0"/>
              </a:rPr>
              <a:t>Electronic media               Hardcopy</a:t>
            </a:r>
            <a:endParaRPr lang="ar-KW" sz="1600" b="1" dirty="0">
              <a:solidFill>
                <a:sysClr val="windowText" lastClr="000000"/>
              </a:solidFill>
              <a:latin typeface="Bradley Hand ITC" panose="03070402050302030203" pitchFamily="66" charset="0"/>
            </a:endParaRPr>
          </a:p>
        </p:txBody>
      </p:sp>
      <p:cxnSp>
        <p:nvCxnSpPr>
          <p:cNvPr id="15" name="Straight Arrow Connector 14"/>
          <p:cNvCxnSpPr>
            <a:stCxn id="4" idx="1"/>
            <a:endCxn id="6" idx="3"/>
          </p:cNvCxnSpPr>
          <p:nvPr/>
        </p:nvCxnSpPr>
        <p:spPr>
          <a:xfrm flipH="1">
            <a:off x="5412769" y="2809982"/>
            <a:ext cx="30223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915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999" y="518679"/>
            <a:ext cx="10414000" cy="4939814"/>
          </a:xfrm>
          <a:prstGeom prst="rect">
            <a:avLst/>
          </a:prstGeom>
        </p:spPr>
        <p:txBody>
          <a:bodyPr wrap="square">
            <a:spAutoFit/>
          </a:bodyPr>
          <a:lstStyle/>
          <a:p>
            <a:pPr algn="ctr"/>
            <a:r>
              <a:rPr lang="en-US" sz="3500" dirty="0">
                <a:solidFill>
                  <a:srgbClr val="0070C0"/>
                </a:solidFill>
                <a:latin typeface="Monotype Corsiva" panose="03010101010201010101" pitchFamily="66" charset="0"/>
              </a:rPr>
              <a:t>Research is a combination of both experience and reasoning and must </a:t>
            </a:r>
            <a:r>
              <a:rPr lang="en-US" sz="3500" dirty="0" smtClean="0">
                <a:solidFill>
                  <a:srgbClr val="0070C0"/>
                </a:solidFill>
                <a:latin typeface="Monotype Corsiva" panose="03010101010201010101" pitchFamily="66" charset="0"/>
              </a:rPr>
              <a:t>be regarded </a:t>
            </a:r>
            <a:r>
              <a:rPr lang="en-US" sz="3500" dirty="0">
                <a:solidFill>
                  <a:srgbClr val="0070C0"/>
                </a:solidFill>
                <a:latin typeface="Monotype Corsiva" panose="03010101010201010101" pitchFamily="66" charset="0"/>
              </a:rPr>
              <a:t>as the most successful approach to the discovery of truth. (</a:t>
            </a:r>
            <a:r>
              <a:rPr lang="en-US" sz="3500" dirty="0" smtClean="0">
                <a:solidFill>
                  <a:srgbClr val="0070C0"/>
                </a:solidFill>
                <a:latin typeface="Monotype Corsiva" panose="03010101010201010101" pitchFamily="66" charset="0"/>
              </a:rPr>
              <a:t>Cohen and </a:t>
            </a:r>
            <a:r>
              <a:rPr lang="en-US" sz="3500" dirty="0" err="1">
                <a:solidFill>
                  <a:srgbClr val="0070C0"/>
                </a:solidFill>
                <a:latin typeface="Monotype Corsiva" panose="03010101010201010101" pitchFamily="66" charset="0"/>
              </a:rPr>
              <a:t>Manion</a:t>
            </a:r>
            <a:r>
              <a:rPr lang="en-US" sz="3500" dirty="0">
                <a:solidFill>
                  <a:srgbClr val="0070C0"/>
                </a:solidFill>
                <a:latin typeface="Monotype Corsiva" panose="03010101010201010101" pitchFamily="66" charset="0"/>
              </a:rPr>
              <a:t>, </a:t>
            </a:r>
            <a:r>
              <a:rPr lang="en-US" sz="3500" dirty="0" smtClean="0">
                <a:solidFill>
                  <a:srgbClr val="0070C0"/>
                </a:solidFill>
                <a:latin typeface="Monotype Corsiva" panose="03010101010201010101" pitchFamily="66" charset="0"/>
              </a:rPr>
              <a:t>1994)</a:t>
            </a:r>
          </a:p>
          <a:p>
            <a:pPr algn="ctr"/>
            <a:endParaRPr lang="en-US" sz="3500" dirty="0">
              <a:solidFill>
                <a:srgbClr val="0070C0"/>
              </a:solidFill>
              <a:latin typeface="Monotype Corsiva" panose="03010101010201010101" pitchFamily="66" charset="0"/>
            </a:endParaRPr>
          </a:p>
          <a:p>
            <a:pPr algn="ctr"/>
            <a:r>
              <a:rPr lang="en-US" sz="3500" dirty="0">
                <a:latin typeface="Monotype Corsiva" panose="03010101010201010101" pitchFamily="66" charset="0"/>
              </a:rPr>
              <a:t>“Nothing contributes to the quality of your </a:t>
            </a:r>
            <a:r>
              <a:rPr lang="en-US" sz="3500" dirty="0" smtClean="0">
                <a:latin typeface="Monotype Corsiva" panose="03010101010201010101" pitchFamily="66" charset="0"/>
              </a:rPr>
              <a:t>research </a:t>
            </a:r>
            <a:r>
              <a:rPr lang="en-US" sz="3500" dirty="0">
                <a:latin typeface="Monotype Corsiva" panose="03010101010201010101" pitchFamily="66" charset="0"/>
              </a:rPr>
              <a:t>more than your commitment to it</a:t>
            </a:r>
            <a:r>
              <a:rPr lang="en-US" sz="3500" dirty="0" smtClean="0">
                <a:latin typeface="Monotype Corsiva" panose="03010101010201010101" pitchFamily="66" charset="0"/>
              </a:rPr>
              <a:t>.”</a:t>
            </a:r>
          </a:p>
          <a:p>
            <a:pPr algn="ctr"/>
            <a:endParaRPr lang="en-US" sz="3500" dirty="0" smtClean="0">
              <a:latin typeface="Monotype Corsiva" panose="03010101010201010101" pitchFamily="66" charset="0"/>
            </a:endParaRPr>
          </a:p>
          <a:p>
            <a:r>
              <a:rPr lang="en-US" sz="3500" dirty="0">
                <a:solidFill>
                  <a:srgbClr val="00B050"/>
                </a:solidFill>
                <a:latin typeface="Monotype Corsiva" panose="03010101010201010101" pitchFamily="66" charset="0"/>
              </a:rPr>
              <a:t>“Readers of research papers don’t want just </a:t>
            </a:r>
            <a:r>
              <a:rPr lang="en-US" sz="3500" dirty="0" smtClean="0">
                <a:solidFill>
                  <a:srgbClr val="00B050"/>
                </a:solidFill>
                <a:latin typeface="Monotype Corsiva" panose="03010101010201010101" pitchFamily="66" charset="0"/>
              </a:rPr>
              <a:t>information; they </a:t>
            </a:r>
            <a:r>
              <a:rPr lang="en-US" sz="3500" dirty="0">
                <a:solidFill>
                  <a:srgbClr val="00B050"/>
                </a:solidFill>
                <a:latin typeface="Monotype Corsiva" panose="03010101010201010101" pitchFamily="66" charset="0"/>
              </a:rPr>
              <a:t>want the answer to a question worth asking.” (Booth et al</a:t>
            </a:r>
            <a:r>
              <a:rPr lang="en-US" sz="3500" dirty="0" smtClean="0">
                <a:solidFill>
                  <a:srgbClr val="00B050"/>
                </a:solidFill>
                <a:latin typeface="Monotype Corsiva" panose="03010101010201010101" pitchFamily="66" charset="0"/>
              </a:rPr>
              <a:t>, 1994)</a:t>
            </a:r>
            <a:endParaRPr lang="ar-KW" sz="3500" dirty="0">
              <a:solidFill>
                <a:srgbClr val="00B050"/>
              </a:solidFill>
              <a:latin typeface="Monotype Corsiva" panose="03010101010201010101" pitchFamily="66" charset="0"/>
            </a:endParaRPr>
          </a:p>
        </p:txBody>
      </p:sp>
    </p:spTree>
    <p:extLst>
      <p:ext uri="{BB962C8B-B14F-4D97-AF65-F5344CB8AC3E}">
        <p14:creationId xmlns:p14="http://schemas.microsoft.com/office/powerpoint/2010/main" val="2593501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945277" y="1561832"/>
            <a:ext cx="3914775" cy="3857625"/>
          </a:xfrm>
          <a:prstGeom prst="rect">
            <a:avLst/>
          </a:prstGeom>
        </p:spPr>
      </p:pic>
    </p:spTree>
    <p:extLst>
      <p:ext uri="{BB962C8B-B14F-4D97-AF65-F5344CB8AC3E}">
        <p14:creationId xmlns:p14="http://schemas.microsoft.com/office/powerpoint/2010/main" val="34834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C0"/>
                </a:solidFill>
                <a:latin typeface="Aparajita" panose="020B0604020202020204" pitchFamily="34" charset="0"/>
                <a:cs typeface="Aparajita" panose="020B0604020202020204" pitchFamily="34" charset="0"/>
              </a:rPr>
              <a:t>What is Research?</a:t>
            </a:r>
            <a:endParaRPr lang="ar-KW" sz="3600" dirty="0">
              <a:solidFill>
                <a:srgbClr val="0070C0"/>
              </a:solidFill>
              <a:latin typeface="Aparajita" panose="020B0604020202020204" pitchFamily="34" charset="0"/>
            </a:endParaRPr>
          </a:p>
        </p:txBody>
      </p:sp>
      <p:sp>
        <p:nvSpPr>
          <p:cNvPr id="3" name="Content Placeholder 2"/>
          <p:cNvSpPr>
            <a:spLocks noGrp="1"/>
          </p:cNvSpPr>
          <p:nvPr>
            <p:ph idx="1"/>
          </p:nvPr>
        </p:nvSpPr>
        <p:spPr/>
        <p:txBody>
          <a:bodyPr>
            <a:normAutofit/>
          </a:bodyPr>
          <a:lstStyle/>
          <a:p>
            <a:pPr algn="just" rtl="0"/>
            <a:r>
              <a:rPr lang="en-US" sz="2200" dirty="0" smtClean="0">
                <a:solidFill>
                  <a:schemeClr val="tx1"/>
                </a:solidFill>
                <a:latin typeface="Aparajita" panose="020B0604020202020204" pitchFamily="34" charset="0"/>
                <a:cs typeface="Aparajita" panose="020B0604020202020204" pitchFamily="34" charset="0"/>
              </a:rPr>
              <a:t>Research Can Be Define As:</a:t>
            </a:r>
          </a:p>
          <a:p>
            <a:pPr marL="514350" indent="-514350" algn="just" rtl="0">
              <a:buFont typeface="+mj-lt"/>
              <a:buAutoNum type="romanLcPeriod"/>
            </a:pPr>
            <a:r>
              <a:rPr lang="en-US" sz="2200" dirty="0" smtClean="0">
                <a:solidFill>
                  <a:schemeClr val="tx1"/>
                </a:solidFill>
                <a:latin typeface="Aparajita" panose="020B0604020202020204" pitchFamily="34" charset="0"/>
                <a:cs typeface="Aparajita" panose="020B0604020202020204" pitchFamily="34" charset="0"/>
              </a:rPr>
              <a:t>The </a:t>
            </a:r>
            <a:r>
              <a:rPr lang="en-US" sz="2200" dirty="0">
                <a:solidFill>
                  <a:schemeClr val="tx1"/>
                </a:solidFill>
                <a:latin typeface="Aparajita" panose="020B0604020202020204" pitchFamily="34" charset="0"/>
                <a:cs typeface="Aparajita" panose="020B0604020202020204" pitchFamily="34" charset="0"/>
              </a:rPr>
              <a:t>systematic investigation into the study of materials, sources etc. in order to establish facts and reach new conclusions (Oxford </a:t>
            </a:r>
            <a:r>
              <a:rPr lang="en-US" sz="2200" dirty="0" err="1">
                <a:solidFill>
                  <a:schemeClr val="tx1"/>
                </a:solidFill>
                <a:latin typeface="Aparajita" panose="020B0604020202020204" pitchFamily="34" charset="0"/>
                <a:cs typeface="Aparajita" panose="020B0604020202020204" pitchFamily="34" charset="0"/>
              </a:rPr>
              <a:t>Encyclopaedic</a:t>
            </a:r>
            <a:r>
              <a:rPr lang="en-US" sz="2200" dirty="0">
                <a:solidFill>
                  <a:schemeClr val="tx1"/>
                </a:solidFill>
                <a:latin typeface="Aparajita" panose="020B0604020202020204" pitchFamily="34" charset="0"/>
                <a:cs typeface="Aparajita" panose="020B0604020202020204" pitchFamily="34" charset="0"/>
              </a:rPr>
              <a:t> English </a:t>
            </a:r>
            <a:r>
              <a:rPr lang="en-US" sz="2200" dirty="0" smtClean="0">
                <a:solidFill>
                  <a:schemeClr val="tx1"/>
                </a:solidFill>
                <a:latin typeface="Aparajita" panose="020B0604020202020204" pitchFamily="34" charset="0"/>
                <a:cs typeface="Aparajita" panose="020B0604020202020204" pitchFamily="34" charset="0"/>
              </a:rPr>
              <a:t>Dictionary).</a:t>
            </a:r>
          </a:p>
          <a:p>
            <a:pPr marL="514350" indent="-514350" algn="just" rtl="0">
              <a:buFont typeface="+mj-lt"/>
              <a:buAutoNum type="romanLcPeriod"/>
            </a:pPr>
            <a:r>
              <a:rPr lang="en-US" sz="2200" dirty="0" smtClean="0">
                <a:solidFill>
                  <a:schemeClr val="tx1"/>
                </a:solidFill>
                <a:latin typeface="Aparajita" panose="020B0604020202020204" pitchFamily="34" charset="0"/>
                <a:cs typeface="Aparajita" panose="020B0604020202020204" pitchFamily="34" charset="0"/>
              </a:rPr>
              <a:t>An </a:t>
            </a:r>
            <a:r>
              <a:rPr lang="en-US" sz="2200" dirty="0" err="1">
                <a:solidFill>
                  <a:schemeClr val="tx1"/>
                </a:solidFill>
                <a:latin typeface="Aparajita" panose="020B0604020202020204" pitchFamily="34" charset="0"/>
                <a:cs typeface="Aparajita" panose="020B0604020202020204" pitchFamily="34" charset="0"/>
              </a:rPr>
              <a:t>endeavour</a:t>
            </a:r>
            <a:r>
              <a:rPr lang="en-US" sz="2200" dirty="0">
                <a:solidFill>
                  <a:schemeClr val="tx1"/>
                </a:solidFill>
                <a:latin typeface="Aparajita" panose="020B0604020202020204" pitchFamily="34" charset="0"/>
                <a:cs typeface="Aparajita" panose="020B0604020202020204" pitchFamily="34" charset="0"/>
              </a:rPr>
              <a:t> to discover new or collate old facts etc. by the scientific study of a subject or by a course of critical investigation (OEED, </a:t>
            </a:r>
            <a:r>
              <a:rPr lang="en-US" sz="2200" dirty="0" smtClean="0">
                <a:solidFill>
                  <a:schemeClr val="tx1"/>
                </a:solidFill>
                <a:latin typeface="Aparajita" panose="020B0604020202020204" pitchFamily="34" charset="0"/>
                <a:cs typeface="Aparajita" panose="020B0604020202020204" pitchFamily="34" charset="0"/>
              </a:rPr>
              <a:t>1991). </a:t>
            </a:r>
          </a:p>
          <a:p>
            <a:pPr marL="514350" indent="-514350" algn="just" rtl="0">
              <a:buFont typeface="+mj-lt"/>
              <a:buAutoNum type="romanLcPeriod"/>
            </a:pPr>
            <a:r>
              <a:rPr lang="en-US" sz="2200" dirty="0">
                <a:solidFill>
                  <a:schemeClr val="tx1"/>
                </a:solidFill>
                <a:latin typeface="Aparajita" panose="020B0604020202020204" pitchFamily="34" charset="0"/>
                <a:cs typeface="Aparajita" panose="020B0604020202020204" pitchFamily="34" charset="0"/>
              </a:rPr>
              <a:t>Research is a procedure by which we attempt to find systematically, and with the support of demonstrable fact, the answer to a question or the resolution of a </a:t>
            </a:r>
            <a:r>
              <a:rPr lang="en-US" sz="2200" dirty="0" smtClean="0">
                <a:solidFill>
                  <a:schemeClr val="tx1"/>
                </a:solidFill>
                <a:latin typeface="Aparajita" panose="020B0604020202020204" pitchFamily="34" charset="0"/>
                <a:cs typeface="Aparajita" panose="020B0604020202020204" pitchFamily="34" charset="0"/>
              </a:rPr>
              <a:t>problem (</a:t>
            </a:r>
            <a:r>
              <a:rPr lang="en-US" sz="2200" dirty="0" err="1" smtClean="0">
                <a:solidFill>
                  <a:schemeClr val="tx1"/>
                </a:solidFill>
                <a:latin typeface="Aparajita" panose="020B0604020202020204" pitchFamily="34" charset="0"/>
                <a:cs typeface="Aparajita" panose="020B0604020202020204" pitchFamily="34" charset="0"/>
              </a:rPr>
              <a:t>Leedy</a:t>
            </a:r>
            <a:r>
              <a:rPr lang="en-US" sz="2200" dirty="0" smtClean="0">
                <a:solidFill>
                  <a:schemeClr val="tx1"/>
                </a:solidFill>
                <a:latin typeface="Aparajita" panose="020B0604020202020204" pitchFamily="34" charset="0"/>
                <a:cs typeface="Aparajita" panose="020B0604020202020204" pitchFamily="34" charset="0"/>
              </a:rPr>
              <a:t>, 1989).</a:t>
            </a:r>
          </a:p>
          <a:p>
            <a:pPr marL="514350" indent="-514350" algn="just" rtl="0">
              <a:buFont typeface="+mj-lt"/>
              <a:buAutoNum type="romanLcPeriod"/>
            </a:pPr>
            <a:r>
              <a:rPr lang="en-US" sz="2200" dirty="0" smtClean="0">
                <a:solidFill>
                  <a:schemeClr val="tx1"/>
                </a:solidFill>
                <a:latin typeface="Aparajita" panose="020B0604020202020204" pitchFamily="34" charset="0"/>
                <a:cs typeface="Aparajita" panose="020B0604020202020204" pitchFamily="34" charset="0"/>
              </a:rPr>
              <a:t>The </a:t>
            </a:r>
            <a:r>
              <a:rPr lang="en-US" sz="2200" dirty="0">
                <a:solidFill>
                  <a:schemeClr val="tx1"/>
                </a:solidFill>
                <a:latin typeface="Aparajita" panose="020B0604020202020204" pitchFamily="34" charset="0"/>
                <a:cs typeface="Aparajita" panose="020B0604020202020204" pitchFamily="34" charset="0"/>
              </a:rPr>
              <a:t>systematic, controlled, empirical and critical investigation of hypothetical propositions about presumed relations among natural phenomena. (</a:t>
            </a:r>
            <a:r>
              <a:rPr lang="en-US" sz="2200" dirty="0" err="1" smtClean="0">
                <a:solidFill>
                  <a:schemeClr val="tx1"/>
                </a:solidFill>
                <a:latin typeface="Aparajita" panose="020B0604020202020204" pitchFamily="34" charset="0"/>
                <a:cs typeface="Aparajita" panose="020B0604020202020204" pitchFamily="34" charset="0"/>
              </a:rPr>
              <a:t>Kerlinger</a:t>
            </a:r>
            <a:r>
              <a:rPr lang="en-US" sz="2200" dirty="0" smtClean="0">
                <a:solidFill>
                  <a:schemeClr val="tx1"/>
                </a:solidFill>
                <a:latin typeface="Aparajita" panose="020B0604020202020204" pitchFamily="34" charset="0"/>
                <a:cs typeface="Aparajita" panose="020B0604020202020204" pitchFamily="34" charset="0"/>
              </a:rPr>
              <a:t>, 1970).</a:t>
            </a:r>
            <a:endParaRPr lang="ar-KW" sz="2200" dirty="0">
              <a:solidFill>
                <a:schemeClr val="tx1"/>
              </a:solidFill>
              <a:latin typeface="Aparajita" panose="020B0604020202020204" pitchFamily="34" charset="0"/>
            </a:endParaRPr>
          </a:p>
        </p:txBody>
      </p:sp>
    </p:spTree>
    <p:extLst>
      <p:ext uri="{BB962C8B-B14F-4D97-AF65-F5344CB8AC3E}">
        <p14:creationId xmlns:p14="http://schemas.microsoft.com/office/powerpoint/2010/main" val="718561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70C0"/>
                </a:solidFill>
                <a:latin typeface="Aparajita" panose="020B0604020202020204" pitchFamily="34" charset="0"/>
                <a:cs typeface="Aparajita" panose="020B0604020202020204" pitchFamily="34" charset="0"/>
              </a:rPr>
              <a:t>Research Problem</a:t>
            </a:r>
            <a:endParaRPr lang="ar-KW" sz="3600" dirty="0">
              <a:solidFill>
                <a:srgbClr val="0070C0"/>
              </a:solidFill>
              <a:latin typeface="Aparajita" panose="020B0604020202020204" pitchFamily="34" charset="0"/>
            </a:endParaRPr>
          </a:p>
        </p:txBody>
      </p:sp>
      <p:sp>
        <p:nvSpPr>
          <p:cNvPr id="3" name="Content Placeholder 2"/>
          <p:cNvSpPr>
            <a:spLocks noGrp="1"/>
          </p:cNvSpPr>
          <p:nvPr>
            <p:ph idx="1"/>
          </p:nvPr>
        </p:nvSpPr>
        <p:spPr>
          <a:xfrm>
            <a:off x="1097280" y="2020395"/>
            <a:ext cx="6144466" cy="4023360"/>
          </a:xfrm>
        </p:spPr>
        <p:txBody>
          <a:bodyPr>
            <a:normAutofit/>
          </a:bodyPr>
          <a:lstStyle/>
          <a:p>
            <a:pPr algn="just" rtl="0">
              <a:buFont typeface="Arial" panose="020B0604020202020204" pitchFamily="34" charset="0"/>
              <a:buChar char="•"/>
            </a:pPr>
            <a:r>
              <a:rPr lang="en-US" sz="2400" dirty="0" smtClean="0">
                <a:latin typeface="Aparajita" panose="020B0604020202020204" pitchFamily="34" charset="0"/>
                <a:cs typeface="Aparajita" panose="020B0604020202020204" pitchFamily="34" charset="0"/>
              </a:rPr>
              <a:t> The </a:t>
            </a:r>
            <a:r>
              <a:rPr lang="en-US" sz="2400" dirty="0">
                <a:latin typeface="Aparajita" panose="020B0604020202020204" pitchFamily="34" charset="0"/>
                <a:cs typeface="Aparajita" panose="020B0604020202020204" pitchFamily="34" charset="0"/>
              </a:rPr>
              <a:t>shortest way of describing the contents of this </a:t>
            </a:r>
            <a:r>
              <a:rPr lang="en-US" sz="2400" dirty="0" smtClean="0">
                <a:latin typeface="Aparajita" panose="020B0604020202020204" pitchFamily="34" charset="0"/>
                <a:cs typeface="Aparajita" panose="020B0604020202020204" pitchFamily="34" charset="0"/>
              </a:rPr>
              <a:t>lecture </a:t>
            </a:r>
            <a:r>
              <a:rPr lang="en-US" sz="2400" dirty="0">
                <a:latin typeface="Aparajita" panose="020B0604020202020204" pitchFamily="34" charset="0"/>
                <a:cs typeface="Aparajita" panose="020B0604020202020204" pitchFamily="34" charset="0"/>
              </a:rPr>
              <a:t>is to say that it provides a starting point for your research </a:t>
            </a:r>
            <a:r>
              <a:rPr lang="en-US" sz="2400" dirty="0" smtClean="0">
                <a:latin typeface="Aparajita" panose="020B0604020202020204" pitchFamily="34" charset="0"/>
                <a:cs typeface="Aparajita" panose="020B0604020202020204" pitchFamily="34" charset="0"/>
              </a:rPr>
              <a:t>efforts.</a:t>
            </a:r>
          </a:p>
          <a:p>
            <a:pPr algn="just" rtl="0">
              <a:buFont typeface="Arial" panose="020B0604020202020204" pitchFamily="34" charset="0"/>
              <a:buChar char="•"/>
            </a:pPr>
            <a:r>
              <a:rPr lang="en-US" sz="2400" dirty="0">
                <a:latin typeface="Aparajita" panose="020B0604020202020204" pitchFamily="34" charset="0"/>
                <a:cs typeface="Aparajita" panose="020B0604020202020204" pitchFamily="34" charset="0"/>
              </a:rPr>
              <a:t> An essential early step in the process of research is to find a </a:t>
            </a:r>
            <a:r>
              <a:rPr lang="en-US" sz="2400" b="1" dirty="0">
                <a:latin typeface="Aparajita" panose="020B0604020202020204" pitchFamily="34" charset="0"/>
                <a:cs typeface="Aparajita" panose="020B0604020202020204" pitchFamily="34" charset="0"/>
              </a:rPr>
              <a:t>research problem</a:t>
            </a:r>
            <a:r>
              <a:rPr lang="en-US" sz="2400" dirty="0" smtClean="0">
                <a:latin typeface="Aparajita" panose="020B0604020202020204" pitchFamily="34" charset="0"/>
                <a:cs typeface="Aparajita" panose="020B0604020202020204" pitchFamily="34" charset="0"/>
              </a:rPr>
              <a:t>.</a:t>
            </a:r>
          </a:p>
          <a:p>
            <a:pPr marL="0" indent="0" algn="just" rtl="0">
              <a:buNone/>
            </a:pPr>
            <a:r>
              <a:rPr lang="en-US" dirty="0" smtClean="0">
                <a:solidFill>
                  <a:srgbClr val="00B050"/>
                </a:solidFill>
                <a:latin typeface="Monotype Corsiva" panose="03010101010201010101" pitchFamily="66" charset="0"/>
                <a:cs typeface="Aparajita" panose="020B0604020202020204" pitchFamily="34" charset="0"/>
              </a:rPr>
              <a:t>You must </a:t>
            </a:r>
            <a:r>
              <a:rPr lang="en-US" dirty="0">
                <a:solidFill>
                  <a:srgbClr val="00B050"/>
                </a:solidFill>
                <a:latin typeface="Monotype Corsiva" panose="03010101010201010101" pitchFamily="66" charset="0"/>
                <a:cs typeface="Aparajita" panose="020B0604020202020204" pitchFamily="34" charset="0"/>
              </a:rPr>
              <a:t>have one example of problem statement from any journal paper or research paper within your field</a:t>
            </a:r>
            <a:endParaRPr lang="ar-KW" dirty="0">
              <a:solidFill>
                <a:srgbClr val="00B050"/>
              </a:solidFill>
              <a:latin typeface="Monotype Corsiva" panose="03010101010201010101" pitchFamily="66" charset="0"/>
            </a:endParaRPr>
          </a:p>
        </p:txBody>
      </p:sp>
      <p:sp>
        <p:nvSpPr>
          <p:cNvPr id="5" name="Rectangle 4"/>
          <p:cNvSpPr/>
          <p:nvPr/>
        </p:nvSpPr>
        <p:spPr>
          <a:xfrm>
            <a:off x="9503419" y="4866126"/>
            <a:ext cx="2311862" cy="1200329"/>
          </a:xfrm>
          <a:prstGeom prst="rect">
            <a:avLst/>
          </a:prstGeom>
        </p:spPr>
        <p:txBody>
          <a:bodyPr wrap="square">
            <a:spAutoFit/>
          </a:bodyPr>
          <a:lstStyle/>
          <a:p>
            <a:pPr algn="just"/>
            <a:r>
              <a:rPr lang="en-US" dirty="0">
                <a:solidFill>
                  <a:srgbClr val="0070C0"/>
                </a:solidFill>
                <a:latin typeface="Monotype Corsiva" panose="03010101010201010101" pitchFamily="66" charset="0"/>
              </a:rPr>
              <a:t>Sitting down to </a:t>
            </a:r>
            <a:r>
              <a:rPr lang="en-US" dirty="0" smtClean="0">
                <a:solidFill>
                  <a:srgbClr val="0070C0"/>
                </a:solidFill>
                <a:latin typeface="Monotype Corsiva" panose="03010101010201010101" pitchFamily="66" charset="0"/>
              </a:rPr>
              <a:t>read </a:t>
            </a:r>
            <a:r>
              <a:rPr lang="en-US" dirty="0">
                <a:solidFill>
                  <a:srgbClr val="0070C0"/>
                </a:solidFill>
                <a:latin typeface="Monotype Corsiva" panose="03010101010201010101" pitchFamily="66" charset="0"/>
              </a:rPr>
              <a:t>a </a:t>
            </a:r>
            <a:r>
              <a:rPr lang="en-US" dirty="0" smtClean="0">
                <a:solidFill>
                  <a:srgbClr val="0070C0"/>
                </a:solidFill>
                <a:latin typeface="Monotype Corsiva" panose="03010101010201010101" pitchFamily="66" charset="0"/>
              </a:rPr>
              <a:t>50 to 100 literature reviews/ papers not a simple task but…..</a:t>
            </a:r>
            <a:endParaRPr lang="ar-KW" dirty="0">
              <a:solidFill>
                <a:srgbClr val="0070C0"/>
              </a:solidFill>
              <a:latin typeface="Monotype Corsiva" panose="03010101010201010101" pitchFamily="66" charset="0"/>
            </a:endParaRPr>
          </a:p>
        </p:txBody>
      </p:sp>
      <p:pic>
        <p:nvPicPr>
          <p:cNvPr id="2050" name="Picture 2" descr="http://www.examiner.com/images/blog/EXID19273/images/BooksQuestionMark_Mordolf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41978" y="224565"/>
            <a:ext cx="995129" cy="13255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4">
            <a:clrChange>
              <a:clrFrom>
                <a:srgbClr val="FFFFFF"/>
              </a:clrFrom>
              <a:clrTo>
                <a:srgbClr val="FFFFFF">
                  <a:alpha val="0"/>
                </a:srgbClr>
              </a:clrTo>
            </a:clrChange>
          </a:blip>
          <a:stretch>
            <a:fillRect/>
          </a:stretch>
        </p:blipFill>
        <p:spPr>
          <a:xfrm>
            <a:off x="7376521" y="1753070"/>
            <a:ext cx="3394877" cy="4313385"/>
          </a:xfrm>
          <a:prstGeom prst="rect">
            <a:avLst/>
          </a:prstGeom>
        </p:spPr>
      </p:pic>
    </p:spTree>
    <p:extLst>
      <p:ext uri="{BB962C8B-B14F-4D97-AF65-F5344CB8AC3E}">
        <p14:creationId xmlns:p14="http://schemas.microsoft.com/office/powerpoint/2010/main" val="358166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171522" y="127763"/>
            <a:ext cx="7078680" cy="4489293"/>
          </a:xfrm>
          <a:prstGeom prst="rect">
            <a:avLst/>
          </a:prstGeom>
        </p:spPr>
      </p:pic>
      <p:sp>
        <p:nvSpPr>
          <p:cNvPr id="3" name="Rounded Rectangle 2"/>
          <p:cNvSpPr/>
          <p:nvPr/>
        </p:nvSpPr>
        <p:spPr>
          <a:xfrm>
            <a:off x="863029" y="4637605"/>
            <a:ext cx="10315254" cy="169523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just"/>
            <a:r>
              <a:rPr lang="en-US" sz="2400" dirty="0">
                <a:latin typeface="Aparajita" panose="020B0604020202020204" pitchFamily="34" charset="0"/>
                <a:cs typeface="Aparajita" panose="020B0604020202020204" pitchFamily="34" charset="0"/>
              </a:rPr>
              <a:t>Narrowing your topic is not done by following a step-by-step formula. </a:t>
            </a:r>
            <a:endParaRPr lang="en-US" sz="2400" dirty="0" smtClean="0">
              <a:latin typeface="Aparajita" panose="020B0604020202020204" pitchFamily="34" charset="0"/>
              <a:cs typeface="Aparajita" panose="020B0604020202020204" pitchFamily="34" charset="0"/>
            </a:endParaRPr>
          </a:p>
          <a:p>
            <a:pPr algn="just"/>
            <a:r>
              <a:rPr lang="en-US" sz="2400" dirty="0" smtClean="0">
                <a:latin typeface="Aparajita" panose="020B0604020202020204" pitchFamily="34" charset="0"/>
                <a:cs typeface="Aparajita" panose="020B0604020202020204" pitchFamily="34" charset="0"/>
              </a:rPr>
              <a:t>It </a:t>
            </a:r>
            <a:r>
              <a:rPr lang="en-US" sz="2400" dirty="0">
                <a:latin typeface="Aparajita" panose="020B0604020202020204" pitchFamily="34" charset="0"/>
                <a:cs typeface="Aparajita" panose="020B0604020202020204" pitchFamily="34" charset="0"/>
              </a:rPr>
              <a:t>is </a:t>
            </a:r>
            <a:r>
              <a:rPr lang="en-US" sz="2400" dirty="0" smtClean="0">
                <a:latin typeface="Aparajita" panose="020B0604020202020204" pitchFamily="34" charset="0"/>
                <a:cs typeface="Aparajita" panose="020B0604020202020204" pitchFamily="34" charset="0"/>
              </a:rPr>
              <a:t>integrated with library/net </a:t>
            </a:r>
            <a:r>
              <a:rPr lang="en-US" sz="2400" dirty="0">
                <a:latin typeface="Aparajita" panose="020B0604020202020204" pitchFamily="34" charset="0"/>
                <a:cs typeface="Aparajita" panose="020B0604020202020204" pitchFamily="34" charset="0"/>
              </a:rPr>
              <a:t>research. </a:t>
            </a:r>
            <a:endParaRPr lang="en-US" sz="2400" dirty="0" smtClean="0">
              <a:latin typeface="Aparajita" panose="020B0604020202020204" pitchFamily="34" charset="0"/>
              <a:cs typeface="Aparajita" panose="020B0604020202020204" pitchFamily="34" charset="0"/>
            </a:endParaRPr>
          </a:p>
          <a:p>
            <a:pPr algn="just"/>
            <a:r>
              <a:rPr lang="en-US" sz="2400" dirty="0" smtClean="0">
                <a:latin typeface="Aparajita" panose="020B0604020202020204" pitchFamily="34" charset="0"/>
                <a:cs typeface="Aparajita" panose="020B0604020202020204" pitchFamily="34" charset="0"/>
              </a:rPr>
              <a:t>One </a:t>
            </a:r>
            <a:r>
              <a:rPr lang="en-US" sz="2400" dirty="0">
                <a:latin typeface="Aparajita" panose="020B0604020202020204" pitchFamily="34" charset="0"/>
                <a:cs typeface="Aparajita" panose="020B0604020202020204" pitchFamily="34" charset="0"/>
              </a:rPr>
              <a:t>way to narrow your topic is to learn more about it </a:t>
            </a:r>
            <a:r>
              <a:rPr lang="en-US" sz="2400" dirty="0" smtClean="0">
                <a:latin typeface="Aparajita" panose="020B0604020202020204" pitchFamily="34" charset="0"/>
                <a:cs typeface="Aparajita" panose="020B0604020202020204" pitchFamily="34" charset="0"/>
              </a:rPr>
              <a:t>– expose yourself </a:t>
            </a:r>
            <a:r>
              <a:rPr lang="en-US" sz="2400" dirty="0">
                <a:latin typeface="Aparajita" panose="020B0604020202020204" pitchFamily="34" charset="0"/>
                <a:cs typeface="Aparajita" panose="020B0604020202020204" pitchFamily="34" charset="0"/>
              </a:rPr>
              <a:t>to background information</a:t>
            </a:r>
            <a:r>
              <a:rPr lang="en-US" sz="2400" dirty="0" smtClean="0">
                <a:latin typeface="Aparajita" panose="020B0604020202020204" pitchFamily="34" charset="0"/>
                <a:cs typeface="Aparajita" panose="020B0604020202020204" pitchFamily="34" charset="0"/>
              </a:rPr>
              <a:t>.</a:t>
            </a:r>
          </a:p>
          <a:p>
            <a:pPr algn="just"/>
            <a:r>
              <a:rPr lang="en-US" sz="2400" dirty="0" smtClean="0">
                <a:latin typeface="Aparajita" panose="020B0604020202020204" pitchFamily="34" charset="0"/>
                <a:cs typeface="Aparajita" panose="020B0604020202020204" pitchFamily="34" charset="0"/>
              </a:rPr>
              <a:t>As </a:t>
            </a:r>
            <a:r>
              <a:rPr lang="en-US" sz="2400" dirty="0">
                <a:latin typeface="Aparajita" panose="020B0604020202020204" pitchFamily="34" charset="0"/>
                <a:cs typeface="Aparajita" panose="020B0604020202020204" pitchFamily="34" charset="0"/>
              </a:rPr>
              <a:t>you begin to understand more about your </a:t>
            </a:r>
            <a:r>
              <a:rPr lang="en-US" sz="2400" dirty="0" smtClean="0">
                <a:latin typeface="Aparajita" panose="020B0604020202020204" pitchFamily="34" charset="0"/>
                <a:cs typeface="Aparajita" panose="020B0604020202020204" pitchFamily="34" charset="0"/>
              </a:rPr>
              <a:t>topic, you </a:t>
            </a:r>
            <a:r>
              <a:rPr lang="en-US" sz="2400" dirty="0">
                <a:latin typeface="Aparajita" panose="020B0604020202020204" pitchFamily="34" charset="0"/>
                <a:cs typeface="Aparajita" panose="020B0604020202020204" pitchFamily="34" charset="0"/>
              </a:rPr>
              <a:t>will see better where you might want to go</a:t>
            </a:r>
            <a:r>
              <a:rPr lang="en-US" sz="2400" dirty="0" smtClean="0">
                <a:latin typeface="Aparajita" panose="020B0604020202020204" pitchFamily="34" charset="0"/>
                <a:cs typeface="Aparajita" panose="020B0604020202020204" pitchFamily="34" charset="0"/>
              </a:rPr>
              <a:t>. </a:t>
            </a:r>
            <a:endParaRPr lang="ar-KW" sz="2400" dirty="0">
              <a:latin typeface="Aparajita" panose="020B0604020202020204" pitchFamily="34" charset="0"/>
            </a:endParaRPr>
          </a:p>
        </p:txBody>
      </p:sp>
    </p:spTree>
    <p:extLst>
      <p:ext uri="{BB962C8B-B14F-4D97-AF65-F5344CB8AC3E}">
        <p14:creationId xmlns:p14="http://schemas.microsoft.com/office/powerpoint/2010/main" val="2566420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Aparajita" panose="020B0604020202020204" pitchFamily="34" charset="0"/>
                <a:cs typeface="Aparajita" panose="020B0604020202020204" pitchFamily="34" charset="0"/>
              </a:rPr>
              <a:t>Aligning level of work organization to construct doable problem</a:t>
            </a:r>
            <a:endParaRPr lang="ar-KW" sz="3200" dirty="0">
              <a:solidFill>
                <a:srgbClr val="0070C0"/>
              </a:solidFill>
              <a:latin typeface="Aparajita" panose="020B0604020202020204" pitchFamily="34" charset="0"/>
            </a:endParaRPr>
          </a:p>
        </p:txBody>
      </p:sp>
      <p:pic>
        <p:nvPicPr>
          <p:cNvPr id="4" name="Picture 3"/>
          <p:cNvPicPr>
            <a:picLocks noChangeAspect="1"/>
          </p:cNvPicPr>
          <p:nvPr/>
        </p:nvPicPr>
        <p:blipFill>
          <a:blip r:embed="rId3"/>
          <a:stretch>
            <a:fillRect/>
          </a:stretch>
        </p:blipFill>
        <p:spPr>
          <a:xfrm>
            <a:off x="2712377" y="1976036"/>
            <a:ext cx="7232097" cy="4268779"/>
          </a:xfrm>
          <a:prstGeom prst="rect">
            <a:avLst/>
          </a:prstGeom>
        </p:spPr>
      </p:pic>
    </p:spTree>
    <p:extLst>
      <p:ext uri="{BB962C8B-B14F-4D97-AF65-F5344CB8AC3E}">
        <p14:creationId xmlns:p14="http://schemas.microsoft.com/office/powerpoint/2010/main" val="1760039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4731</TotalTime>
  <Words>1587</Words>
  <Application>Microsoft Office PowerPoint</Application>
  <PresentationFormat>Custom</PresentationFormat>
  <Paragraphs>158</Paragraphs>
  <Slides>27</Slides>
  <Notes>17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Retrospect</vt:lpstr>
      <vt:lpstr>The Importance Of Knowing The History Of Your Research Project  </vt:lpstr>
      <vt:lpstr>PowerPoint Presentation</vt:lpstr>
      <vt:lpstr>The Generation &amp; Communication Of Research Knowledge</vt:lpstr>
      <vt:lpstr>PowerPoint Presentation</vt:lpstr>
      <vt:lpstr>PowerPoint Presentation</vt:lpstr>
      <vt:lpstr>What is Research?</vt:lpstr>
      <vt:lpstr>Research Problem</vt:lpstr>
      <vt:lpstr>PowerPoint Presentation</vt:lpstr>
      <vt:lpstr>Aligning level of work organization to construct doable problem</vt:lpstr>
      <vt:lpstr>PowerPoint Presentation</vt:lpstr>
      <vt:lpstr>PowerPoint Presentation</vt:lpstr>
      <vt:lpstr>PowerPoint Presentation</vt:lpstr>
      <vt:lpstr>PowerPoint Presentation</vt:lpstr>
      <vt:lpstr>To develop a strong research question from your ideas, you should ask yourself the following questions:</vt:lpstr>
      <vt:lpstr>Research Process</vt:lpstr>
      <vt:lpstr>PowerPoint Presentation</vt:lpstr>
      <vt:lpstr>PowerPoint Presentation</vt:lpstr>
      <vt:lpstr>PowerPoint Presentation</vt:lpstr>
      <vt:lpstr>   What is a Literature Review?</vt:lpstr>
      <vt:lpstr>PowerPoint Presentation</vt:lpstr>
      <vt:lpstr>PowerPoint Presentation</vt:lpstr>
      <vt:lpstr> The Importance of Reviewing the Literature</vt:lpstr>
      <vt:lpstr>PowerPoint Presentation</vt:lpstr>
      <vt:lpstr>Why is the literature review so important?</vt:lpstr>
      <vt:lpstr>Background Analysis Template</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knowing the history of your research project</dc:title>
  <dc:creator>Soaad</dc:creator>
  <cp:lastModifiedBy>Student</cp:lastModifiedBy>
  <cp:revision>95</cp:revision>
  <dcterms:created xsi:type="dcterms:W3CDTF">2015-09-18T05:46:30Z</dcterms:created>
  <dcterms:modified xsi:type="dcterms:W3CDTF">2015-10-06T04:48:54Z</dcterms:modified>
</cp:coreProperties>
</file>