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8" r:id="rId2"/>
    <p:sldId id="257" r:id="rId3"/>
    <p:sldId id="352" r:id="rId4"/>
    <p:sldId id="387" r:id="rId5"/>
    <p:sldId id="383" r:id="rId6"/>
    <p:sldId id="384" r:id="rId7"/>
    <p:sldId id="388" r:id="rId8"/>
    <p:sldId id="386" r:id="rId9"/>
    <p:sldId id="396" r:id="rId10"/>
    <p:sldId id="397" r:id="rId11"/>
    <p:sldId id="402" r:id="rId12"/>
    <p:sldId id="358" r:id="rId13"/>
    <p:sldId id="354" r:id="rId14"/>
    <p:sldId id="356" r:id="rId15"/>
    <p:sldId id="355" r:id="rId16"/>
    <p:sldId id="357" r:id="rId17"/>
    <p:sldId id="359" r:id="rId18"/>
    <p:sldId id="367" r:id="rId19"/>
    <p:sldId id="389" r:id="rId20"/>
    <p:sldId id="390" r:id="rId21"/>
    <p:sldId id="375" r:id="rId22"/>
    <p:sldId id="391" r:id="rId23"/>
    <p:sldId id="368" r:id="rId24"/>
    <p:sldId id="369" r:id="rId25"/>
    <p:sldId id="371" r:id="rId26"/>
    <p:sldId id="376" r:id="rId27"/>
    <p:sldId id="392" r:id="rId28"/>
    <p:sldId id="393" r:id="rId29"/>
    <p:sldId id="404" r:id="rId30"/>
    <p:sldId id="407" r:id="rId31"/>
    <p:sldId id="405" r:id="rId32"/>
    <p:sldId id="406" r:id="rId33"/>
    <p:sldId id="403" r:id="rId34"/>
    <p:sldId id="360" r:id="rId35"/>
    <p:sldId id="361" r:id="rId36"/>
    <p:sldId id="398" r:id="rId37"/>
    <p:sldId id="373" r:id="rId38"/>
    <p:sldId id="378" r:id="rId39"/>
    <p:sldId id="379" r:id="rId40"/>
    <p:sldId id="380" r:id="rId41"/>
    <p:sldId id="411" r:id="rId42"/>
    <p:sldId id="412" r:id="rId43"/>
    <p:sldId id="409" r:id="rId44"/>
    <p:sldId id="381" r:id="rId45"/>
    <p:sldId id="413" r:id="rId46"/>
    <p:sldId id="410" r:id="rId47"/>
    <p:sldId id="415" r:id="rId48"/>
    <p:sldId id="41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9" autoAdjust="0"/>
    <p:restoredTop sz="51830" autoAdjust="0"/>
  </p:normalViewPr>
  <p:slideViewPr>
    <p:cSldViewPr>
      <p:cViewPr>
        <p:scale>
          <a:sx n="81" d="100"/>
          <a:sy n="81" d="100"/>
        </p:scale>
        <p:origin x="-186" y="-36"/>
      </p:cViewPr>
      <p:guideLst>
        <p:guide orient="horz" pos="2160"/>
        <p:guide pos="2880"/>
      </p:guideLst>
    </p:cSldViewPr>
  </p:slideViewPr>
  <p:notesTextViewPr>
    <p:cViewPr>
      <p:scale>
        <a:sx n="75" d="100"/>
        <a:sy n="75" d="100"/>
      </p:scale>
      <p:origin x="0" y="0"/>
    </p:cViewPr>
  </p:notesTextViewPr>
  <p:sorterViewPr>
    <p:cViewPr>
      <p:scale>
        <a:sx n="66" d="100"/>
        <a:sy n="66" d="100"/>
      </p:scale>
      <p:origin x="0" y="313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6.jpeg"/></Relationships>
</file>

<file path=ppt/diagrams/_rels/data3.xml.rels><?xml version="1.0" encoding="UTF-8" standalone="yes"?>
<Relationships xmlns="http://schemas.openxmlformats.org/package/2006/relationships"><Relationship Id="rId1" Type="http://schemas.openxmlformats.org/officeDocument/2006/relationships/image" Target="../media/image6.jpeg"/></Relationships>
</file>

<file path=ppt/diagrams/_rels/data4.xml.rels><?xml version="1.0" encoding="UTF-8" standalone="yes"?>
<Relationships xmlns="http://schemas.openxmlformats.org/package/2006/relationships"><Relationship Id="rId1" Type="http://schemas.openxmlformats.org/officeDocument/2006/relationships/image" Target="../media/image6.jpeg"/></Relationships>
</file>

<file path=ppt/diagrams/_rels/data5.xml.rels><?xml version="1.0" encoding="UTF-8" standalone="yes"?>
<Relationships xmlns="http://schemas.openxmlformats.org/package/2006/relationships"><Relationship Id="rId1" Type="http://schemas.openxmlformats.org/officeDocument/2006/relationships/image" Target="../media/image6.jpeg"/></Relationships>
</file>

<file path=ppt/diagrams/_rels/data6.xml.rels><?xml version="1.0" encoding="UTF-8" standalone="yes"?>
<Relationships xmlns="http://schemas.openxmlformats.org/package/2006/relationships"><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E07041-A7F6-4228-8325-D088CFCFF99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C8F5007-7F06-45E2-9606-245BDC70B7F3}">
      <dgm:prSet phldrT="[Text]" custT="1"/>
      <dgm:spPr/>
      <dgm:t>
        <a:bodyPr/>
        <a:lstStyle/>
        <a:p>
          <a:r>
            <a:rPr lang="en-US" sz="3600" b="1" dirty="0" smtClean="0"/>
            <a:t>1. Intellectual Abilities</a:t>
          </a:r>
          <a:endParaRPr lang="en-US" sz="3600" b="1" dirty="0"/>
        </a:p>
      </dgm:t>
    </dgm:pt>
    <dgm:pt modelId="{2CC4E78E-6AE0-48FC-93F7-341392FE7B36}" type="parTrans" cxnId="{2B34D632-6748-4E46-BB25-510C49CED775}">
      <dgm:prSet/>
      <dgm:spPr/>
      <dgm:t>
        <a:bodyPr/>
        <a:lstStyle/>
        <a:p>
          <a:endParaRPr lang="en-US" sz="3600" b="1"/>
        </a:p>
      </dgm:t>
    </dgm:pt>
    <dgm:pt modelId="{46489B32-C84C-413C-860A-AEBE7740D913}" type="sibTrans" cxnId="{2B34D632-6748-4E46-BB25-510C49CED775}">
      <dgm:prSet/>
      <dgm:spPr/>
      <dgm:t>
        <a:bodyPr/>
        <a:lstStyle/>
        <a:p>
          <a:endParaRPr lang="en-US" sz="3600" b="1"/>
        </a:p>
      </dgm:t>
    </dgm:pt>
    <dgm:pt modelId="{A1DF5249-DEEB-468B-AD7D-25EA841E9471}">
      <dgm:prSet phldrT="[Text]" custT="1"/>
      <dgm:spPr/>
      <dgm:t>
        <a:bodyPr/>
        <a:lstStyle/>
        <a:p>
          <a:r>
            <a:rPr lang="en-US" sz="3600" b="1" dirty="0" smtClean="0"/>
            <a:t>2. Knowledge</a:t>
          </a:r>
          <a:endParaRPr lang="en-US" sz="3600" b="1" dirty="0"/>
        </a:p>
      </dgm:t>
    </dgm:pt>
    <dgm:pt modelId="{0E2A3E05-56FB-44B1-9DA0-08A1BF72E3DE}" type="parTrans" cxnId="{D916E8D1-219D-4F1D-A986-47191A5843E9}">
      <dgm:prSet/>
      <dgm:spPr/>
      <dgm:t>
        <a:bodyPr/>
        <a:lstStyle/>
        <a:p>
          <a:endParaRPr lang="en-US" sz="3600" b="1"/>
        </a:p>
      </dgm:t>
    </dgm:pt>
    <dgm:pt modelId="{A48195F0-0714-4F5E-880C-1178B661C4BF}" type="sibTrans" cxnId="{D916E8D1-219D-4F1D-A986-47191A5843E9}">
      <dgm:prSet/>
      <dgm:spPr/>
      <dgm:t>
        <a:bodyPr/>
        <a:lstStyle/>
        <a:p>
          <a:endParaRPr lang="en-US" sz="3600" b="1"/>
        </a:p>
      </dgm:t>
    </dgm:pt>
    <dgm:pt modelId="{BA38E10E-6E0C-4310-9B7E-F47636E4F8E6}">
      <dgm:prSet phldrT="[Text]" custT="1"/>
      <dgm:spPr/>
      <dgm:t>
        <a:bodyPr/>
        <a:lstStyle/>
        <a:p>
          <a:r>
            <a:rPr lang="en-US" sz="3600" b="1" dirty="0" smtClean="0"/>
            <a:t>3. Styles of Thinking</a:t>
          </a:r>
          <a:endParaRPr lang="en-US" sz="3600" b="1" dirty="0"/>
        </a:p>
      </dgm:t>
    </dgm:pt>
    <dgm:pt modelId="{B4774575-4D6F-4050-B6DA-CC3E4BE8C0DC}" type="parTrans" cxnId="{00FD70B1-6404-4B3D-A262-86FA22E05584}">
      <dgm:prSet/>
      <dgm:spPr/>
      <dgm:t>
        <a:bodyPr/>
        <a:lstStyle/>
        <a:p>
          <a:endParaRPr lang="en-US" sz="3600" b="1"/>
        </a:p>
      </dgm:t>
    </dgm:pt>
    <dgm:pt modelId="{BB615243-A9AC-4475-87A1-93FFCCF95794}" type="sibTrans" cxnId="{00FD70B1-6404-4B3D-A262-86FA22E05584}">
      <dgm:prSet/>
      <dgm:spPr/>
      <dgm:t>
        <a:bodyPr/>
        <a:lstStyle/>
        <a:p>
          <a:endParaRPr lang="en-US" sz="3600" b="1"/>
        </a:p>
      </dgm:t>
    </dgm:pt>
    <dgm:pt modelId="{423A436D-9C59-40F5-9A3A-1212F1A35A7F}">
      <dgm:prSet custT="1"/>
      <dgm:spPr/>
      <dgm:t>
        <a:bodyPr/>
        <a:lstStyle/>
        <a:p>
          <a:r>
            <a:rPr lang="en-US" sz="3600" b="1" dirty="0" smtClean="0"/>
            <a:t>6. Environment</a:t>
          </a:r>
          <a:endParaRPr lang="en-US" sz="3600" b="1" dirty="0"/>
        </a:p>
      </dgm:t>
    </dgm:pt>
    <dgm:pt modelId="{BFEE90ED-539A-4DB1-87D3-9A725DE00716}" type="parTrans" cxnId="{7CD52E10-2947-4A41-93D4-7CB3B3279530}">
      <dgm:prSet/>
      <dgm:spPr/>
      <dgm:t>
        <a:bodyPr/>
        <a:lstStyle/>
        <a:p>
          <a:endParaRPr lang="en-US" sz="3600" b="1"/>
        </a:p>
      </dgm:t>
    </dgm:pt>
    <dgm:pt modelId="{F589B0A9-5C67-4A96-9EC8-0A90A01E54B5}" type="sibTrans" cxnId="{7CD52E10-2947-4A41-93D4-7CB3B3279530}">
      <dgm:prSet/>
      <dgm:spPr/>
      <dgm:t>
        <a:bodyPr/>
        <a:lstStyle/>
        <a:p>
          <a:endParaRPr lang="en-US" sz="3600" b="1"/>
        </a:p>
      </dgm:t>
    </dgm:pt>
    <dgm:pt modelId="{53979D0A-4D05-420A-A639-32135DB9F707}">
      <dgm:prSet custT="1"/>
      <dgm:spPr/>
      <dgm:t>
        <a:bodyPr/>
        <a:lstStyle/>
        <a:p>
          <a:r>
            <a:rPr lang="en-US" sz="3600" b="1" dirty="0" smtClean="0"/>
            <a:t>4. Personality</a:t>
          </a:r>
          <a:endParaRPr lang="en-US" sz="3600" b="1" dirty="0"/>
        </a:p>
      </dgm:t>
    </dgm:pt>
    <dgm:pt modelId="{2782836F-D20F-4391-8E24-ACC962A51F6D}" type="parTrans" cxnId="{D2D698C7-A56B-4D88-BDCB-C91EDE8AA43B}">
      <dgm:prSet/>
      <dgm:spPr/>
      <dgm:t>
        <a:bodyPr/>
        <a:lstStyle/>
        <a:p>
          <a:endParaRPr lang="en-US" sz="3600" b="1"/>
        </a:p>
      </dgm:t>
    </dgm:pt>
    <dgm:pt modelId="{0C00DBC1-9F1E-4C3A-8D70-1D61D1F949B6}" type="sibTrans" cxnId="{D2D698C7-A56B-4D88-BDCB-C91EDE8AA43B}">
      <dgm:prSet/>
      <dgm:spPr/>
      <dgm:t>
        <a:bodyPr/>
        <a:lstStyle/>
        <a:p>
          <a:endParaRPr lang="en-US" sz="3600" b="1"/>
        </a:p>
      </dgm:t>
    </dgm:pt>
    <dgm:pt modelId="{A040B8E1-B8E5-44B0-9AC2-3E5319EEB607}">
      <dgm:prSet custT="1"/>
      <dgm:spPr/>
      <dgm:t>
        <a:bodyPr/>
        <a:lstStyle/>
        <a:p>
          <a:r>
            <a:rPr lang="en-US" sz="3600" b="1" dirty="0" smtClean="0"/>
            <a:t>5. Motivation</a:t>
          </a:r>
          <a:endParaRPr lang="en-US" sz="3600" b="1" dirty="0"/>
        </a:p>
      </dgm:t>
    </dgm:pt>
    <dgm:pt modelId="{628EDC3E-DECF-4B97-A6D0-AF3BD8449D2C}" type="parTrans" cxnId="{5B2F5818-7571-405F-82CC-1F93C3EC3D40}">
      <dgm:prSet/>
      <dgm:spPr/>
      <dgm:t>
        <a:bodyPr/>
        <a:lstStyle/>
        <a:p>
          <a:endParaRPr lang="en-US" sz="3600" b="1"/>
        </a:p>
      </dgm:t>
    </dgm:pt>
    <dgm:pt modelId="{C6B10345-38C9-42E7-B62A-78BF58662454}" type="sibTrans" cxnId="{5B2F5818-7571-405F-82CC-1F93C3EC3D40}">
      <dgm:prSet/>
      <dgm:spPr/>
      <dgm:t>
        <a:bodyPr/>
        <a:lstStyle/>
        <a:p>
          <a:endParaRPr lang="en-US" sz="3600" b="1"/>
        </a:p>
      </dgm:t>
    </dgm:pt>
    <dgm:pt modelId="{B39858CB-9B51-45E0-8718-9B26D8186464}" type="pres">
      <dgm:prSet presAssocID="{A5E07041-A7F6-4228-8325-D088CFCFF998}" presName="linear" presStyleCnt="0">
        <dgm:presLayoutVars>
          <dgm:dir/>
          <dgm:animLvl val="lvl"/>
          <dgm:resizeHandles val="exact"/>
        </dgm:presLayoutVars>
      </dgm:prSet>
      <dgm:spPr/>
      <dgm:t>
        <a:bodyPr/>
        <a:lstStyle/>
        <a:p>
          <a:endParaRPr lang="en-US"/>
        </a:p>
      </dgm:t>
    </dgm:pt>
    <dgm:pt modelId="{1A607B2E-F6CF-45A4-939F-AA2FBB86E661}" type="pres">
      <dgm:prSet presAssocID="{8C8F5007-7F06-45E2-9606-245BDC70B7F3}" presName="parentLin" presStyleCnt="0"/>
      <dgm:spPr/>
    </dgm:pt>
    <dgm:pt modelId="{78CF20A2-6B95-4176-9A49-3D8BF61D8B12}" type="pres">
      <dgm:prSet presAssocID="{8C8F5007-7F06-45E2-9606-245BDC70B7F3}" presName="parentLeftMargin" presStyleLbl="node1" presStyleIdx="0" presStyleCnt="6"/>
      <dgm:spPr/>
      <dgm:t>
        <a:bodyPr/>
        <a:lstStyle/>
        <a:p>
          <a:endParaRPr lang="en-US"/>
        </a:p>
      </dgm:t>
    </dgm:pt>
    <dgm:pt modelId="{D529B9D1-06CF-4315-9143-3E6B7ED32652}" type="pres">
      <dgm:prSet presAssocID="{8C8F5007-7F06-45E2-9606-245BDC70B7F3}" presName="parentText" presStyleLbl="node1" presStyleIdx="0" presStyleCnt="6">
        <dgm:presLayoutVars>
          <dgm:chMax val="0"/>
          <dgm:bulletEnabled val="1"/>
        </dgm:presLayoutVars>
      </dgm:prSet>
      <dgm:spPr/>
      <dgm:t>
        <a:bodyPr/>
        <a:lstStyle/>
        <a:p>
          <a:endParaRPr lang="en-US"/>
        </a:p>
      </dgm:t>
    </dgm:pt>
    <dgm:pt modelId="{25B2781D-F552-424A-B456-CA10D2493B61}" type="pres">
      <dgm:prSet presAssocID="{8C8F5007-7F06-45E2-9606-245BDC70B7F3}" presName="negativeSpace" presStyleCnt="0"/>
      <dgm:spPr/>
    </dgm:pt>
    <dgm:pt modelId="{4EB65281-F3A5-4A3F-AB08-A8FA96448B07}" type="pres">
      <dgm:prSet presAssocID="{8C8F5007-7F06-45E2-9606-245BDC70B7F3}" presName="childText" presStyleLbl="conFgAcc1" presStyleIdx="0" presStyleCnt="6">
        <dgm:presLayoutVars>
          <dgm:bulletEnabled val="1"/>
        </dgm:presLayoutVars>
      </dgm:prSet>
      <dgm:spPr/>
    </dgm:pt>
    <dgm:pt modelId="{BC7B3337-D3F8-4EDA-AABC-AF0D42AEC91C}" type="pres">
      <dgm:prSet presAssocID="{46489B32-C84C-413C-860A-AEBE7740D913}" presName="spaceBetweenRectangles" presStyleCnt="0"/>
      <dgm:spPr/>
    </dgm:pt>
    <dgm:pt modelId="{0741580C-19B1-4E91-98AB-660F7B4F2E49}" type="pres">
      <dgm:prSet presAssocID="{A1DF5249-DEEB-468B-AD7D-25EA841E9471}" presName="parentLin" presStyleCnt="0"/>
      <dgm:spPr/>
    </dgm:pt>
    <dgm:pt modelId="{0B8E47A2-7CAA-4CC8-8862-90A520162644}" type="pres">
      <dgm:prSet presAssocID="{A1DF5249-DEEB-468B-AD7D-25EA841E9471}" presName="parentLeftMargin" presStyleLbl="node1" presStyleIdx="0" presStyleCnt="6"/>
      <dgm:spPr/>
      <dgm:t>
        <a:bodyPr/>
        <a:lstStyle/>
        <a:p>
          <a:endParaRPr lang="en-US"/>
        </a:p>
      </dgm:t>
    </dgm:pt>
    <dgm:pt modelId="{ED55E37B-4A61-42A7-82DF-A4359DFBEC88}" type="pres">
      <dgm:prSet presAssocID="{A1DF5249-DEEB-468B-AD7D-25EA841E9471}" presName="parentText" presStyleLbl="node1" presStyleIdx="1" presStyleCnt="6">
        <dgm:presLayoutVars>
          <dgm:chMax val="0"/>
          <dgm:bulletEnabled val="1"/>
        </dgm:presLayoutVars>
      </dgm:prSet>
      <dgm:spPr/>
      <dgm:t>
        <a:bodyPr/>
        <a:lstStyle/>
        <a:p>
          <a:endParaRPr lang="en-US"/>
        </a:p>
      </dgm:t>
    </dgm:pt>
    <dgm:pt modelId="{9FCC3A21-DCB1-4FCE-ABF1-B41A9D9BF823}" type="pres">
      <dgm:prSet presAssocID="{A1DF5249-DEEB-468B-AD7D-25EA841E9471}" presName="negativeSpace" presStyleCnt="0"/>
      <dgm:spPr/>
    </dgm:pt>
    <dgm:pt modelId="{0843412B-5544-4CB8-95B3-55AA76E7E075}" type="pres">
      <dgm:prSet presAssocID="{A1DF5249-DEEB-468B-AD7D-25EA841E9471}" presName="childText" presStyleLbl="conFgAcc1" presStyleIdx="1" presStyleCnt="6">
        <dgm:presLayoutVars>
          <dgm:bulletEnabled val="1"/>
        </dgm:presLayoutVars>
      </dgm:prSet>
      <dgm:spPr/>
    </dgm:pt>
    <dgm:pt modelId="{69B78EEB-A314-4D93-90C4-E4F28422077F}" type="pres">
      <dgm:prSet presAssocID="{A48195F0-0714-4F5E-880C-1178B661C4BF}" presName="spaceBetweenRectangles" presStyleCnt="0"/>
      <dgm:spPr/>
    </dgm:pt>
    <dgm:pt modelId="{8DA87703-CE5B-4EFA-9240-0598B19D787E}" type="pres">
      <dgm:prSet presAssocID="{BA38E10E-6E0C-4310-9B7E-F47636E4F8E6}" presName="parentLin" presStyleCnt="0"/>
      <dgm:spPr/>
    </dgm:pt>
    <dgm:pt modelId="{C0CBDD67-EEC2-4B5C-9497-3AA5259B281B}" type="pres">
      <dgm:prSet presAssocID="{BA38E10E-6E0C-4310-9B7E-F47636E4F8E6}" presName="parentLeftMargin" presStyleLbl="node1" presStyleIdx="1" presStyleCnt="6"/>
      <dgm:spPr/>
      <dgm:t>
        <a:bodyPr/>
        <a:lstStyle/>
        <a:p>
          <a:endParaRPr lang="en-US"/>
        </a:p>
      </dgm:t>
    </dgm:pt>
    <dgm:pt modelId="{9FAA2E61-5635-4977-8B5B-4FB523E6823E}" type="pres">
      <dgm:prSet presAssocID="{BA38E10E-6E0C-4310-9B7E-F47636E4F8E6}" presName="parentText" presStyleLbl="node1" presStyleIdx="2" presStyleCnt="6">
        <dgm:presLayoutVars>
          <dgm:chMax val="0"/>
          <dgm:bulletEnabled val="1"/>
        </dgm:presLayoutVars>
      </dgm:prSet>
      <dgm:spPr/>
      <dgm:t>
        <a:bodyPr/>
        <a:lstStyle/>
        <a:p>
          <a:endParaRPr lang="en-US"/>
        </a:p>
      </dgm:t>
    </dgm:pt>
    <dgm:pt modelId="{24C76FA0-8285-416D-97E5-9A32158C3B05}" type="pres">
      <dgm:prSet presAssocID="{BA38E10E-6E0C-4310-9B7E-F47636E4F8E6}" presName="negativeSpace" presStyleCnt="0"/>
      <dgm:spPr/>
    </dgm:pt>
    <dgm:pt modelId="{528E9AC0-748D-48B6-968D-71B323AA07EE}" type="pres">
      <dgm:prSet presAssocID="{BA38E10E-6E0C-4310-9B7E-F47636E4F8E6}" presName="childText" presStyleLbl="conFgAcc1" presStyleIdx="2" presStyleCnt="6">
        <dgm:presLayoutVars>
          <dgm:bulletEnabled val="1"/>
        </dgm:presLayoutVars>
      </dgm:prSet>
      <dgm:spPr/>
    </dgm:pt>
    <dgm:pt modelId="{1986DBDD-300C-4607-BCFB-40B8DEEB15DD}" type="pres">
      <dgm:prSet presAssocID="{BB615243-A9AC-4475-87A1-93FFCCF95794}" presName="spaceBetweenRectangles" presStyleCnt="0"/>
      <dgm:spPr/>
    </dgm:pt>
    <dgm:pt modelId="{8E4F8E90-A123-4BB8-96B7-FA993DCEF9FA}" type="pres">
      <dgm:prSet presAssocID="{53979D0A-4D05-420A-A639-32135DB9F707}" presName="parentLin" presStyleCnt="0"/>
      <dgm:spPr/>
    </dgm:pt>
    <dgm:pt modelId="{C01B93B0-D0F9-440E-961F-67C67E9038C0}" type="pres">
      <dgm:prSet presAssocID="{53979D0A-4D05-420A-A639-32135DB9F707}" presName="parentLeftMargin" presStyleLbl="node1" presStyleIdx="2" presStyleCnt="6"/>
      <dgm:spPr/>
      <dgm:t>
        <a:bodyPr/>
        <a:lstStyle/>
        <a:p>
          <a:endParaRPr lang="en-US"/>
        </a:p>
      </dgm:t>
    </dgm:pt>
    <dgm:pt modelId="{37927E26-4936-4B83-AFA2-5194B44C508F}" type="pres">
      <dgm:prSet presAssocID="{53979D0A-4D05-420A-A639-32135DB9F707}" presName="parentText" presStyleLbl="node1" presStyleIdx="3" presStyleCnt="6">
        <dgm:presLayoutVars>
          <dgm:chMax val="0"/>
          <dgm:bulletEnabled val="1"/>
        </dgm:presLayoutVars>
      </dgm:prSet>
      <dgm:spPr/>
      <dgm:t>
        <a:bodyPr/>
        <a:lstStyle/>
        <a:p>
          <a:endParaRPr lang="en-US"/>
        </a:p>
      </dgm:t>
    </dgm:pt>
    <dgm:pt modelId="{F8BC2693-A1AF-4E79-BD62-FED96FF70AD7}" type="pres">
      <dgm:prSet presAssocID="{53979D0A-4D05-420A-A639-32135DB9F707}" presName="negativeSpace" presStyleCnt="0"/>
      <dgm:spPr/>
    </dgm:pt>
    <dgm:pt modelId="{C7F66FF4-6005-4958-81BE-09CB4D9F7CC9}" type="pres">
      <dgm:prSet presAssocID="{53979D0A-4D05-420A-A639-32135DB9F707}" presName="childText" presStyleLbl="conFgAcc1" presStyleIdx="3" presStyleCnt="6">
        <dgm:presLayoutVars>
          <dgm:bulletEnabled val="1"/>
        </dgm:presLayoutVars>
      </dgm:prSet>
      <dgm:spPr/>
    </dgm:pt>
    <dgm:pt modelId="{AB739EDB-A2A4-494C-89E8-5FEB55D0D2C9}" type="pres">
      <dgm:prSet presAssocID="{0C00DBC1-9F1E-4C3A-8D70-1D61D1F949B6}" presName="spaceBetweenRectangles" presStyleCnt="0"/>
      <dgm:spPr/>
    </dgm:pt>
    <dgm:pt modelId="{E6DA066B-647B-484A-8157-D3C2501F794E}" type="pres">
      <dgm:prSet presAssocID="{A040B8E1-B8E5-44B0-9AC2-3E5319EEB607}" presName="parentLin" presStyleCnt="0"/>
      <dgm:spPr/>
    </dgm:pt>
    <dgm:pt modelId="{4CF4A366-58F8-4A16-8DBB-8E0D71A8FD48}" type="pres">
      <dgm:prSet presAssocID="{A040B8E1-B8E5-44B0-9AC2-3E5319EEB607}" presName="parentLeftMargin" presStyleLbl="node1" presStyleIdx="3" presStyleCnt="6"/>
      <dgm:spPr/>
      <dgm:t>
        <a:bodyPr/>
        <a:lstStyle/>
        <a:p>
          <a:endParaRPr lang="en-US"/>
        </a:p>
      </dgm:t>
    </dgm:pt>
    <dgm:pt modelId="{A4E801AA-E9E4-4BF0-B2AC-5AB6E4DCCAD1}" type="pres">
      <dgm:prSet presAssocID="{A040B8E1-B8E5-44B0-9AC2-3E5319EEB607}" presName="parentText" presStyleLbl="node1" presStyleIdx="4" presStyleCnt="6">
        <dgm:presLayoutVars>
          <dgm:chMax val="0"/>
          <dgm:bulletEnabled val="1"/>
        </dgm:presLayoutVars>
      </dgm:prSet>
      <dgm:spPr/>
      <dgm:t>
        <a:bodyPr/>
        <a:lstStyle/>
        <a:p>
          <a:endParaRPr lang="en-US"/>
        </a:p>
      </dgm:t>
    </dgm:pt>
    <dgm:pt modelId="{9C3D39EC-C584-4901-99B2-9C285D70BA85}" type="pres">
      <dgm:prSet presAssocID="{A040B8E1-B8E5-44B0-9AC2-3E5319EEB607}" presName="negativeSpace" presStyleCnt="0"/>
      <dgm:spPr/>
    </dgm:pt>
    <dgm:pt modelId="{E503E685-CCB9-4401-827F-7F863616D693}" type="pres">
      <dgm:prSet presAssocID="{A040B8E1-B8E5-44B0-9AC2-3E5319EEB607}" presName="childText" presStyleLbl="conFgAcc1" presStyleIdx="4" presStyleCnt="6">
        <dgm:presLayoutVars>
          <dgm:bulletEnabled val="1"/>
        </dgm:presLayoutVars>
      </dgm:prSet>
      <dgm:spPr/>
    </dgm:pt>
    <dgm:pt modelId="{31F1494E-0AEF-47D8-AC22-53F1B3BCD116}" type="pres">
      <dgm:prSet presAssocID="{C6B10345-38C9-42E7-B62A-78BF58662454}" presName="spaceBetweenRectangles" presStyleCnt="0"/>
      <dgm:spPr/>
    </dgm:pt>
    <dgm:pt modelId="{BEACAD4C-6F02-41FF-B4E9-2D76681B0C54}" type="pres">
      <dgm:prSet presAssocID="{423A436D-9C59-40F5-9A3A-1212F1A35A7F}" presName="parentLin" presStyleCnt="0"/>
      <dgm:spPr/>
    </dgm:pt>
    <dgm:pt modelId="{E991EA00-E6A6-491C-8125-668CC8BB0597}" type="pres">
      <dgm:prSet presAssocID="{423A436D-9C59-40F5-9A3A-1212F1A35A7F}" presName="parentLeftMargin" presStyleLbl="node1" presStyleIdx="4" presStyleCnt="6"/>
      <dgm:spPr/>
      <dgm:t>
        <a:bodyPr/>
        <a:lstStyle/>
        <a:p>
          <a:endParaRPr lang="en-US"/>
        </a:p>
      </dgm:t>
    </dgm:pt>
    <dgm:pt modelId="{090215BF-7692-4C88-8803-0F007ECD0AEF}" type="pres">
      <dgm:prSet presAssocID="{423A436D-9C59-40F5-9A3A-1212F1A35A7F}" presName="parentText" presStyleLbl="node1" presStyleIdx="5" presStyleCnt="6">
        <dgm:presLayoutVars>
          <dgm:chMax val="0"/>
          <dgm:bulletEnabled val="1"/>
        </dgm:presLayoutVars>
      </dgm:prSet>
      <dgm:spPr/>
      <dgm:t>
        <a:bodyPr/>
        <a:lstStyle/>
        <a:p>
          <a:endParaRPr lang="en-US"/>
        </a:p>
      </dgm:t>
    </dgm:pt>
    <dgm:pt modelId="{9916324F-4CC2-4045-A9B1-0BB00E60E4D6}" type="pres">
      <dgm:prSet presAssocID="{423A436D-9C59-40F5-9A3A-1212F1A35A7F}" presName="negativeSpace" presStyleCnt="0"/>
      <dgm:spPr/>
    </dgm:pt>
    <dgm:pt modelId="{ECA4F20B-48B5-42C7-A690-33BBCC3A5A00}" type="pres">
      <dgm:prSet presAssocID="{423A436D-9C59-40F5-9A3A-1212F1A35A7F}" presName="childText" presStyleLbl="conFgAcc1" presStyleIdx="5" presStyleCnt="6">
        <dgm:presLayoutVars>
          <dgm:bulletEnabled val="1"/>
        </dgm:presLayoutVars>
      </dgm:prSet>
      <dgm:spPr/>
    </dgm:pt>
  </dgm:ptLst>
  <dgm:cxnLst>
    <dgm:cxn modelId="{00FD70B1-6404-4B3D-A262-86FA22E05584}" srcId="{A5E07041-A7F6-4228-8325-D088CFCFF998}" destId="{BA38E10E-6E0C-4310-9B7E-F47636E4F8E6}" srcOrd="2" destOrd="0" parTransId="{B4774575-4D6F-4050-B6DA-CC3E4BE8C0DC}" sibTransId="{BB615243-A9AC-4475-87A1-93FFCCF95794}"/>
    <dgm:cxn modelId="{E62BACA1-03F9-4178-8EE6-C23BEA9229A2}" type="presOf" srcId="{A1DF5249-DEEB-468B-AD7D-25EA841E9471}" destId="{ED55E37B-4A61-42A7-82DF-A4359DFBEC88}" srcOrd="1" destOrd="0" presId="urn:microsoft.com/office/officeart/2005/8/layout/list1"/>
    <dgm:cxn modelId="{57E8F1F4-2DF0-40A0-8EE9-B8E39B6C5CF2}" type="presOf" srcId="{8C8F5007-7F06-45E2-9606-245BDC70B7F3}" destId="{78CF20A2-6B95-4176-9A49-3D8BF61D8B12}" srcOrd="0" destOrd="0" presId="urn:microsoft.com/office/officeart/2005/8/layout/list1"/>
    <dgm:cxn modelId="{2517818C-1314-4F63-8C04-394239FFCB3C}" type="presOf" srcId="{BA38E10E-6E0C-4310-9B7E-F47636E4F8E6}" destId="{C0CBDD67-EEC2-4B5C-9497-3AA5259B281B}" srcOrd="0" destOrd="0" presId="urn:microsoft.com/office/officeart/2005/8/layout/list1"/>
    <dgm:cxn modelId="{99AAC6E7-3456-4B5B-84EE-DEB271E8F54C}" type="presOf" srcId="{53979D0A-4D05-420A-A639-32135DB9F707}" destId="{37927E26-4936-4B83-AFA2-5194B44C508F}" srcOrd="1" destOrd="0" presId="urn:microsoft.com/office/officeart/2005/8/layout/list1"/>
    <dgm:cxn modelId="{A2D32E10-D37E-47A9-87AC-246507F8D6FE}" type="presOf" srcId="{423A436D-9C59-40F5-9A3A-1212F1A35A7F}" destId="{E991EA00-E6A6-491C-8125-668CC8BB0597}" srcOrd="0" destOrd="0" presId="urn:microsoft.com/office/officeart/2005/8/layout/list1"/>
    <dgm:cxn modelId="{1019081B-176B-45DD-A4FC-1F381B84D9C7}" type="presOf" srcId="{53979D0A-4D05-420A-A639-32135DB9F707}" destId="{C01B93B0-D0F9-440E-961F-67C67E9038C0}" srcOrd="0" destOrd="0" presId="urn:microsoft.com/office/officeart/2005/8/layout/list1"/>
    <dgm:cxn modelId="{7CD52E10-2947-4A41-93D4-7CB3B3279530}" srcId="{A5E07041-A7F6-4228-8325-D088CFCFF998}" destId="{423A436D-9C59-40F5-9A3A-1212F1A35A7F}" srcOrd="5" destOrd="0" parTransId="{BFEE90ED-539A-4DB1-87D3-9A725DE00716}" sibTransId="{F589B0A9-5C67-4A96-9EC8-0A90A01E54B5}"/>
    <dgm:cxn modelId="{71C85439-EB7E-4E0D-AD17-4205DBBC2D3B}" type="presOf" srcId="{A040B8E1-B8E5-44B0-9AC2-3E5319EEB607}" destId="{A4E801AA-E9E4-4BF0-B2AC-5AB6E4DCCAD1}" srcOrd="1" destOrd="0" presId="urn:microsoft.com/office/officeart/2005/8/layout/list1"/>
    <dgm:cxn modelId="{09711646-824E-4AB6-9612-9DB90D6B7825}" type="presOf" srcId="{A1DF5249-DEEB-468B-AD7D-25EA841E9471}" destId="{0B8E47A2-7CAA-4CC8-8862-90A520162644}" srcOrd="0" destOrd="0" presId="urn:microsoft.com/office/officeart/2005/8/layout/list1"/>
    <dgm:cxn modelId="{D2D698C7-A56B-4D88-BDCB-C91EDE8AA43B}" srcId="{A5E07041-A7F6-4228-8325-D088CFCFF998}" destId="{53979D0A-4D05-420A-A639-32135DB9F707}" srcOrd="3" destOrd="0" parTransId="{2782836F-D20F-4391-8E24-ACC962A51F6D}" sibTransId="{0C00DBC1-9F1E-4C3A-8D70-1D61D1F949B6}"/>
    <dgm:cxn modelId="{7CAF0A7D-36DE-4208-A38A-B6A86BA6C02A}" type="presOf" srcId="{A5E07041-A7F6-4228-8325-D088CFCFF998}" destId="{B39858CB-9B51-45E0-8718-9B26D8186464}" srcOrd="0" destOrd="0" presId="urn:microsoft.com/office/officeart/2005/8/layout/list1"/>
    <dgm:cxn modelId="{2B34D632-6748-4E46-BB25-510C49CED775}" srcId="{A5E07041-A7F6-4228-8325-D088CFCFF998}" destId="{8C8F5007-7F06-45E2-9606-245BDC70B7F3}" srcOrd="0" destOrd="0" parTransId="{2CC4E78E-6AE0-48FC-93F7-341392FE7B36}" sibTransId="{46489B32-C84C-413C-860A-AEBE7740D913}"/>
    <dgm:cxn modelId="{D916E8D1-219D-4F1D-A986-47191A5843E9}" srcId="{A5E07041-A7F6-4228-8325-D088CFCFF998}" destId="{A1DF5249-DEEB-468B-AD7D-25EA841E9471}" srcOrd="1" destOrd="0" parTransId="{0E2A3E05-56FB-44B1-9DA0-08A1BF72E3DE}" sibTransId="{A48195F0-0714-4F5E-880C-1178B661C4BF}"/>
    <dgm:cxn modelId="{3029A0C9-AAB8-4BC0-B128-F158B446A300}" type="presOf" srcId="{423A436D-9C59-40F5-9A3A-1212F1A35A7F}" destId="{090215BF-7692-4C88-8803-0F007ECD0AEF}" srcOrd="1" destOrd="0" presId="urn:microsoft.com/office/officeart/2005/8/layout/list1"/>
    <dgm:cxn modelId="{5E609E0C-5C7E-4C50-B72A-24B40039B92B}" type="presOf" srcId="{BA38E10E-6E0C-4310-9B7E-F47636E4F8E6}" destId="{9FAA2E61-5635-4977-8B5B-4FB523E6823E}" srcOrd="1" destOrd="0" presId="urn:microsoft.com/office/officeart/2005/8/layout/list1"/>
    <dgm:cxn modelId="{15BD3951-3D4A-4C6F-8DF6-A9DB8036016E}" type="presOf" srcId="{8C8F5007-7F06-45E2-9606-245BDC70B7F3}" destId="{D529B9D1-06CF-4315-9143-3E6B7ED32652}" srcOrd="1" destOrd="0" presId="urn:microsoft.com/office/officeart/2005/8/layout/list1"/>
    <dgm:cxn modelId="{5303A23D-DBDB-4AED-9432-2500F22C70D6}" type="presOf" srcId="{A040B8E1-B8E5-44B0-9AC2-3E5319EEB607}" destId="{4CF4A366-58F8-4A16-8DBB-8E0D71A8FD48}" srcOrd="0" destOrd="0" presId="urn:microsoft.com/office/officeart/2005/8/layout/list1"/>
    <dgm:cxn modelId="{5B2F5818-7571-405F-82CC-1F93C3EC3D40}" srcId="{A5E07041-A7F6-4228-8325-D088CFCFF998}" destId="{A040B8E1-B8E5-44B0-9AC2-3E5319EEB607}" srcOrd="4" destOrd="0" parTransId="{628EDC3E-DECF-4B97-A6D0-AF3BD8449D2C}" sibTransId="{C6B10345-38C9-42E7-B62A-78BF58662454}"/>
    <dgm:cxn modelId="{DA9ED1CD-D000-42EA-A881-3AD6DC836EE9}" type="presParOf" srcId="{B39858CB-9B51-45E0-8718-9B26D8186464}" destId="{1A607B2E-F6CF-45A4-939F-AA2FBB86E661}" srcOrd="0" destOrd="0" presId="urn:microsoft.com/office/officeart/2005/8/layout/list1"/>
    <dgm:cxn modelId="{553A7A31-FE96-47F8-8284-A92760038697}" type="presParOf" srcId="{1A607B2E-F6CF-45A4-939F-AA2FBB86E661}" destId="{78CF20A2-6B95-4176-9A49-3D8BF61D8B12}" srcOrd="0" destOrd="0" presId="urn:microsoft.com/office/officeart/2005/8/layout/list1"/>
    <dgm:cxn modelId="{B823B8EC-7FFE-407E-BEC9-8E6B8A7C827B}" type="presParOf" srcId="{1A607B2E-F6CF-45A4-939F-AA2FBB86E661}" destId="{D529B9D1-06CF-4315-9143-3E6B7ED32652}" srcOrd="1" destOrd="0" presId="urn:microsoft.com/office/officeart/2005/8/layout/list1"/>
    <dgm:cxn modelId="{658F84A3-CB88-43FA-A80A-0A18B6116D94}" type="presParOf" srcId="{B39858CB-9B51-45E0-8718-9B26D8186464}" destId="{25B2781D-F552-424A-B456-CA10D2493B61}" srcOrd="1" destOrd="0" presId="urn:microsoft.com/office/officeart/2005/8/layout/list1"/>
    <dgm:cxn modelId="{F3BC9313-A4AB-4E57-9D60-181B525FE52D}" type="presParOf" srcId="{B39858CB-9B51-45E0-8718-9B26D8186464}" destId="{4EB65281-F3A5-4A3F-AB08-A8FA96448B07}" srcOrd="2" destOrd="0" presId="urn:microsoft.com/office/officeart/2005/8/layout/list1"/>
    <dgm:cxn modelId="{885C7B3B-8C07-4289-9CD5-1C74AD079F0D}" type="presParOf" srcId="{B39858CB-9B51-45E0-8718-9B26D8186464}" destId="{BC7B3337-D3F8-4EDA-AABC-AF0D42AEC91C}" srcOrd="3" destOrd="0" presId="urn:microsoft.com/office/officeart/2005/8/layout/list1"/>
    <dgm:cxn modelId="{82C4B1F0-81E4-43D0-BFF3-5C4FB9271FAB}" type="presParOf" srcId="{B39858CB-9B51-45E0-8718-9B26D8186464}" destId="{0741580C-19B1-4E91-98AB-660F7B4F2E49}" srcOrd="4" destOrd="0" presId="urn:microsoft.com/office/officeart/2005/8/layout/list1"/>
    <dgm:cxn modelId="{E0F77F45-140E-4425-8E14-97657C41053B}" type="presParOf" srcId="{0741580C-19B1-4E91-98AB-660F7B4F2E49}" destId="{0B8E47A2-7CAA-4CC8-8862-90A520162644}" srcOrd="0" destOrd="0" presId="urn:microsoft.com/office/officeart/2005/8/layout/list1"/>
    <dgm:cxn modelId="{AE768D08-6632-4E33-A4C2-D4E8639B8E12}" type="presParOf" srcId="{0741580C-19B1-4E91-98AB-660F7B4F2E49}" destId="{ED55E37B-4A61-42A7-82DF-A4359DFBEC88}" srcOrd="1" destOrd="0" presId="urn:microsoft.com/office/officeart/2005/8/layout/list1"/>
    <dgm:cxn modelId="{51DB3C7E-0010-48A1-B5A4-D3509938E1D4}" type="presParOf" srcId="{B39858CB-9B51-45E0-8718-9B26D8186464}" destId="{9FCC3A21-DCB1-4FCE-ABF1-B41A9D9BF823}" srcOrd="5" destOrd="0" presId="urn:microsoft.com/office/officeart/2005/8/layout/list1"/>
    <dgm:cxn modelId="{7479514D-01CA-4C31-9377-BC8EE6C48D51}" type="presParOf" srcId="{B39858CB-9B51-45E0-8718-9B26D8186464}" destId="{0843412B-5544-4CB8-95B3-55AA76E7E075}" srcOrd="6" destOrd="0" presId="urn:microsoft.com/office/officeart/2005/8/layout/list1"/>
    <dgm:cxn modelId="{BE393DBA-C7AA-459A-B75C-03485510ECB2}" type="presParOf" srcId="{B39858CB-9B51-45E0-8718-9B26D8186464}" destId="{69B78EEB-A314-4D93-90C4-E4F28422077F}" srcOrd="7" destOrd="0" presId="urn:microsoft.com/office/officeart/2005/8/layout/list1"/>
    <dgm:cxn modelId="{A05E4114-31E7-4DA0-980C-BE81D8B987D7}" type="presParOf" srcId="{B39858CB-9B51-45E0-8718-9B26D8186464}" destId="{8DA87703-CE5B-4EFA-9240-0598B19D787E}" srcOrd="8" destOrd="0" presId="urn:microsoft.com/office/officeart/2005/8/layout/list1"/>
    <dgm:cxn modelId="{D017DB65-15AA-4095-8ED1-B4953C11F827}" type="presParOf" srcId="{8DA87703-CE5B-4EFA-9240-0598B19D787E}" destId="{C0CBDD67-EEC2-4B5C-9497-3AA5259B281B}" srcOrd="0" destOrd="0" presId="urn:microsoft.com/office/officeart/2005/8/layout/list1"/>
    <dgm:cxn modelId="{339FCD2E-B161-4BD4-804A-642AB8DAEDAE}" type="presParOf" srcId="{8DA87703-CE5B-4EFA-9240-0598B19D787E}" destId="{9FAA2E61-5635-4977-8B5B-4FB523E6823E}" srcOrd="1" destOrd="0" presId="urn:microsoft.com/office/officeart/2005/8/layout/list1"/>
    <dgm:cxn modelId="{D6F024E0-9683-4CAA-9515-C327048A0CFE}" type="presParOf" srcId="{B39858CB-9B51-45E0-8718-9B26D8186464}" destId="{24C76FA0-8285-416D-97E5-9A32158C3B05}" srcOrd="9" destOrd="0" presId="urn:microsoft.com/office/officeart/2005/8/layout/list1"/>
    <dgm:cxn modelId="{C051ED74-033F-4586-9B71-E1C54958008F}" type="presParOf" srcId="{B39858CB-9B51-45E0-8718-9B26D8186464}" destId="{528E9AC0-748D-48B6-968D-71B323AA07EE}" srcOrd="10" destOrd="0" presId="urn:microsoft.com/office/officeart/2005/8/layout/list1"/>
    <dgm:cxn modelId="{2F2CE938-4E8F-4274-906C-C1A3BCA0B0BB}" type="presParOf" srcId="{B39858CB-9B51-45E0-8718-9B26D8186464}" destId="{1986DBDD-300C-4607-BCFB-40B8DEEB15DD}" srcOrd="11" destOrd="0" presId="urn:microsoft.com/office/officeart/2005/8/layout/list1"/>
    <dgm:cxn modelId="{1FEDD5B1-A1EB-435F-AF90-A5524485DF20}" type="presParOf" srcId="{B39858CB-9B51-45E0-8718-9B26D8186464}" destId="{8E4F8E90-A123-4BB8-96B7-FA993DCEF9FA}" srcOrd="12" destOrd="0" presId="urn:microsoft.com/office/officeart/2005/8/layout/list1"/>
    <dgm:cxn modelId="{A032A31A-4EBD-485B-9AE1-3B0A25C66FDA}" type="presParOf" srcId="{8E4F8E90-A123-4BB8-96B7-FA993DCEF9FA}" destId="{C01B93B0-D0F9-440E-961F-67C67E9038C0}" srcOrd="0" destOrd="0" presId="urn:microsoft.com/office/officeart/2005/8/layout/list1"/>
    <dgm:cxn modelId="{3CBDB8CF-A2A7-4678-BFFA-0BDCCF71DC6C}" type="presParOf" srcId="{8E4F8E90-A123-4BB8-96B7-FA993DCEF9FA}" destId="{37927E26-4936-4B83-AFA2-5194B44C508F}" srcOrd="1" destOrd="0" presId="urn:microsoft.com/office/officeart/2005/8/layout/list1"/>
    <dgm:cxn modelId="{1E21D0DE-76DF-4DD0-8AA2-B730F10F30A3}" type="presParOf" srcId="{B39858CB-9B51-45E0-8718-9B26D8186464}" destId="{F8BC2693-A1AF-4E79-BD62-FED96FF70AD7}" srcOrd="13" destOrd="0" presId="urn:microsoft.com/office/officeart/2005/8/layout/list1"/>
    <dgm:cxn modelId="{A64F64BA-5E15-4202-9D8A-ECBA4A3270B5}" type="presParOf" srcId="{B39858CB-9B51-45E0-8718-9B26D8186464}" destId="{C7F66FF4-6005-4958-81BE-09CB4D9F7CC9}" srcOrd="14" destOrd="0" presId="urn:microsoft.com/office/officeart/2005/8/layout/list1"/>
    <dgm:cxn modelId="{A4416355-57C3-4DE7-A915-32C8E8397A64}" type="presParOf" srcId="{B39858CB-9B51-45E0-8718-9B26D8186464}" destId="{AB739EDB-A2A4-494C-89E8-5FEB55D0D2C9}" srcOrd="15" destOrd="0" presId="urn:microsoft.com/office/officeart/2005/8/layout/list1"/>
    <dgm:cxn modelId="{93D82D9B-CAA9-4B96-A83C-CAE595DB565D}" type="presParOf" srcId="{B39858CB-9B51-45E0-8718-9B26D8186464}" destId="{E6DA066B-647B-484A-8157-D3C2501F794E}" srcOrd="16" destOrd="0" presId="urn:microsoft.com/office/officeart/2005/8/layout/list1"/>
    <dgm:cxn modelId="{A74A24C1-00E3-4AEE-9507-BEC0CFC8BD05}" type="presParOf" srcId="{E6DA066B-647B-484A-8157-D3C2501F794E}" destId="{4CF4A366-58F8-4A16-8DBB-8E0D71A8FD48}" srcOrd="0" destOrd="0" presId="urn:microsoft.com/office/officeart/2005/8/layout/list1"/>
    <dgm:cxn modelId="{3030FBC6-2E79-43BA-A99B-8534EAC661D0}" type="presParOf" srcId="{E6DA066B-647B-484A-8157-D3C2501F794E}" destId="{A4E801AA-E9E4-4BF0-B2AC-5AB6E4DCCAD1}" srcOrd="1" destOrd="0" presId="urn:microsoft.com/office/officeart/2005/8/layout/list1"/>
    <dgm:cxn modelId="{352217F6-1A7D-46A5-B048-24432FA0D38D}" type="presParOf" srcId="{B39858CB-9B51-45E0-8718-9B26D8186464}" destId="{9C3D39EC-C584-4901-99B2-9C285D70BA85}" srcOrd="17" destOrd="0" presId="urn:microsoft.com/office/officeart/2005/8/layout/list1"/>
    <dgm:cxn modelId="{FBE03F34-22FB-4ACB-9BF3-05CAE69E49F8}" type="presParOf" srcId="{B39858CB-9B51-45E0-8718-9B26D8186464}" destId="{E503E685-CCB9-4401-827F-7F863616D693}" srcOrd="18" destOrd="0" presId="urn:microsoft.com/office/officeart/2005/8/layout/list1"/>
    <dgm:cxn modelId="{158927C4-2198-4B95-9495-88A0B0A9F049}" type="presParOf" srcId="{B39858CB-9B51-45E0-8718-9B26D8186464}" destId="{31F1494E-0AEF-47D8-AC22-53F1B3BCD116}" srcOrd="19" destOrd="0" presId="urn:microsoft.com/office/officeart/2005/8/layout/list1"/>
    <dgm:cxn modelId="{04DE4A7E-C5B9-4611-AD24-F461F679B77A}" type="presParOf" srcId="{B39858CB-9B51-45E0-8718-9B26D8186464}" destId="{BEACAD4C-6F02-41FF-B4E9-2D76681B0C54}" srcOrd="20" destOrd="0" presId="urn:microsoft.com/office/officeart/2005/8/layout/list1"/>
    <dgm:cxn modelId="{098A0802-4A2E-4D30-9DE5-7C5978F1719E}" type="presParOf" srcId="{BEACAD4C-6F02-41FF-B4E9-2D76681B0C54}" destId="{E991EA00-E6A6-491C-8125-668CC8BB0597}" srcOrd="0" destOrd="0" presId="urn:microsoft.com/office/officeart/2005/8/layout/list1"/>
    <dgm:cxn modelId="{D19894C5-9F59-41BC-8B64-FF0F36CE1A65}" type="presParOf" srcId="{BEACAD4C-6F02-41FF-B4E9-2D76681B0C54}" destId="{090215BF-7692-4C88-8803-0F007ECD0AEF}" srcOrd="1" destOrd="0" presId="urn:microsoft.com/office/officeart/2005/8/layout/list1"/>
    <dgm:cxn modelId="{9AB79C0E-94ED-4D73-B0A5-69931F377AF9}" type="presParOf" srcId="{B39858CB-9B51-45E0-8718-9B26D8186464}" destId="{9916324F-4CC2-4045-A9B1-0BB00E60E4D6}" srcOrd="21" destOrd="0" presId="urn:microsoft.com/office/officeart/2005/8/layout/list1"/>
    <dgm:cxn modelId="{DA75AB52-1B01-413C-A52E-603E94ED1AB9}" type="presParOf" srcId="{B39858CB-9B51-45E0-8718-9B26D8186464}" destId="{ECA4F20B-48B5-42C7-A690-33BBCC3A5A00}"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957353B-4D8E-4846-8D8D-F1B3BAFB0B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F4C505E-6793-4C0B-B0C5-A2C761E65975}">
      <dgm:prSet phldrT="[Text]" custT="1"/>
      <dgm:spPr/>
      <dgm:t>
        <a:bodyPr/>
        <a:lstStyle/>
        <a:p>
          <a:r>
            <a:rPr lang="en-US" sz="3200" u="sng" dirty="0" smtClean="0">
              <a:solidFill>
                <a:srgbClr val="FFFF00"/>
              </a:solidFill>
            </a:rPr>
            <a:t>Supportive</a:t>
          </a:r>
          <a:r>
            <a:rPr lang="en-US" sz="3200" dirty="0" smtClean="0">
              <a:solidFill>
                <a:srgbClr val="FFFF00"/>
              </a:solidFill>
            </a:rPr>
            <a:t> &amp; rewarding of creative ideas:</a:t>
          </a:r>
        </a:p>
        <a:p>
          <a:r>
            <a:rPr lang="en-US" sz="3200" dirty="0" smtClean="0">
              <a:solidFill>
                <a:srgbClr val="FFFF00"/>
              </a:solidFill>
            </a:rPr>
            <a:t>e.g. a forum for proposing those ideas  </a:t>
          </a:r>
          <a:endParaRPr lang="en-US" sz="3200" dirty="0">
            <a:solidFill>
              <a:srgbClr val="FFFF00"/>
            </a:solidFill>
          </a:endParaRPr>
        </a:p>
      </dgm:t>
    </dgm:pt>
    <dgm:pt modelId="{A06E1506-4B79-4D7D-87F1-6624D6567B40}" type="parTrans" cxnId="{57E0BA6F-A50C-437C-B443-9F6BA3C75949}">
      <dgm:prSet/>
      <dgm:spPr/>
      <dgm:t>
        <a:bodyPr/>
        <a:lstStyle/>
        <a:p>
          <a:endParaRPr lang="en-US" sz="2400"/>
        </a:p>
      </dgm:t>
    </dgm:pt>
    <dgm:pt modelId="{CFE3B580-AD50-4525-9CB3-2891DF6D3B42}" type="sibTrans" cxnId="{57E0BA6F-A50C-437C-B443-9F6BA3C75949}">
      <dgm:prSet/>
      <dgm:spPr/>
      <dgm:t>
        <a:bodyPr/>
        <a:lstStyle/>
        <a:p>
          <a:endParaRPr lang="en-US" sz="2400"/>
        </a:p>
      </dgm:t>
    </dgm:pt>
    <dgm:pt modelId="{7C03F414-0006-4809-A62D-5F4539F9C358}">
      <dgm:prSet phldrT="[Text]" custT="1"/>
      <dgm:spPr/>
      <dgm:t>
        <a:bodyPr/>
        <a:lstStyle/>
        <a:p>
          <a:endParaRPr lang="en-US" sz="2800" dirty="0"/>
        </a:p>
      </dgm:t>
    </dgm:pt>
    <dgm:pt modelId="{753EE1B7-97EC-4A09-93F5-2DC7AE0FABEF}" type="parTrans" cxnId="{BE34CA09-0DD1-46AB-AA95-2C7134A98EA9}">
      <dgm:prSet/>
      <dgm:spPr/>
      <dgm:t>
        <a:bodyPr/>
        <a:lstStyle/>
        <a:p>
          <a:endParaRPr lang="en-US" sz="2400"/>
        </a:p>
      </dgm:t>
    </dgm:pt>
    <dgm:pt modelId="{0F220223-0A86-4A8B-A3E8-AB2DDA788B7E}" type="sibTrans" cxnId="{BE34CA09-0DD1-46AB-AA95-2C7134A98EA9}">
      <dgm:prSet/>
      <dgm:spPr/>
      <dgm:t>
        <a:bodyPr/>
        <a:lstStyle/>
        <a:p>
          <a:endParaRPr lang="en-US" sz="2400"/>
        </a:p>
      </dgm:t>
    </dgm:pt>
    <dgm:pt modelId="{4C0247A7-D8CD-473B-8180-D1AE80AF4A25}">
      <dgm:prSet phldrT="[Text]" custT="1"/>
      <dgm:spPr/>
      <dgm:t>
        <a:bodyPr/>
        <a:lstStyle/>
        <a:p>
          <a:r>
            <a:rPr lang="en-US" sz="3200" u="sng" dirty="0" smtClean="0">
              <a:solidFill>
                <a:schemeClr val="accent6">
                  <a:lumMod val="60000"/>
                  <a:lumOff val="40000"/>
                </a:schemeClr>
              </a:solidFill>
            </a:rPr>
            <a:t>Obstacles</a:t>
          </a:r>
          <a:r>
            <a:rPr lang="en-US" sz="3200" dirty="0" smtClean="0">
              <a:solidFill>
                <a:schemeClr val="accent6">
                  <a:lumMod val="60000"/>
                  <a:lumOff val="40000"/>
                </a:schemeClr>
              </a:solidFill>
            </a:rPr>
            <a:t>:</a:t>
          </a:r>
        </a:p>
        <a:p>
          <a:r>
            <a:rPr lang="en-US" sz="3200" dirty="0" err="1" smtClean="0">
              <a:solidFill>
                <a:schemeClr val="accent6">
                  <a:lumMod val="60000"/>
                  <a:lumOff val="40000"/>
                </a:schemeClr>
              </a:solidFill>
            </a:rPr>
            <a:t>Ninor</a:t>
          </a:r>
          <a:r>
            <a:rPr lang="en-US" sz="3200" dirty="0" smtClean="0">
              <a:solidFill>
                <a:schemeClr val="accent6">
                  <a:lumMod val="60000"/>
                  <a:lumOff val="40000"/>
                </a:schemeClr>
              </a:solidFill>
            </a:rPr>
            <a:t>, as when an individual receives negative </a:t>
          </a:r>
          <a:r>
            <a:rPr lang="en-US" sz="3200" u="sng" dirty="0" smtClean="0">
              <a:solidFill>
                <a:schemeClr val="accent6">
                  <a:lumMod val="60000"/>
                  <a:lumOff val="40000"/>
                </a:schemeClr>
              </a:solidFill>
            </a:rPr>
            <a:t>feedback </a:t>
          </a:r>
        </a:p>
        <a:p>
          <a:r>
            <a:rPr lang="en-US" sz="3200" dirty="0" smtClean="0">
              <a:solidFill>
                <a:schemeClr val="accent6">
                  <a:lumMod val="60000"/>
                  <a:lumOff val="40000"/>
                </a:schemeClr>
              </a:solidFill>
            </a:rPr>
            <a:t>Major, as when one’s well-being or even life are </a:t>
          </a:r>
          <a:r>
            <a:rPr lang="en-US" sz="3200" u="sng" dirty="0" smtClean="0">
              <a:solidFill>
                <a:schemeClr val="accent6">
                  <a:lumMod val="60000"/>
                  <a:lumOff val="40000"/>
                </a:schemeClr>
              </a:solidFill>
            </a:rPr>
            <a:t>threatened </a:t>
          </a:r>
          <a:endParaRPr lang="en-US" sz="3200" u="sng" dirty="0">
            <a:solidFill>
              <a:schemeClr val="accent6">
                <a:lumMod val="60000"/>
                <a:lumOff val="40000"/>
              </a:schemeClr>
            </a:solidFill>
          </a:endParaRPr>
        </a:p>
      </dgm:t>
    </dgm:pt>
    <dgm:pt modelId="{020D9F69-E3AB-433A-91CD-3D880382EF6C}" type="parTrans" cxnId="{93798FB0-6257-4ADD-9EBC-FDA5AA026E81}">
      <dgm:prSet/>
      <dgm:spPr/>
      <dgm:t>
        <a:bodyPr/>
        <a:lstStyle/>
        <a:p>
          <a:endParaRPr lang="en-US" sz="2400"/>
        </a:p>
      </dgm:t>
    </dgm:pt>
    <dgm:pt modelId="{E24BA5C0-4429-4332-901B-04D8A4816507}" type="sibTrans" cxnId="{93798FB0-6257-4ADD-9EBC-FDA5AA026E81}">
      <dgm:prSet/>
      <dgm:spPr/>
      <dgm:t>
        <a:bodyPr/>
        <a:lstStyle/>
        <a:p>
          <a:endParaRPr lang="en-US" sz="2400"/>
        </a:p>
      </dgm:t>
    </dgm:pt>
    <dgm:pt modelId="{9E7E9466-AD31-4544-89B8-A0BE5755AA10}">
      <dgm:prSet phldrT="[Text]" custT="1"/>
      <dgm:spPr/>
      <dgm:t>
        <a:bodyPr/>
        <a:lstStyle/>
        <a:p>
          <a:r>
            <a:rPr lang="en-US" sz="2800" u="sng" dirty="0" smtClean="0"/>
            <a:t>Determinant</a:t>
          </a:r>
          <a:r>
            <a:rPr lang="en-US" sz="2800" dirty="0" smtClean="0"/>
            <a:t> of creativity growth: changing criteria for evaluations of creativity on the part of raters.</a:t>
          </a:r>
          <a:endParaRPr lang="en-US" sz="2800" dirty="0"/>
        </a:p>
      </dgm:t>
    </dgm:pt>
    <dgm:pt modelId="{83BEB6E7-EB61-494F-A48E-956BA1EAED4E}" type="parTrans" cxnId="{B7232C85-E98E-4EC0-87D0-03E58535DC65}">
      <dgm:prSet/>
      <dgm:spPr/>
      <dgm:t>
        <a:bodyPr/>
        <a:lstStyle/>
        <a:p>
          <a:endParaRPr lang="en-US" sz="2400"/>
        </a:p>
      </dgm:t>
    </dgm:pt>
    <dgm:pt modelId="{88902649-E7EE-4E7C-8CAB-FD19FE4C0B34}" type="sibTrans" cxnId="{B7232C85-E98E-4EC0-87D0-03E58535DC65}">
      <dgm:prSet/>
      <dgm:spPr/>
      <dgm:t>
        <a:bodyPr/>
        <a:lstStyle/>
        <a:p>
          <a:endParaRPr lang="en-US" sz="2400"/>
        </a:p>
      </dgm:t>
    </dgm:pt>
    <dgm:pt modelId="{0600B659-23C1-4282-93F8-8994210C46DF}" type="pres">
      <dgm:prSet presAssocID="{4957353B-4D8E-4846-8D8D-F1B3BAFB0BA2}" presName="linear" presStyleCnt="0">
        <dgm:presLayoutVars>
          <dgm:animLvl val="lvl"/>
          <dgm:resizeHandles val="exact"/>
        </dgm:presLayoutVars>
      </dgm:prSet>
      <dgm:spPr/>
      <dgm:t>
        <a:bodyPr/>
        <a:lstStyle/>
        <a:p>
          <a:endParaRPr lang="en-US"/>
        </a:p>
      </dgm:t>
    </dgm:pt>
    <dgm:pt modelId="{A1DE1321-2FAE-44AB-841B-7C2E1A18BA2B}" type="pres">
      <dgm:prSet presAssocID="{DF4C505E-6793-4C0B-B0C5-A2C761E65975}" presName="parentText" presStyleLbl="node1" presStyleIdx="0" presStyleCnt="2" custLinFactY="-17113" custLinFactNeighborY="-100000">
        <dgm:presLayoutVars>
          <dgm:chMax val="0"/>
          <dgm:bulletEnabled val="1"/>
        </dgm:presLayoutVars>
      </dgm:prSet>
      <dgm:spPr/>
      <dgm:t>
        <a:bodyPr/>
        <a:lstStyle/>
        <a:p>
          <a:endParaRPr lang="en-US"/>
        </a:p>
      </dgm:t>
    </dgm:pt>
    <dgm:pt modelId="{F152479D-BBEF-47B6-8383-D6F5D3422C0A}" type="pres">
      <dgm:prSet presAssocID="{DF4C505E-6793-4C0B-B0C5-A2C761E65975}" presName="childText" presStyleLbl="revTx" presStyleIdx="0" presStyleCnt="2">
        <dgm:presLayoutVars>
          <dgm:bulletEnabled val="1"/>
        </dgm:presLayoutVars>
      </dgm:prSet>
      <dgm:spPr/>
      <dgm:t>
        <a:bodyPr/>
        <a:lstStyle/>
        <a:p>
          <a:endParaRPr lang="en-US"/>
        </a:p>
      </dgm:t>
    </dgm:pt>
    <dgm:pt modelId="{0778B2DD-7C6F-4822-917F-51F6C040F7F4}" type="pres">
      <dgm:prSet presAssocID="{4C0247A7-D8CD-473B-8180-D1AE80AF4A25}" presName="parentText" presStyleLbl="node1" presStyleIdx="1" presStyleCnt="2" custScaleY="123340" custLinFactNeighborY="-28872">
        <dgm:presLayoutVars>
          <dgm:chMax val="0"/>
          <dgm:bulletEnabled val="1"/>
        </dgm:presLayoutVars>
      </dgm:prSet>
      <dgm:spPr/>
      <dgm:t>
        <a:bodyPr/>
        <a:lstStyle/>
        <a:p>
          <a:endParaRPr lang="en-US"/>
        </a:p>
      </dgm:t>
    </dgm:pt>
    <dgm:pt modelId="{9B70B232-D36C-4035-AA7D-FFEF75924754}" type="pres">
      <dgm:prSet presAssocID="{4C0247A7-D8CD-473B-8180-D1AE80AF4A25}" presName="childText" presStyleLbl="revTx" presStyleIdx="1" presStyleCnt="2">
        <dgm:presLayoutVars>
          <dgm:bulletEnabled val="1"/>
        </dgm:presLayoutVars>
      </dgm:prSet>
      <dgm:spPr/>
      <dgm:t>
        <a:bodyPr/>
        <a:lstStyle/>
        <a:p>
          <a:endParaRPr lang="en-US"/>
        </a:p>
      </dgm:t>
    </dgm:pt>
  </dgm:ptLst>
  <dgm:cxnLst>
    <dgm:cxn modelId="{ECA65D79-D95F-4B8E-B7F2-49FA7CA149C6}" type="presOf" srcId="{DF4C505E-6793-4C0B-B0C5-A2C761E65975}" destId="{A1DE1321-2FAE-44AB-841B-7C2E1A18BA2B}" srcOrd="0" destOrd="0" presId="urn:microsoft.com/office/officeart/2005/8/layout/vList2"/>
    <dgm:cxn modelId="{781E3015-F8CF-471C-97CF-76C803F98EC9}" type="presOf" srcId="{4957353B-4D8E-4846-8D8D-F1B3BAFB0BA2}" destId="{0600B659-23C1-4282-93F8-8994210C46DF}" srcOrd="0" destOrd="0" presId="urn:microsoft.com/office/officeart/2005/8/layout/vList2"/>
    <dgm:cxn modelId="{93798FB0-6257-4ADD-9EBC-FDA5AA026E81}" srcId="{4957353B-4D8E-4846-8D8D-F1B3BAFB0BA2}" destId="{4C0247A7-D8CD-473B-8180-D1AE80AF4A25}" srcOrd="1" destOrd="0" parTransId="{020D9F69-E3AB-433A-91CD-3D880382EF6C}" sibTransId="{E24BA5C0-4429-4332-901B-04D8A4816507}"/>
    <dgm:cxn modelId="{8A8BB1FB-5B73-4B61-8E4D-E876581E5324}" type="presOf" srcId="{7C03F414-0006-4809-A62D-5F4539F9C358}" destId="{F152479D-BBEF-47B6-8383-D6F5D3422C0A}" srcOrd="0" destOrd="0" presId="urn:microsoft.com/office/officeart/2005/8/layout/vList2"/>
    <dgm:cxn modelId="{F2B0F090-E752-4FFD-B8F7-5ECECD4C8F56}" type="presOf" srcId="{9E7E9466-AD31-4544-89B8-A0BE5755AA10}" destId="{9B70B232-D36C-4035-AA7D-FFEF75924754}" srcOrd="0" destOrd="0" presId="urn:microsoft.com/office/officeart/2005/8/layout/vList2"/>
    <dgm:cxn modelId="{E261E560-F5A1-4B6F-8D6B-011757A204A4}" type="presOf" srcId="{4C0247A7-D8CD-473B-8180-D1AE80AF4A25}" destId="{0778B2DD-7C6F-4822-917F-51F6C040F7F4}" srcOrd="0" destOrd="0" presId="urn:microsoft.com/office/officeart/2005/8/layout/vList2"/>
    <dgm:cxn modelId="{BE34CA09-0DD1-46AB-AA95-2C7134A98EA9}" srcId="{DF4C505E-6793-4C0B-B0C5-A2C761E65975}" destId="{7C03F414-0006-4809-A62D-5F4539F9C358}" srcOrd="0" destOrd="0" parTransId="{753EE1B7-97EC-4A09-93F5-2DC7AE0FABEF}" sibTransId="{0F220223-0A86-4A8B-A3E8-AB2DDA788B7E}"/>
    <dgm:cxn modelId="{B7232C85-E98E-4EC0-87D0-03E58535DC65}" srcId="{4C0247A7-D8CD-473B-8180-D1AE80AF4A25}" destId="{9E7E9466-AD31-4544-89B8-A0BE5755AA10}" srcOrd="0" destOrd="0" parTransId="{83BEB6E7-EB61-494F-A48E-956BA1EAED4E}" sibTransId="{88902649-E7EE-4E7C-8CAB-FD19FE4C0B34}"/>
    <dgm:cxn modelId="{57E0BA6F-A50C-437C-B443-9F6BA3C75949}" srcId="{4957353B-4D8E-4846-8D8D-F1B3BAFB0BA2}" destId="{DF4C505E-6793-4C0B-B0C5-A2C761E65975}" srcOrd="0" destOrd="0" parTransId="{A06E1506-4B79-4D7D-87F1-6624D6567B40}" sibTransId="{CFE3B580-AD50-4525-9CB3-2891DF6D3B42}"/>
    <dgm:cxn modelId="{0B4D3BF5-BB73-4113-8FAF-82FD162B1305}" type="presParOf" srcId="{0600B659-23C1-4282-93F8-8994210C46DF}" destId="{A1DE1321-2FAE-44AB-841B-7C2E1A18BA2B}" srcOrd="0" destOrd="0" presId="urn:microsoft.com/office/officeart/2005/8/layout/vList2"/>
    <dgm:cxn modelId="{15FA009B-1BEE-4922-B709-4EC4E07555A4}" type="presParOf" srcId="{0600B659-23C1-4282-93F8-8994210C46DF}" destId="{F152479D-BBEF-47B6-8383-D6F5D3422C0A}" srcOrd="1" destOrd="0" presId="urn:microsoft.com/office/officeart/2005/8/layout/vList2"/>
    <dgm:cxn modelId="{0EA7F82B-477D-4AAF-9C09-D6771B48D7E5}" type="presParOf" srcId="{0600B659-23C1-4282-93F8-8994210C46DF}" destId="{0778B2DD-7C6F-4822-917F-51F6C040F7F4}" srcOrd="2" destOrd="0" presId="urn:microsoft.com/office/officeart/2005/8/layout/vList2"/>
    <dgm:cxn modelId="{142E0351-45B5-4D21-BA31-F04E1C7AFBF6}" type="presParOf" srcId="{0600B659-23C1-4282-93F8-8994210C46DF}" destId="{9B70B232-D36C-4035-AA7D-FFEF7592475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05B65E-49D5-4FFB-92E8-F405FCFDC61A}" type="doc">
      <dgm:prSet loTypeId="urn:microsoft.com/office/officeart/2005/8/layout/bList2#1" loCatId="list" qsTypeId="urn:microsoft.com/office/officeart/2005/8/quickstyle/simple1" qsCatId="simple" csTypeId="urn:microsoft.com/office/officeart/2005/8/colors/accent1_2" csCatId="accent1" phldr="1"/>
      <dgm:spPr/>
    </dgm:pt>
    <dgm:pt modelId="{C919FB3D-3D71-4103-909B-E1831BC482FE}">
      <dgm:prSet phldrT="[Text]" custT="1"/>
      <dgm:spPr>
        <a:solidFill>
          <a:srgbClr val="00B050"/>
        </a:solidFill>
      </dgm:spPr>
      <dgm:t>
        <a:bodyPr/>
        <a:lstStyle/>
        <a:p>
          <a:r>
            <a:rPr lang="en-US" sz="2400" b="1" dirty="0" smtClean="0"/>
            <a:t>Synthetic Skill </a:t>
          </a:r>
          <a:endParaRPr lang="en-US" sz="2400" b="1" dirty="0"/>
        </a:p>
      </dgm:t>
    </dgm:pt>
    <dgm:pt modelId="{2E52E2D5-6DD6-42C1-9BF2-564D663CBB79}" type="parTrans" cxnId="{4E7028D4-D29F-4CEC-A224-51749122A4C4}">
      <dgm:prSet/>
      <dgm:spPr/>
      <dgm:t>
        <a:bodyPr/>
        <a:lstStyle/>
        <a:p>
          <a:endParaRPr lang="en-US"/>
        </a:p>
      </dgm:t>
    </dgm:pt>
    <dgm:pt modelId="{00E31B7B-FEF3-4B53-9736-14A6456AB207}" type="sibTrans" cxnId="{4E7028D4-D29F-4CEC-A224-51749122A4C4}">
      <dgm:prSet/>
      <dgm:spPr/>
      <dgm:t>
        <a:bodyPr/>
        <a:lstStyle/>
        <a:p>
          <a:endParaRPr lang="en-US"/>
        </a:p>
      </dgm:t>
    </dgm:pt>
    <dgm:pt modelId="{64B948B9-8DEF-4848-83E9-D3364C7B1039}">
      <dgm:prSet phldrT="[Text]" custT="1"/>
      <dgm:spPr>
        <a:solidFill>
          <a:schemeClr val="accent6">
            <a:lumMod val="75000"/>
          </a:schemeClr>
        </a:solidFill>
      </dgm:spPr>
      <dgm:t>
        <a:bodyPr/>
        <a:lstStyle/>
        <a:p>
          <a:r>
            <a:rPr lang="en-US" sz="2400" b="1" dirty="0" smtClean="0"/>
            <a:t>Analytic Skill </a:t>
          </a:r>
          <a:endParaRPr lang="en-US" sz="2400" b="1" dirty="0"/>
        </a:p>
      </dgm:t>
    </dgm:pt>
    <dgm:pt modelId="{A510D9C7-02D3-4544-85CA-1C3C4BCD5ECB}" type="parTrans" cxnId="{B85C8A4F-36B0-4A32-996E-10CAA045AC62}">
      <dgm:prSet/>
      <dgm:spPr/>
      <dgm:t>
        <a:bodyPr/>
        <a:lstStyle/>
        <a:p>
          <a:endParaRPr lang="en-US"/>
        </a:p>
      </dgm:t>
    </dgm:pt>
    <dgm:pt modelId="{DBEFF0D5-D8EC-40F9-BEF5-AA78F04C886C}" type="sibTrans" cxnId="{B85C8A4F-36B0-4A32-996E-10CAA045AC62}">
      <dgm:prSet/>
      <dgm:spPr/>
      <dgm:t>
        <a:bodyPr/>
        <a:lstStyle/>
        <a:p>
          <a:endParaRPr lang="en-US"/>
        </a:p>
      </dgm:t>
    </dgm:pt>
    <dgm:pt modelId="{BE8BE877-F36C-445E-AE68-1D3A19F3BA7E}">
      <dgm:prSet phldrT="[Text]" custT="1"/>
      <dgm:spPr>
        <a:solidFill>
          <a:srgbClr val="FF0000"/>
        </a:solidFill>
      </dgm:spPr>
      <dgm:t>
        <a:bodyPr/>
        <a:lstStyle/>
        <a:p>
          <a:r>
            <a:rPr lang="en-US" sz="2400" b="1" dirty="0" smtClean="0"/>
            <a:t>Practical–Contextual Skill </a:t>
          </a:r>
          <a:endParaRPr lang="en-US" sz="2400" b="1" dirty="0"/>
        </a:p>
      </dgm:t>
    </dgm:pt>
    <dgm:pt modelId="{52CB0631-8B91-4B75-9004-48B1F955D782}" type="parTrans" cxnId="{463D41DA-A2C4-4E7E-A8E4-6F34DACA1B21}">
      <dgm:prSet/>
      <dgm:spPr/>
      <dgm:t>
        <a:bodyPr/>
        <a:lstStyle/>
        <a:p>
          <a:endParaRPr lang="en-US"/>
        </a:p>
      </dgm:t>
    </dgm:pt>
    <dgm:pt modelId="{783B69D1-9492-4D55-B909-6A0DA3E01076}" type="sibTrans" cxnId="{463D41DA-A2C4-4E7E-A8E4-6F34DACA1B21}">
      <dgm:prSet/>
      <dgm:spPr/>
      <dgm:t>
        <a:bodyPr/>
        <a:lstStyle/>
        <a:p>
          <a:endParaRPr lang="en-US"/>
        </a:p>
      </dgm:t>
    </dgm:pt>
    <dgm:pt modelId="{E7AA1F8E-5E28-459F-BB92-C1B548C7FBC6}">
      <dgm:prSet custT="1"/>
      <dgm:spPr>
        <a:ln>
          <a:solidFill>
            <a:srgbClr val="00B050"/>
          </a:solidFill>
        </a:ln>
      </dgm:spPr>
      <dgm:t>
        <a:bodyPr/>
        <a:lstStyle/>
        <a:p>
          <a:r>
            <a:rPr lang="en-US" sz="2400" dirty="0" smtClean="0"/>
            <a:t>See problems in new ways &amp; escape the bounds of conventional thinking</a:t>
          </a:r>
          <a:endParaRPr lang="en-US" sz="2400" dirty="0"/>
        </a:p>
      </dgm:t>
    </dgm:pt>
    <dgm:pt modelId="{9112FE2B-D8B1-48BA-9072-38E9332C36BB}" type="parTrans" cxnId="{14F5F3B7-29E2-436E-823B-511C9DDB969C}">
      <dgm:prSet/>
      <dgm:spPr/>
      <dgm:t>
        <a:bodyPr/>
        <a:lstStyle/>
        <a:p>
          <a:endParaRPr lang="en-US"/>
        </a:p>
      </dgm:t>
    </dgm:pt>
    <dgm:pt modelId="{2F32DE83-7A9D-4B7C-8014-20B5CF41D764}" type="sibTrans" cxnId="{14F5F3B7-29E2-436E-823B-511C9DDB969C}">
      <dgm:prSet/>
      <dgm:spPr/>
      <dgm:t>
        <a:bodyPr/>
        <a:lstStyle/>
        <a:p>
          <a:endParaRPr lang="en-US"/>
        </a:p>
      </dgm:t>
    </dgm:pt>
    <dgm:pt modelId="{293A8547-D4FF-4112-8B29-73B6616A3340}">
      <dgm:prSet custT="1"/>
      <dgm:spPr>
        <a:ln>
          <a:solidFill>
            <a:schemeClr val="accent6">
              <a:lumMod val="75000"/>
            </a:schemeClr>
          </a:solidFill>
        </a:ln>
      </dgm:spPr>
      <dgm:t>
        <a:bodyPr/>
        <a:lstStyle/>
        <a:p>
          <a:r>
            <a:rPr lang="en-US" sz="2400" dirty="0" smtClean="0"/>
            <a:t>Recognize which ideas are worth pursuing &amp; which are not</a:t>
          </a:r>
          <a:endParaRPr lang="en-US" sz="2400" dirty="0"/>
        </a:p>
      </dgm:t>
    </dgm:pt>
    <dgm:pt modelId="{D32FE6ED-EF40-466E-80D8-EF4E6C4C6DA8}" type="parTrans" cxnId="{D004E7D1-5F30-43CC-891F-7427487E7DB4}">
      <dgm:prSet/>
      <dgm:spPr/>
      <dgm:t>
        <a:bodyPr/>
        <a:lstStyle/>
        <a:p>
          <a:endParaRPr lang="en-US"/>
        </a:p>
      </dgm:t>
    </dgm:pt>
    <dgm:pt modelId="{3EF70C7E-7FB6-4715-A876-7C5023F01814}" type="sibTrans" cxnId="{D004E7D1-5F30-43CC-891F-7427487E7DB4}">
      <dgm:prSet/>
      <dgm:spPr/>
      <dgm:t>
        <a:bodyPr/>
        <a:lstStyle/>
        <a:p>
          <a:endParaRPr lang="en-US"/>
        </a:p>
      </dgm:t>
    </dgm:pt>
    <dgm:pt modelId="{D6899DFC-3304-407E-9223-0CA1333A1B56}">
      <dgm:prSet custT="1"/>
      <dgm:spPr>
        <a:ln>
          <a:solidFill>
            <a:srgbClr val="FF0000"/>
          </a:solidFill>
        </a:ln>
      </dgm:spPr>
      <dgm:t>
        <a:bodyPr/>
        <a:lstStyle/>
        <a:p>
          <a:r>
            <a:rPr lang="en-US" sz="2400" dirty="0" smtClean="0"/>
            <a:t>Know how to persuade others on the value of one’s ideas</a:t>
          </a:r>
          <a:endParaRPr lang="en-US" sz="2400" dirty="0"/>
        </a:p>
      </dgm:t>
    </dgm:pt>
    <dgm:pt modelId="{6CDB4E34-0046-439E-A5A9-4F0F158B755E}" type="parTrans" cxnId="{AD1C5BC1-4FE3-445E-BBE2-B948978FCFD3}">
      <dgm:prSet/>
      <dgm:spPr/>
      <dgm:t>
        <a:bodyPr/>
        <a:lstStyle/>
        <a:p>
          <a:endParaRPr lang="en-US"/>
        </a:p>
      </dgm:t>
    </dgm:pt>
    <dgm:pt modelId="{D17C207B-72BC-482B-B922-2505A5962D30}" type="sibTrans" cxnId="{AD1C5BC1-4FE3-445E-BBE2-B948978FCFD3}">
      <dgm:prSet/>
      <dgm:spPr/>
      <dgm:t>
        <a:bodyPr/>
        <a:lstStyle/>
        <a:p>
          <a:endParaRPr lang="en-US"/>
        </a:p>
      </dgm:t>
    </dgm:pt>
    <dgm:pt modelId="{14052C70-C867-4CF2-B0D9-1FCF1D72CD79}" type="pres">
      <dgm:prSet presAssocID="{AD05B65E-49D5-4FFB-92E8-F405FCFDC61A}" presName="diagram" presStyleCnt="0">
        <dgm:presLayoutVars>
          <dgm:dir/>
          <dgm:animLvl val="lvl"/>
          <dgm:resizeHandles val="exact"/>
        </dgm:presLayoutVars>
      </dgm:prSet>
      <dgm:spPr/>
    </dgm:pt>
    <dgm:pt modelId="{31F9F476-C07B-4880-A4ED-3269F904DF11}" type="pres">
      <dgm:prSet presAssocID="{C919FB3D-3D71-4103-909B-E1831BC482FE}" presName="compNode" presStyleCnt="0"/>
      <dgm:spPr/>
    </dgm:pt>
    <dgm:pt modelId="{7C5D0A27-6613-4A1B-B2AE-8199B1B78921}" type="pres">
      <dgm:prSet presAssocID="{C919FB3D-3D71-4103-909B-E1831BC482FE}" presName="childRect" presStyleLbl="bgAcc1" presStyleIdx="0" presStyleCnt="3" custScaleY="152593">
        <dgm:presLayoutVars>
          <dgm:bulletEnabled val="1"/>
        </dgm:presLayoutVars>
      </dgm:prSet>
      <dgm:spPr/>
      <dgm:t>
        <a:bodyPr/>
        <a:lstStyle/>
        <a:p>
          <a:endParaRPr lang="en-US"/>
        </a:p>
      </dgm:t>
    </dgm:pt>
    <dgm:pt modelId="{4E9D1624-9390-446B-A56A-C11068B996AF}" type="pres">
      <dgm:prSet presAssocID="{C919FB3D-3D71-4103-909B-E1831BC482FE}" presName="parentText" presStyleLbl="node1" presStyleIdx="0" presStyleCnt="0">
        <dgm:presLayoutVars>
          <dgm:chMax val="0"/>
          <dgm:bulletEnabled val="1"/>
        </dgm:presLayoutVars>
      </dgm:prSet>
      <dgm:spPr/>
      <dgm:t>
        <a:bodyPr/>
        <a:lstStyle/>
        <a:p>
          <a:endParaRPr lang="en-US"/>
        </a:p>
      </dgm:t>
    </dgm:pt>
    <dgm:pt modelId="{68CDF8E8-276A-46D8-8FE7-A3CD390EB965}" type="pres">
      <dgm:prSet presAssocID="{C919FB3D-3D71-4103-909B-E1831BC482FE}" presName="parentRect" presStyleLbl="alignNode1" presStyleIdx="0" presStyleCnt="3" custScaleY="142375"/>
      <dgm:spPr/>
      <dgm:t>
        <a:bodyPr/>
        <a:lstStyle/>
        <a:p>
          <a:endParaRPr lang="en-US"/>
        </a:p>
      </dgm:t>
    </dgm:pt>
    <dgm:pt modelId="{BB0B2E1D-786C-4922-B8B9-4001A907A8D5}" type="pres">
      <dgm:prSet presAssocID="{C919FB3D-3D71-4103-909B-E1831BC482FE}" presName="adorn" presStyleLbl="fgAccFollowNode1" presStyleIdx="0" presStyleCnt="3"/>
      <dgm:spPr>
        <a:blipFill rotWithShape="0">
          <a:blip xmlns:r="http://schemas.openxmlformats.org/officeDocument/2006/relationships" r:embed="rId1"/>
          <a:stretch>
            <a:fillRect/>
          </a:stretch>
        </a:blipFill>
      </dgm:spPr>
    </dgm:pt>
    <dgm:pt modelId="{369F7D7E-E3A2-42B8-9835-73846AE5AA5C}" type="pres">
      <dgm:prSet presAssocID="{00E31B7B-FEF3-4B53-9736-14A6456AB207}" presName="sibTrans" presStyleLbl="sibTrans2D1" presStyleIdx="0" presStyleCnt="0"/>
      <dgm:spPr/>
      <dgm:t>
        <a:bodyPr/>
        <a:lstStyle/>
        <a:p>
          <a:endParaRPr lang="en-US"/>
        </a:p>
      </dgm:t>
    </dgm:pt>
    <dgm:pt modelId="{49488E2A-0475-4807-9999-E94AAEA9B7F8}" type="pres">
      <dgm:prSet presAssocID="{64B948B9-8DEF-4848-83E9-D3364C7B1039}" presName="compNode" presStyleCnt="0"/>
      <dgm:spPr/>
    </dgm:pt>
    <dgm:pt modelId="{5C4DC4E9-2039-4832-BD2F-B03E5B187AB6}" type="pres">
      <dgm:prSet presAssocID="{64B948B9-8DEF-4848-83E9-D3364C7B1039}" presName="childRect" presStyleLbl="bgAcc1" presStyleIdx="1" presStyleCnt="3" custScaleY="130785">
        <dgm:presLayoutVars>
          <dgm:bulletEnabled val="1"/>
        </dgm:presLayoutVars>
      </dgm:prSet>
      <dgm:spPr/>
      <dgm:t>
        <a:bodyPr/>
        <a:lstStyle/>
        <a:p>
          <a:endParaRPr lang="en-US"/>
        </a:p>
      </dgm:t>
    </dgm:pt>
    <dgm:pt modelId="{40C6D982-83D5-4D3D-8C3E-61A46A6A381F}" type="pres">
      <dgm:prSet presAssocID="{64B948B9-8DEF-4848-83E9-D3364C7B1039}" presName="parentText" presStyleLbl="node1" presStyleIdx="0" presStyleCnt="0">
        <dgm:presLayoutVars>
          <dgm:chMax val="0"/>
          <dgm:bulletEnabled val="1"/>
        </dgm:presLayoutVars>
      </dgm:prSet>
      <dgm:spPr/>
      <dgm:t>
        <a:bodyPr/>
        <a:lstStyle/>
        <a:p>
          <a:endParaRPr lang="en-US"/>
        </a:p>
      </dgm:t>
    </dgm:pt>
    <dgm:pt modelId="{B2D2F27A-22C9-4D2F-AFD7-15E4452D0DDC}" type="pres">
      <dgm:prSet presAssocID="{64B948B9-8DEF-4848-83E9-D3364C7B1039}" presName="parentRect" presStyleLbl="alignNode1" presStyleIdx="1" presStyleCnt="3" custScaleY="142375"/>
      <dgm:spPr/>
      <dgm:t>
        <a:bodyPr/>
        <a:lstStyle/>
        <a:p>
          <a:endParaRPr lang="en-US"/>
        </a:p>
      </dgm:t>
    </dgm:pt>
    <dgm:pt modelId="{75C40D2C-037E-46D7-B7B1-643861A61DA9}" type="pres">
      <dgm:prSet presAssocID="{64B948B9-8DEF-4848-83E9-D3364C7B1039}" presName="adorn" presStyleLbl="fgAccFollowNode1" presStyleIdx="1" presStyleCnt="3"/>
      <dgm:spPr>
        <a:blipFill rotWithShape="0">
          <a:blip xmlns:r="http://schemas.openxmlformats.org/officeDocument/2006/relationships" r:embed="rId1"/>
          <a:stretch>
            <a:fillRect/>
          </a:stretch>
        </a:blipFill>
      </dgm:spPr>
    </dgm:pt>
    <dgm:pt modelId="{0416F626-A786-4635-AB60-C8514D8E8DD7}" type="pres">
      <dgm:prSet presAssocID="{DBEFF0D5-D8EC-40F9-BEF5-AA78F04C886C}" presName="sibTrans" presStyleLbl="sibTrans2D1" presStyleIdx="0" presStyleCnt="0"/>
      <dgm:spPr/>
      <dgm:t>
        <a:bodyPr/>
        <a:lstStyle/>
        <a:p>
          <a:endParaRPr lang="en-US"/>
        </a:p>
      </dgm:t>
    </dgm:pt>
    <dgm:pt modelId="{5DDAD372-9F54-4EF8-8349-6F65266E826E}" type="pres">
      <dgm:prSet presAssocID="{BE8BE877-F36C-445E-AE68-1D3A19F3BA7E}" presName="compNode" presStyleCnt="0"/>
      <dgm:spPr/>
    </dgm:pt>
    <dgm:pt modelId="{28E6BF1C-54F1-4617-9F2E-60E24B4C3A17}" type="pres">
      <dgm:prSet presAssocID="{BE8BE877-F36C-445E-AE68-1D3A19F3BA7E}" presName="childRect" presStyleLbl="bgAcc1" presStyleIdx="2" presStyleCnt="3" custScaleY="156301">
        <dgm:presLayoutVars>
          <dgm:bulletEnabled val="1"/>
        </dgm:presLayoutVars>
      </dgm:prSet>
      <dgm:spPr/>
      <dgm:t>
        <a:bodyPr/>
        <a:lstStyle/>
        <a:p>
          <a:endParaRPr lang="en-US"/>
        </a:p>
      </dgm:t>
    </dgm:pt>
    <dgm:pt modelId="{1E0B9356-7E7B-454E-B3AA-F2CC211C5E76}" type="pres">
      <dgm:prSet presAssocID="{BE8BE877-F36C-445E-AE68-1D3A19F3BA7E}" presName="parentText" presStyleLbl="node1" presStyleIdx="0" presStyleCnt="0">
        <dgm:presLayoutVars>
          <dgm:chMax val="0"/>
          <dgm:bulletEnabled val="1"/>
        </dgm:presLayoutVars>
      </dgm:prSet>
      <dgm:spPr/>
      <dgm:t>
        <a:bodyPr/>
        <a:lstStyle/>
        <a:p>
          <a:endParaRPr lang="en-US"/>
        </a:p>
      </dgm:t>
    </dgm:pt>
    <dgm:pt modelId="{FD639AE3-2ABD-4DD2-9FCA-61928826EB66}" type="pres">
      <dgm:prSet presAssocID="{BE8BE877-F36C-445E-AE68-1D3A19F3BA7E}" presName="parentRect" presStyleLbl="alignNode1" presStyleIdx="2" presStyleCnt="3" custScaleY="142375"/>
      <dgm:spPr/>
      <dgm:t>
        <a:bodyPr/>
        <a:lstStyle/>
        <a:p>
          <a:endParaRPr lang="en-US"/>
        </a:p>
      </dgm:t>
    </dgm:pt>
    <dgm:pt modelId="{EB79568D-EE94-47B1-9713-319BACC8322D}" type="pres">
      <dgm:prSet presAssocID="{BE8BE877-F36C-445E-AE68-1D3A19F3BA7E}" presName="adorn" presStyleLbl="fgAccFollowNode1" presStyleIdx="2" presStyleCnt="3"/>
      <dgm:spPr>
        <a:blipFill rotWithShape="0">
          <a:blip xmlns:r="http://schemas.openxmlformats.org/officeDocument/2006/relationships" r:embed="rId1"/>
          <a:stretch>
            <a:fillRect/>
          </a:stretch>
        </a:blipFill>
      </dgm:spPr>
    </dgm:pt>
  </dgm:ptLst>
  <dgm:cxnLst>
    <dgm:cxn modelId="{14F5F3B7-29E2-436E-823B-511C9DDB969C}" srcId="{C919FB3D-3D71-4103-909B-E1831BC482FE}" destId="{E7AA1F8E-5E28-459F-BB92-C1B548C7FBC6}" srcOrd="0" destOrd="0" parTransId="{9112FE2B-D8B1-48BA-9072-38E9332C36BB}" sibTransId="{2F32DE83-7A9D-4B7C-8014-20B5CF41D764}"/>
    <dgm:cxn modelId="{4D511DE2-3681-4366-9106-5E324C9B99E9}" type="presOf" srcId="{00E31B7B-FEF3-4B53-9736-14A6456AB207}" destId="{369F7D7E-E3A2-42B8-9835-73846AE5AA5C}" srcOrd="0" destOrd="0" presId="urn:microsoft.com/office/officeart/2005/8/layout/bList2#1"/>
    <dgm:cxn modelId="{AB0949C4-0662-490C-BA65-93893EA70E59}" type="presOf" srcId="{64B948B9-8DEF-4848-83E9-D3364C7B1039}" destId="{40C6D982-83D5-4D3D-8C3E-61A46A6A381F}" srcOrd="0" destOrd="0" presId="urn:microsoft.com/office/officeart/2005/8/layout/bList2#1"/>
    <dgm:cxn modelId="{562417AA-83DF-4453-B342-1DD75BD9F7DF}" type="presOf" srcId="{C919FB3D-3D71-4103-909B-E1831BC482FE}" destId="{4E9D1624-9390-446B-A56A-C11068B996AF}" srcOrd="0" destOrd="0" presId="urn:microsoft.com/office/officeart/2005/8/layout/bList2#1"/>
    <dgm:cxn modelId="{F5616ED9-D789-4B5E-916C-5C2B62FA9F41}" type="presOf" srcId="{BE8BE877-F36C-445E-AE68-1D3A19F3BA7E}" destId="{1E0B9356-7E7B-454E-B3AA-F2CC211C5E76}" srcOrd="0" destOrd="0" presId="urn:microsoft.com/office/officeart/2005/8/layout/bList2#1"/>
    <dgm:cxn modelId="{0E4BAB83-0243-47A1-AFC4-A74E9BD4A413}" type="presOf" srcId="{C919FB3D-3D71-4103-909B-E1831BC482FE}" destId="{68CDF8E8-276A-46D8-8FE7-A3CD390EB965}" srcOrd="1" destOrd="0" presId="urn:microsoft.com/office/officeart/2005/8/layout/bList2#1"/>
    <dgm:cxn modelId="{390A787B-5138-47E9-9A0C-A72F793D99B0}" type="presOf" srcId="{AD05B65E-49D5-4FFB-92E8-F405FCFDC61A}" destId="{14052C70-C867-4CF2-B0D9-1FCF1D72CD79}" srcOrd="0" destOrd="0" presId="urn:microsoft.com/office/officeart/2005/8/layout/bList2#1"/>
    <dgm:cxn modelId="{AD1C5BC1-4FE3-445E-BBE2-B948978FCFD3}" srcId="{BE8BE877-F36C-445E-AE68-1D3A19F3BA7E}" destId="{D6899DFC-3304-407E-9223-0CA1333A1B56}" srcOrd="0" destOrd="0" parTransId="{6CDB4E34-0046-439E-A5A9-4F0F158B755E}" sibTransId="{D17C207B-72BC-482B-B922-2505A5962D30}"/>
    <dgm:cxn modelId="{CC3513C5-1391-4C3C-BF23-72C39659B447}" type="presOf" srcId="{BE8BE877-F36C-445E-AE68-1D3A19F3BA7E}" destId="{FD639AE3-2ABD-4DD2-9FCA-61928826EB66}" srcOrd="1" destOrd="0" presId="urn:microsoft.com/office/officeart/2005/8/layout/bList2#1"/>
    <dgm:cxn modelId="{463D41DA-A2C4-4E7E-A8E4-6F34DACA1B21}" srcId="{AD05B65E-49D5-4FFB-92E8-F405FCFDC61A}" destId="{BE8BE877-F36C-445E-AE68-1D3A19F3BA7E}" srcOrd="2" destOrd="0" parTransId="{52CB0631-8B91-4B75-9004-48B1F955D782}" sibTransId="{783B69D1-9492-4D55-B909-6A0DA3E01076}"/>
    <dgm:cxn modelId="{B85C8A4F-36B0-4A32-996E-10CAA045AC62}" srcId="{AD05B65E-49D5-4FFB-92E8-F405FCFDC61A}" destId="{64B948B9-8DEF-4848-83E9-D3364C7B1039}" srcOrd="1" destOrd="0" parTransId="{A510D9C7-02D3-4544-85CA-1C3C4BCD5ECB}" sibTransId="{DBEFF0D5-D8EC-40F9-BEF5-AA78F04C886C}"/>
    <dgm:cxn modelId="{D004E7D1-5F30-43CC-891F-7427487E7DB4}" srcId="{64B948B9-8DEF-4848-83E9-D3364C7B1039}" destId="{293A8547-D4FF-4112-8B29-73B6616A3340}" srcOrd="0" destOrd="0" parTransId="{D32FE6ED-EF40-466E-80D8-EF4E6C4C6DA8}" sibTransId="{3EF70C7E-7FB6-4715-A876-7C5023F01814}"/>
    <dgm:cxn modelId="{29DF3BBE-D712-4720-8DF5-E314361C957A}" type="presOf" srcId="{D6899DFC-3304-407E-9223-0CA1333A1B56}" destId="{28E6BF1C-54F1-4617-9F2E-60E24B4C3A17}" srcOrd="0" destOrd="0" presId="urn:microsoft.com/office/officeart/2005/8/layout/bList2#1"/>
    <dgm:cxn modelId="{AC9CBA00-C09D-4935-AF8D-9724CABAF33E}" type="presOf" srcId="{293A8547-D4FF-4112-8B29-73B6616A3340}" destId="{5C4DC4E9-2039-4832-BD2F-B03E5B187AB6}" srcOrd="0" destOrd="0" presId="urn:microsoft.com/office/officeart/2005/8/layout/bList2#1"/>
    <dgm:cxn modelId="{8F3F2A99-97D5-4356-A07C-EBD2C728C856}" type="presOf" srcId="{DBEFF0D5-D8EC-40F9-BEF5-AA78F04C886C}" destId="{0416F626-A786-4635-AB60-C8514D8E8DD7}" srcOrd="0" destOrd="0" presId="urn:microsoft.com/office/officeart/2005/8/layout/bList2#1"/>
    <dgm:cxn modelId="{84B49C56-593E-4311-B7A9-447B79B7082A}" type="presOf" srcId="{64B948B9-8DEF-4848-83E9-D3364C7B1039}" destId="{B2D2F27A-22C9-4D2F-AFD7-15E4452D0DDC}" srcOrd="1" destOrd="0" presId="urn:microsoft.com/office/officeart/2005/8/layout/bList2#1"/>
    <dgm:cxn modelId="{AEB86379-F282-4950-9ADD-108130F02AF2}" type="presOf" srcId="{E7AA1F8E-5E28-459F-BB92-C1B548C7FBC6}" destId="{7C5D0A27-6613-4A1B-B2AE-8199B1B78921}" srcOrd="0" destOrd="0" presId="urn:microsoft.com/office/officeart/2005/8/layout/bList2#1"/>
    <dgm:cxn modelId="{4E7028D4-D29F-4CEC-A224-51749122A4C4}" srcId="{AD05B65E-49D5-4FFB-92E8-F405FCFDC61A}" destId="{C919FB3D-3D71-4103-909B-E1831BC482FE}" srcOrd="0" destOrd="0" parTransId="{2E52E2D5-6DD6-42C1-9BF2-564D663CBB79}" sibTransId="{00E31B7B-FEF3-4B53-9736-14A6456AB207}"/>
    <dgm:cxn modelId="{FCEAF5BA-B893-450C-9AA0-A07C20667926}" type="presParOf" srcId="{14052C70-C867-4CF2-B0D9-1FCF1D72CD79}" destId="{31F9F476-C07B-4880-A4ED-3269F904DF11}" srcOrd="0" destOrd="0" presId="urn:microsoft.com/office/officeart/2005/8/layout/bList2#1"/>
    <dgm:cxn modelId="{40B39D02-A5B0-49A8-AA21-9C1E5CD1EC8F}" type="presParOf" srcId="{31F9F476-C07B-4880-A4ED-3269F904DF11}" destId="{7C5D0A27-6613-4A1B-B2AE-8199B1B78921}" srcOrd="0" destOrd="0" presId="urn:microsoft.com/office/officeart/2005/8/layout/bList2#1"/>
    <dgm:cxn modelId="{C7A340C2-16ED-48F5-9499-36A19162134C}" type="presParOf" srcId="{31F9F476-C07B-4880-A4ED-3269F904DF11}" destId="{4E9D1624-9390-446B-A56A-C11068B996AF}" srcOrd="1" destOrd="0" presId="urn:microsoft.com/office/officeart/2005/8/layout/bList2#1"/>
    <dgm:cxn modelId="{6AC8DA94-134E-4523-81EA-DA185AFB931B}" type="presParOf" srcId="{31F9F476-C07B-4880-A4ED-3269F904DF11}" destId="{68CDF8E8-276A-46D8-8FE7-A3CD390EB965}" srcOrd="2" destOrd="0" presId="urn:microsoft.com/office/officeart/2005/8/layout/bList2#1"/>
    <dgm:cxn modelId="{9FBB503B-0BE5-4CE2-B784-A03FB5FB76F5}" type="presParOf" srcId="{31F9F476-C07B-4880-A4ED-3269F904DF11}" destId="{BB0B2E1D-786C-4922-B8B9-4001A907A8D5}" srcOrd="3" destOrd="0" presId="urn:microsoft.com/office/officeart/2005/8/layout/bList2#1"/>
    <dgm:cxn modelId="{4442F6F6-C76F-487D-A894-20BB750CF68A}" type="presParOf" srcId="{14052C70-C867-4CF2-B0D9-1FCF1D72CD79}" destId="{369F7D7E-E3A2-42B8-9835-73846AE5AA5C}" srcOrd="1" destOrd="0" presId="urn:microsoft.com/office/officeart/2005/8/layout/bList2#1"/>
    <dgm:cxn modelId="{E0095A88-F2A6-43AF-A753-B356C18C6776}" type="presParOf" srcId="{14052C70-C867-4CF2-B0D9-1FCF1D72CD79}" destId="{49488E2A-0475-4807-9999-E94AAEA9B7F8}" srcOrd="2" destOrd="0" presId="urn:microsoft.com/office/officeart/2005/8/layout/bList2#1"/>
    <dgm:cxn modelId="{FABB0EA5-644E-4C84-8428-0073B508E42F}" type="presParOf" srcId="{49488E2A-0475-4807-9999-E94AAEA9B7F8}" destId="{5C4DC4E9-2039-4832-BD2F-B03E5B187AB6}" srcOrd="0" destOrd="0" presId="urn:microsoft.com/office/officeart/2005/8/layout/bList2#1"/>
    <dgm:cxn modelId="{2C02495A-7BCB-4BAC-A5F9-BCE349513FA0}" type="presParOf" srcId="{49488E2A-0475-4807-9999-E94AAEA9B7F8}" destId="{40C6D982-83D5-4D3D-8C3E-61A46A6A381F}" srcOrd="1" destOrd="0" presId="urn:microsoft.com/office/officeart/2005/8/layout/bList2#1"/>
    <dgm:cxn modelId="{DC63F96E-BC4C-41D5-B5D2-14D61B6E2078}" type="presParOf" srcId="{49488E2A-0475-4807-9999-E94AAEA9B7F8}" destId="{B2D2F27A-22C9-4D2F-AFD7-15E4452D0DDC}" srcOrd="2" destOrd="0" presId="urn:microsoft.com/office/officeart/2005/8/layout/bList2#1"/>
    <dgm:cxn modelId="{DA9EB29D-5D76-4AFD-A975-7F1BBE1AD4FD}" type="presParOf" srcId="{49488E2A-0475-4807-9999-E94AAEA9B7F8}" destId="{75C40D2C-037E-46D7-B7B1-643861A61DA9}" srcOrd="3" destOrd="0" presId="urn:microsoft.com/office/officeart/2005/8/layout/bList2#1"/>
    <dgm:cxn modelId="{DF62666A-7559-4DF8-8EF3-E3A13C97DDC9}" type="presParOf" srcId="{14052C70-C867-4CF2-B0D9-1FCF1D72CD79}" destId="{0416F626-A786-4635-AB60-C8514D8E8DD7}" srcOrd="3" destOrd="0" presId="urn:microsoft.com/office/officeart/2005/8/layout/bList2#1"/>
    <dgm:cxn modelId="{23A61AC1-BE6C-49B1-AF6E-EA1DB91C7E30}" type="presParOf" srcId="{14052C70-C867-4CF2-B0D9-1FCF1D72CD79}" destId="{5DDAD372-9F54-4EF8-8349-6F65266E826E}" srcOrd="4" destOrd="0" presId="urn:microsoft.com/office/officeart/2005/8/layout/bList2#1"/>
    <dgm:cxn modelId="{48B7087C-51AE-4AE7-8ACC-051DD5DEB81C}" type="presParOf" srcId="{5DDAD372-9F54-4EF8-8349-6F65266E826E}" destId="{28E6BF1C-54F1-4617-9F2E-60E24B4C3A17}" srcOrd="0" destOrd="0" presId="urn:microsoft.com/office/officeart/2005/8/layout/bList2#1"/>
    <dgm:cxn modelId="{26319625-741C-4957-A4D6-85A5394A8092}" type="presParOf" srcId="{5DDAD372-9F54-4EF8-8349-6F65266E826E}" destId="{1E0B9356-7E7B-454E-B3AA-F2CC211C5E76}" srcOrd="1" destOrd="0" presId="urn:microsoft.com/office/officeart/2005/8/layout/bList2#1"/>
    <dgm:cxn modelId="{9F4B7A62-BAA7-4364-89C2-07844E4731DF}" type="presParOf" srcId="{5DDAD372-9F54-4EF8-8349-6F65266E826E}" destId="{FD639AE3-2ABD-4DD2-9FCA-61928826EB66}" srcOrd="2" destOrd="0" presId="urn:microsoft.com/office/officeart/2005/8/layout/bList2#1"/>
    <dgm:cxn modelId="{C8848890-0132-49C7-8186-741C4BDA93E1}" type="presParOf" srcId="{5DDAD372-9F54-4EF8-8349-6F65266E826E}" destId="{EB79568D-EE94-47B1-9713-319BACC8322D}" srcOrd="3" destOrd="0" presId="urn:microsoft.com/office/officeart/2005/8/layout/b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05B65E-49D5-4FFB-92E8-F405FCFDC61A}" type="doc">
      <dgm:prSet loTypeId="urn:microsoft.com/office/officeart/2005/8/layout/bList2#2" loCatId="list" qsTypeId="urn:microsoft.com/office/officeart/2005/8/quickstyle/simple1" qsCatId="simple" csTypeId="urn:microsoft.com/office/officeart/2005/8/colors/accent1_2" csCatId="accent1" phldr="1"/>
      <dgm:spPr/>
    </dgm:pt>
    <dgm:pt modelId="{64B948B9-8DEF-4848-83E9-D3364C7B1039}">
      <dgm:prSet phldrT="[Text]"/>
      <dgm:spPr>
        <a:solidFill>
          <a:srgbClr val="00B050"/>
        </a:solidFill>
      </dgm:spPr>
      <dgm:t>
        <a:bodyPr/>
        <a:lstStyle/>
        <a:p>
          <a:r>
            <a:rPr lang="en-US" dirty="0" smtClean="0"/>
            <a:t>Synthetic Skill </a:t>
          </a:r>
          <a:endParaRPr lang="en-US" dirty="0"/>
        </a:p>
      </dgm:t>
    </dgm:pt>
    <dgm:pt modelId="{A510D9C7-02D3-4544-85CA-1C3C4BCD5ECB}" type="parTrans" cxnId="{B85C8A4F-36B0-4A32-996E-10CAA045AC62}">
      <dgm:prSet/>
      <dgm:spPr/>
      <dgm:t>
        <a:bodyPr/>
        <a:lstStyle/>
        <a:p>
          <a:endParaRPr lang="en-US"/>
        </a:p>
      </dgm:t>
    </dgm:pt>
    <dgm:pt modelId="{DBEFF0D5-D8EC-40F9-BEF5-AA78F04C886C}" type="sibTrans" cxnId="{B85C8A4F-36B0-4A32-996E-10CAA045AC62}">
      <dgm:prSet/>
      <dgm:spPr/>
      <dgm:t>
        <a:bodyPr/>
        <a:lstStyle/>
        <a:p>
          <a:endParaRPr lang="en-US"/>
        </a:p>
      </dgm:t>
    </dgm:pt>
    <dgm:pt modelId="{BE8BE877-F36C-445E-AE68-1D3A19F3BA7E}">
      <dgm:prSet phldrT="[Text]"/>
      <dgm:spPr>
        <a:solidFill>
          <a:srgbClr val="00B050"/>
        </a:solidFill>
      </dgm:spPr>
      <dgm:t>
        <a:bodyPr/>
        <a:lstStyle/>
        <a:p>
          <a:r>
            <a:rPr lang="en-US" dirty="0" smtClean="0"/>
            <a:t>If Used Alone </a:t>
          </a:r>
          <a:endParaRPr lang="en-US" dirty="0"/>
        </a:p>
      </dgm:t>
    </dgm:pt>
    <dgm:pt modelId="{52CB0631-8B91-4B75-9004-48B1F955D782}" type="parTrans" cxnId="{463D41DA-A2C4-4E7E-A8E4-6F34DACA1B21}">
      <dgm:prSet/>
      <dgm:spPr/>
      <dgm:t>
        <a:bodyPr/>
        <a:lstStyle/>
        <a:p>
          <a:endParaRPr lang="en-US"/>
        </a:p>
      </dgm:t>
    </dgm:pt>
    <dgm:pt modelId="{783B69D1-9492-4D55-B909-6A0DA3E01076}" type="sibTrans" cxnId="{463D41DA-A2C4-4E7E-A8E4-6F34DACA1B21}">
      <dgm:prSet/>
      <dgm:spPr/>
      <dgm:t>
        <a:bodyPr/>
        <a:lstStyle/>
        <a:p>
          <a:endParaRPr lang="en-US"/>
        </a:p>
      </dgm:t>
    </dgm:pt>
    <dgm:pt modelId="{293A8547-D4FF-4112-8B29-73B6616A3340}">
      <dgm:prSet/>
      <dgm:spPr>
        <a:ln>
          <a:solidFill>
            <a:srgbClr val="00B050"/>
          </a:solidFill>
        </a:ln>
      </dgm:spPr>
      <dgm:t>
        <a:bodyPr/>
        <a:lstStyle/>
        <a:p>
          <a:r>
            <a:rPr lang="en-US" dirty="0" smtClean="0">
              <a:solidFill>
                <a:schemeClr val="bg1">
                  <a:lumMod val="65000"/>
                </a:schemeClr>
              </a:solidFill>
            </a:rPr>
            <a:t>See problems in new ways &amp; escape the bounds of conventional thinking</a:t>
          </a:r>
          <a:endParaRPr lang="en-US" dirty="0">
            <a:solidFill>
              <a:schemeClr val="bg1">
                <a:lumMod val="65000"/>
              </a:schemeClr>
            </a:solidFill>
          </a:endParaRPr>
        </a:p>
      </dgm:t>
    </dgm:pt>
    <dgm:pt modelId="{D32FE6ED-EF40-466E-80D8-EF4E6C4C6DA8}" type="parTrans" cxnId="{D004E7D1-5F30-43CC-891F-7427487E7DB4}">
      <dgm:prSet/>
      <dgm:spPr/>
      <dgm:t>
        <a:bodyPr/>
        <a:lstStyle/>
        <a:p>
          <a:endParaRPr lang="en-US"/>
        </a:p>
      </dgm:t>
    </dgm:pt>
    <dgm:pt modelId="{3EF70C7E-7FB6-4715-A876-7C5023F01814}" type="sibTrans" cxnId="{D004E7D1-5F30-43CC-891F-7427487E7DB4}">
      <dgm:prSet/>
      <dgm:spPr/>
      <dgm:t>
        <a:bodyPr/>
        <a:lstStyle/>
        <a:p>
          <a:endParaRPr lang="en-US"/>
        </a:p>
      </dgm:t>
    </dgm:pt>
    <dgm:pt modelId="{D6899DFC-3304-407E-9223-0CA1333A1B56}">
      <dgm:prSet/>
      <dgm:spPr>
        <a:ln>
          <a:solidFill>
            <a:srgbClr val="00B050"/>
          </a:solidFill>
        </a:ln>
      </dgm:spPr>
      <dgm:t>
        <a:bodyPr/>
        <a:lstStyle/>
        <a:p>
          <a:r>
            <a:rPr lang="en-US" dirty="0" smtClean="0"/>
            <a:t>Result in new ideas that are </a:t>
          </a:r>
          <a:r>
            <a:rPr lang="en-US" u="sng" dirty="0" smtClean="0"/>
            <a:t>not</a:t>
          </a:r>
          <a:r>
            <a:rPr lang="en-US" dirty="0" smtClean="0"/>
            <a:t> subjected to the scrutiny required to improve them &amp; make them work. </a:t>
          </a:r>
          <a:endParaRPr lang="en-US" dirty="0"/>
        </a:p>
      </dgm:t>
    </dgm:pt>
    <dgm:pt modelId="{6CDB4E34-0046-439E-A5A9-4F0F158B755E}" type="parTrans" cxnId="{AD1C5BC1-4FE3-445E-BBE2-B948978FCFD3}">
      <dgm:prSet/>
      <dgm:spPr/>
      <dgm:t>
        <a:bodyPr/>
        <a:lstStyle/>
        <a:p>
          <a:endParaRPr lang="en-US"/>
        </a:p>
      </dgm:t>
    </dgm:pt>
    <dgm:pt modelId="{D17C207B-72BC-482B-B922-2505A5962D30}" type="sibTrans" cxnId="{AD1C5BC1-4FE3-445E-BBE2-B948978FCFD3}">
      <dgm:prSet/>
      <dgm:spPr/>
      <dgm:t>
        <a:bodyPr/>
        <a:lstStyle/>
        <a:p>
          <a:endParaRPr lang="en-US"/>
        </a:p>
      </dgm:t>
    </dgm:pt>
    <dgm:pt modelId="{1CB2C1F2-37A6-42D4-BC12-A3CF3305D173}">
      <dgm:prSet/>
      <dgm:spPr>
        <a:ln>
          <a:solidFill>
            <a:srgbClr val="00B050"/>
          </a:solidFill>
        </a:ln>
      </dgm:spPr>
      <dgm:t>
        <a:bodyPr/>
        <a:lstStyle/>
        <a:p>
          <a:endParaRPr lang="en-US" dirty="0"/>
        </a:p>
      </dgm:t>
    </dgm:pt>
    <dgm:pt modelId="{60BF1BF1-295D-4CD3-AC15-DC30F122FE76}" type="parTrans" cxnId="{03B1F4BC-09D0-47EC-B011-D0B411FC8AB2}">
      <dgm:prSet/>
      <dgm:spPr/>
      <dgm:t>
        <a:bodyPr/>
        <a:lstStyle/>
        <a:p>
          <a:endParaRPr lang="en-US"/>
        </a:p>
      </dgm:t>
    </dgm:pt>
    <dgm:pt modelId="{70120C46-9DA8-43ED-9CB3-F0E69EE0B023}" type="sibTrans" cxnId="{03B1F4BC-09D0-47EC-B011-D0B411FC8AB2}">
      <dgm:prSet/>
      <dgm:spPr/>
      <dgm:t>
        <a:bodyPr/>
        <a:lstStyle/>
        <a:p>
          <a:endParaRPr lang="en-US"/>
        </a:p>
      </dgm:t>
    </dgm:pt>
    <dgm:pt modelId="{14052C70-C867-4CF2-B0D9-1FCF1D72CD79}" type="pres">
      <dgm:prSet presAssocID="{AD05B65E-49D5-4FFB-92E8-F405FCFDC61A}" presName="diagram" presStyleCnt="0">
        <dgm:presLayoutVars>
          <dgm:dir/>
          <dgm:animLvl val="lvl"/>
          <dgm:resizeHandles val="exact"/>
        </dgm:presLayoutVars>
      </dgm:prSet>
      <dgm:spPr/>
    </dgm:pt>
    <dgm:pt modelId="{49488E2A-0475-4807-9999-E94AAEA9B7F8}" type="pres">
      <dgm:prSet presAssocID="{64B948B9-8DEF-4848-83E9-D3364C7B1039}" presName="compNode" presStyleCnt="0"/>
      <dgm:spPr/>
    </dgm:pt>
    <dgm:pt modelId="{5C4DC4E9-2039-4832-BD2F-B03E5B187AB6}" type="pres">
      <dgm:prSet presAssocID="{64B948B9-8DEF-4848-83E9-D3364C7B1039}" presName="childRect" presStyleLbl="bgAcc1" presStyleIdx="0" presStyleCnt="2">
        <dgm:presLayoutVars>
          <dgm:bulletEnabled val="1"/>
        </dgm:presLayoutVars>
      </dgm:prSet>
      <dgm:spPr/>
      <dgm:t>
        <a:bodyPr/>
        <a:lstStyle/>
        <a:p>
          <a:endParaRPr lang="en-US"/>
        </a:p>
      </dgm:t>
    </dgm:pt>
    <dgm:pt modelId="{40C6D982-83D5-4D3D-8C3E-61A46A6A381F}" type="pres">
      <dgm:prSet presAssocID="{64B948B9-8DEF-4848-83E9-D3364C7B1039}" presName="parentText" presStyleLbl="node1" presStyleIdx="0" presStyleCnt="0">
        <dgm:presLayoutVars>
          <dgm:chMax val="0"/>
          <dgm:bulletEnabled val="1"/>
        </dgm:presLayoutVars>
      </dgm:prSet>
      <dgm:spPr/>
      <dgm:t>
        <a:bodyPr/>
        <a:lstStyle/>
        <a:p>
          <a:endParaRPr lang="en-US"/>
        </a:p>
      </dgm:t>
    </dgm:pt>
    <dgm:pt modelId="{B2D2F27A-22C9-4D2F-AFD7-15E4452D0DDC}" type="pres">
      <dgm:prSet presAssocID="{64B948B9-8DEF-4848-83E9-D3364C7B1039}" presName="parentRect" presStyleLbl="alignNode1" presStyleIdx="0" presStyleCnt="2"/>
      <dgm:spPr/>
      <dgm:t>
        <a:bodyPr/>
        <a:lstStyle/>
        <a:p>
          <a:endParaRPr lang="en-US"/>
        </a:p>
      </dgm:t>
    </dgm:pt>
    <dgm:pt modelId="{75C40D2C-037E-46D7-B7B1-643861A61DA9}" type="pres">
      <dgm:prSet presAssocID="{64B948B9-8DEF-4848-83E9-D3364C7B1039}" presName="adorn" presStyleLbl="fgAccFollowNode1" presStyleIdx="0" presStyleCnt="2"/>
      <dgm:spPr>
        <a:blipFill rotWithShape="0">
          <a:blip xmlns:r="http://schemas.openxmlformats.org/officeDocument/2006/relationships" r:embed="rId1"/>
          <a:stretch>
            <a:fillRect/>
          </a:stretch>
        </a:blipFill>
      </dgm:spPr>
    </dgm:pt>
    <dgm:pt modelId="{0416F626-A786-4635-AB60-C8514D8E8DD7}" type="pres">
      <dgm:prSet presAssocID="{DBEFF0D5-D8EC-40F9-BEF5-AA78F04C886C}" presName="sibTrans" presStyleLbl="sibTrans2D1" presStyleIdx="0" presStyleCnt="0"/>
      <dgm:spPr/>
      <dgm:t>
        <a:bodyPr/>
        <a:lstStyle/>
        <a:p>
          <a:endParaRPr lang="en-US"/>
        </a:p>
      </dgm:t>
    </dgm:pt>
    <dgm:pt modelId="{5DDAD372-9F54-4EF8-8349-6F65266E826E}" type="pres">
      <dgm:prSet presAssocID="{BE8BE877-F36C-445E-AE68-1D3A19F3BA7E}" presName="compNode" presStyleCnt="0"/>
      <dgm:spPr/>
    </dgm:pt>
    <dgm:pt modelId="{28E6BF1C-54F1-4617-9F2E-60E24B4C3A17}" type="pres">
      <dgm:prSet presAssocID="{BE8BE877-F36C-445E-AE68-1D3A19F3BA7E}" presName="childRect" presStyleLbl="bgAcc1" presStyleIdx="1" presStyleCnt="2">
        <dgm:presLayoutVars>
          <dgm:bulletEnabled val="1"/>
        </dgm:presLayoutVars>
      </dgm:prSet>
      <dgm:spPr/>
      <dgm:t>
        <a:bodyPr/>
        <a:lstStyle/>
        <a:p>
          <a:endParaRPr lang="en-US"/>
        </a:p>
      </dgm:t>
    </dgm:pt>
    <dgm:pt modelId="{1E0B9356-7E7B-454E-B3AA-F2CC211C5E76}" type="pres">
      <dgm:prSet presAssocID="{BE8BE877-F36C-445E-AE68-1D3A19F3BA7E}" presName="parentText" presStyleLbl="node1" presStyleIdx="0" presStyleCnt="0">
        <dgm:presLayoutVars>
          <dgm:chMax val="0"/>
          <dgm:bulletEnabled val="1"/>
        </dgm:presLayoutVars>
      </dgm:prSet>
      <dgm:spPr/>
      <dgm:t>
        <a:bodyPr/>
        <a:lstStyle/>
        <a:p>
          <a:endParaRPr lang="en-US"/>
        </a:p>
      </dgm:t>
    </dgm:pt>
    <dgm:pt modelId="{FD639AE3-2ABD-4DD2-9FCA-61928826EB66}" type="pres">
      <dgm:prSet presAssocID="{BE8BE877-F36C-445E-AE68-1D3A19F3BA7E}" presName="parentRect" presStyleLbl="alignNode1" presStyleIdx="1" presStyleCnt="2"/>
      <dgm:spPr/>
      <dgm:t>
        <a:bodyPr/>
        <a:lstStyle/>
        <a:p>
          <a:endParaRPr lang="en-US"/>
        </a:p>
      </dgm:t>
    </dgm:pt>
    <dgm:pt modelId="{EB79568D-EE94-47B1-9713-319BACC8322D}" type="pres">
      <dgm:prSet presAssocID="{BE8BE877-F36C-445E-AE68-1D3A19F3BA7E}" presName="adorn" presStyleLbl="fgAccFollowNode1" presStyleIdx="1" presStyleCnt="2"/>
      <dgm:spPr>
        <a:blipFill rotWithShape="0">
          <a:blip xmlns:r="http://schemas.openxmlformats.org/officeDocument/2006/relationships" r:embed="rId1"/>
          <a:stretch>
            <a:fillRect/>
          </a:stretch>
        </a:blipFill>
      </dgm:spPr>
    </dgm:pt>
  </dgm:ptLst>
  <dgm:cxnLst>
    <dgm:cxn modelId="{6309CE5D-DCFD-48DB-902E-F51518AA6C5A}" type="presOf" srcId="{DBEFF0D5-D8EC-40F9-BEF5-AA78F04C886C}" destId="{0416F626-A786-4635-AB60-C8514D8E8DD7}" srcOrd="0" destOrd="0" presId="urn:microsoft.com/office/officeart/2005/8/layout/bList2#2"/>
    <dgm:cxn modelId="{DAB2B18E-100E-4DA7-8933-2F9CFE779231}" type="presOf" srcId="{AD05B65E-49D5-4FFB-92E8-F405FCFDC61A}" destId="{14052C70-C867-4CF2-B0D9-1FCF1D72CD79}" srcOrd="0" destOrd="0" presId="urn:microsoft.com/office/officeart/2005/8/layout/bList2#2"/>
    <dgm:cxn modelId="{EBB5FB1B-A53C-43E7-9403-DBB77A41BCDD}" type="presOf" srcId="{64B948B9-8DEF-4848-83E9-D3364C7B1039}" destId="{40C6D982-83D5-4D3D-8C3E-61A46A6A381F}" srcOrd="0" destOrd="0" presId="urn:microsoft.com/office/officeart/2005/8/layout/bList2#2"/>
    <dgm:cxn modelId="{6AFD8B75-E616-4694-B54C-CF68E2F10725}" type="presOf" srcId="{D6899DFC-3304-407E-9223-0CA1333A1B56}" destId="{28E6BF1C-54F1-4617-9F2E-60E24B4C3A17}" srcOrd="0" destOrd="0" presId="urn:microsoft.com/office/officeart/2005/8/layout/bList2#2"/>
    <dgm:cxn modelId="{0143D1D7-EBE6-4026-BC50-235ABA64DDE9}" type="presOf" srcId="{293A8547-D4FF-4112-8B29-73B6616A3340}" destId="{5C4DC4E9-2039-4832-BD2F-B03E5B187AB6}" srcOrd="0" destOrd="0" presId="urn:microsoft.com/office/officeart/2005/8/layout/bList2#2"/>
    <dgm:cxn modelId="{D2377C64-6CCB-4503-840A-CC92183F8A75}" type="presOf" srcId="{BE8BE877-F36C-445E-AE68-1D3A19F3BA7E}" destId="{1E0B9356-7E7B-454E-B3AA-F2CC211C5E76}" srcOrd="0" destOrd="0" presId="urn:microsoft.com/office/officeart/2005/8/layout/bList2#2"/>
    <dgm:cxn modelId="{AD1C5BC1-4FE3-445E-BBE2-B948978FCFD3}" srcId="{BE8BE877-F36C-445E-AE68-1D3A19F3BA7E}" destId="{D6899DFC-3304-407E-9223-0CA1333A1B56}" srcOrd="0" destOrd="0" parTransId="{6CDB4E34-0046-439E-A5A9-4F0F158B755E}" sibTransId="{D17C207B-72BC-482B-B922-2505A5962D30}"/>
    <dgm:cxn modelId="{463D41DA-A2C4-4E7E-A8E4-6F34DACA1B21}" srcId="{AD05B65E-49D5-4FFB-92E8-F405FCFDC61A}" destId="{BE8BE877-F36C-445E-AE68-1D3A19F3BA7E}" srcOrd="1" destOrd="0" parTransId="{52CB0631-8B91-4B75-9004-48B1F955D782}" sibTransId="{783B69D1-9492-4D55-B909-6A0DA3E01076}"/>
    <dgm:cxn modelId="{FB9A3619-8873-4B53-9326-64F29D05D08A}" type="presOf" srcId="{BE8BE877-F36C-445E-AE68-1D3A19F3BA7E}" destId="{FD639AE3-2ABD-4DD2-9FCA-61928826EB66}" srcOrd="1" destOrd="0" presId="urn:microsoft.com/office/officeart/2005/8/layout/bList2#2"/>
    <dgm:cxn modelId="{156002F9-0C30-47B8-9D3D-6A5F3F775BB3}" type="presOf" srcId="{1CB2C1F2-37A6-42D4-BC12-A3CF3305D173}" destId="{28E6BF1C-54F1-4617-9F2E-60E24B4C3A17}" srcOrd="0" destOrd="1" presId="urn:microsoft.com/office/officeart/2005/8/layout/bList2#2"/>
    <dgm:cxn modelId="{B85C8A4F-36B0-4A32-996E-10CAA045AC62}" srcId="{AD05B65E-49D5-4FFB-92E8-F405FCFDC61A}" destId="{64B948B9-8DEF-4848-83E9-D3364C7B1039}" srcOrd="0" destOrd="0" parTransId="{A510D9C7-02D3-4544-85CA-1C3C4BCD5ECB}" sibTransId="{DBEFF0D5-D8EC-40F9-BEF5-AA78F04C886C}"/>
    <dgm:cxn modelId="{D004E7D1-5F30-43CC-891F-7427487E7DB4}" srcId="{64B948B9-8DEF-4848-83E9-D3364C7B1039}" destId="{293A8547-D4FF-4112-8B29-73B6616A3340}" srcOrd="0" destOrd="0" parTransId="{D32FE6ED-EF40-466E-80D8-EF4E6C4C6DA8}" sibTransId="{3EF70C7E-7FB6-4715-A876-7C5023F01814}"/>
    <dgm:cxn modelId="{672F0652-254C-4D12-8655-1934598A8C26}" type="presOf" srcId="{64B948B9-8DEF-4848-83E9-D3364C7B1039}" destId="{B2D2F27A-22C9-4D2F-AFD7-15E4452D0DDC}" srcOrd="1" destOrd="0" presId="urn:microsoft.com/office/officeart/2005/8/layout/bList2#2"/>
    <dgm:cxn modelId="{03B1F4BC-09D0-47EC-B011-D0B411FC8AB2}" srcId="{BE8BE877-F36C-445E-AE68-1D3A19F3BA7E}" destId="{1CB2C1F2-37A6-42D4-BC12-A3CF3305D173}" srcOrd="1" destOrd="0" parTransId="{60BF1BF1-295D-4CD3-AC15-DC30F122FE76}" sibTransId="{70120C46-9DA8-43ED-9CB3-F0E69EE0B023}"/>
    <dgm:cxn modelId="{E8957BE7-4DAF-4E4C-AA28-AB10932C7AC4}" type="presParOf" srcId="{14052C70-C867-4CF2-B0D9-1FCF1D72CD79}" destId="{49488E2A-0475-4807-9999-E94AAEA9B7F8}" srcOrd="0" destOrd="0" presId="urn:microsoft.com/office/officeart/2005/8/layout/bList2#2"/>
    <dgm:cxn modelId="{3032AF97-3EE5-474E-8B4F-C5B924DF1C37}" type="presParOf" srcId="{49488E2A-0475-4807-9999-E94AAEA9B7F8}" destId="{5C4DC4E9-2039-4832-BD2F-B03E5B187AB6}" srcOrd="0" destOrd="0" presId="urn:microsoft.com/office/officeart/2005/8/layout/bList2#2"/>
    <dgm:cxn modelId="{2A77C765-DAE3-4ACA-BA7F-856DA93F77F5}" type="presParOf" srcId="{49488E2A-0475-4807-9999-E94AAEA9B7F8}" destId="{40C6D982-83D5-4D3D-8C3E-61A46A6A381F}" srcOrd="1" destOrd="0" presId="urn:microsoft.com/office/officeart/2005/8/layout/bList2#2"/>
    <dgm:cxn modelId="{A98E79FD-38A6-4A81-A786-107BA549890A}" type="presParOf" srcId="{49488E2A-0475-4807-9999-E94AAEA9B7F8}" destId="{B2D2F27A-22C9-4D2F-AFD7-15E4452D0DDC}" srcOrd="2" destOrd="0" presId="urn:microsoft.com/office/officeart/2005/8/layout/bList2#2"/>
    <dgm:cxn modelId="{1FACA6E3-250D-4CF1-A751-85A704EE80FA}" type="presParOf" srcId="{49488E2A-0475-4807-9999-E94AAEA9B7F8}" destId="{75C40D2C-037E-46D7-B7B1-643861A61DA9}" srcOrd="3" destOrd="0" presId="urn:microsoft.com/office/officeart/2005/8/layout/bList2#2"/>
    <dgm:cxn modelId="{B17B3A20-B50F-49D2-8FB4-D2D1A701D4A3}" type="presParOf" srcId="{14052C70-C867-4CF2-B0D9-1FCF1D72CD79}" destId="{0416F626-A786-4635-AB60-C8514D8E8DD7}" srcOrd="1" destOrd="0" presId="urn:microsoft.com/office/officeart/2005/8/layout/bList2#2"/>
    <dgm:cxn modelId="{B99096B1-53FB-4F5D-809E-1893750958D7}" type="presParOf" srcId="{14052C70-C867-4CF2-B0D9-1FCF1D72CD79}" destId="{5DDAD372-9F54-4EF8-8349-6F65266E826E}" srcOrd="2" destOrd="0" presId="urn:microsoft.com/office/officeart/2005/8/layout/bList2#2"/>
    <dgm:cxn modelId="{A0343725-1470-4731-BAB7-7DBCF43765D7}" type="presParOf" srcId="{5DDAD372-9F54-4EF8-8349-6F65266E826E}" destId="{28E6BF1C-54F1-4617-9F2E-60E24B4C3A17}" srcOrd="0" destOrd="0" presId="urn:microsoft.com/office/officeart/2005/8/layout/bList2#2"/>
    <dgm:cxn modelId="{47365219-86BD-498F-9929-1DE757ACFF9E}" type="presParOf" srcId="{5DDAD372-9F54-4EF8-8349-6F65266E826E}" destId="{1E0B9356-7E7B-454E-B3AA-F2CC211C5E76}" srcOrd="1" destOrd="0" presId="urn:microsoft.com/office/officeart/2005/8/layout/bList2#2"/>
    <dgm:cxn modelId="{DCCD7D48-D17C-4F37-8FF9-16C46A690CDB}" type="presParOf" srcId="{5DDAD372-9F54-4EF8-8349-6F65266E826E}" destId="{FD639AE3-2ABD-4DD2-9FCA-61928826EB66}" srcOrd="2" destOrd="0" presId="urn:microsoft.com/office/officeart/2005/8/layout/bList2#2"/>
    <dgm:cxn modelId="{24F7C0D2-4F3A-4337-AC97-A3CB1B81F898}" type="presParOf" srcId="{5DDAD372-9F54-4EF8-8349-6F65266E826E}" destId="{EB79568D-EE94-47B1-9713-319BACC8322D}" srcOrd="3" destOrd="0" presId="urn:microsoft.com/office/officeart/2005/8/layout/bList2#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05B65E-49D5-4FFB-92E8-F405FCFDC61A}" type="doc">
      <dgm:prSet loTypeId="urn:microsoft.com/office/officeart/2005/8/layout/bList2#3" loCatId="list" qsTypeId="urn:microsoft.com/office/officeart/2005/8/quickstyle/simple1" qsCatId="simple" csTypeId="urn:microsoft.com/office/officeart/2005/8/colors/accent1_2" csCatId="accent1" phldr="1"/>
      <dgm:spPr/>
    </dgm:pt>
    <dgm:pt modelId="{64B948B9-8DEF-4848-83E9-D3364C7B1039}">
      <dgm:prSet phldrT="[Text]"/>
      <dgm:spPr/>
      <dgm:t>
        <a:bodyPr/>
        <a:lstStyle/>
        <a:p>
          <a:r>
            <a:rPr lang="en-US" dirty="0" smtClean="0"/>
            <a:t>Analytic Skill </a:t>
          </a:r>
          <a:endParaRPr lang="en-US" dirty="0"/>
        </a:p>
      </dgm:t>
    </dgm:pt>
    <dgm:pt modelId="{A510D9C7-02D3-4544-85CA-1C3C4BCD5ECB}" type="parTrans" cxnId="{B85C8A4F-36B0-4A32-996E-10CAA045AC62}">
      <dgm:prSet/>
      <dgm:spPr/>
      <dgm:t>
        <a:bodyPr/>
        <a:lstStyle/>
        <a:p>
          <a:endParaRPr lang="en-US"/>
        </a:p>
      </dgm:t>
    </dgm:pt>
    <dgm:pt modelId="{DBEFF0D5-D8EC-40F9-BEF5-AA78F04C886C}" type="sibTrans" cxnId="{B85C8A4F-36B0-4A32-996E-10CAA045AC62}">
      <dgm:prSet/>
      <dgm:spPr/>
      <dgm:t>
        <a:bodyPr/>
        <a:lstStyle/>
        <a:p>
          <a:endParaRPr lang="en-US"/>
        </a:p>
      </dgm:t>
    </dgm:pt>
    <dgm:pt modelId="{BE8BE877-F36C-445E-AE68-1D3A19F3BA7E}">
      <dgm:prSet phldrT="[Text]"/>
      <dgm:spPr/>
      <dgm:t>
        <a:bodyPr/>
        <a:lstStyle/>
        <a:p>
          <a:r>
            <a:rPr lang="en-US" dirty="0" smtClean="0"/>
            <a:t>If Used Alone </a:t>
          </a:r>
          <a:endParaRPr lang="en-US" dirty="0"/>
        </a:p>
      </dgm:t>
    </dgm:pt>
    <dgm:pt modelId="{52CB0631-8B91-4B75-9004-48B1F955D782}" type="parTrans" cxnId="{463D41DA-A2C4-4E7E-A8E4-6F34DACA1B21}">
      <dgm:prSet/>
      <dgm:spPr/>
      <dgm:t>
        <a:bodyPr/>
        <a:lstStyle/>
        <a:p>
          <a:endParaRPr lang="en-US"/>
        </a:p>
      </dgm:t>
    </dgm:pt>
    <dgm:pt modelId="{783B69D1-9492-4D55-B909-6A0DA3E01076}" type="sibTrans" cxnId="{463D41DA-A2C4-4E7E-A8E4-6F34DACA1B21}">
      <dgm:prSet/>
      <dgm:spPr/>
      <dgm:t>
        <a:bodyPr/>
        <a:lstStyle/>
        <a:p>
          <a:endParaRPr lang="en-US"/>
        </a:p>
      </dgm:t>
    </dgm:pt>
    <dgm:pt modelId="{293A8547-D4FF-4112-8B29-73B6616A3340}">
      <dgm:prSet/>
      <dgm:spPr/>
      <dgm:t>
        <a:bodyPr/>
        <a:lstStyle/>
        <a:p>
          <a:r>
            <a:rPr lang="en-US" dirty="0" smtClean="0">
              <a:solidFill>
                <a:schemeClr val="bg1">
                  <a:lumMod val="65000"/>
                </a:schemeClr>
              </a:solidFill>
            </a:rPr>
            <a:t>Recognize which ideas are worth pursuing &amp; which are not</a:t>
          </a:r>
          <a:endParaRPr lang="en-US" dirty="0">
            <a:solidFill>
              <a:schemeClr val="bg1">
                <a:lumMod val="65000"/>
              </a:schemeClr>
            </a:solidFill>
          </a:endParaRPr>
        </a:p>
      </dgm:t>
    </dgm:pt>
    <dgm:pt modelId="{D32FE6ED-EF40-466E-80D8-EF4E6C4C6DA8}" type="parTrans" cxnId="{D004E7D1-5F30-43CC-891F-7427487E7DB4}">
      <dgm:prSet/>
      <dgm:spPr/>
      <dgm:t>
        <a:bodyPr/>
        <a:lstStyle/>
        <a:p>
          <a:endParaRPr lang="en-US"/>
        </a:p>
      </dgm:t>
    </dgm:pt>
    <dgm:pt modelId="{3EF70C7E-7FB6-4715-A876-7C5023F01814}" type="sibTrans" cxnId="{D004E7D1-5F30-43CC-891F-7427487E7DB4}">
      <dgm:prSet/>
      <dgm:spPr/>
      <dgm:t>
        <a:bodyPr/>
        <a:lstStyle/>
        <a:p>
          <a:endParaRPr lang="en-US"/>
        </a:p>
      </dgm:t>
    </dgm:pt>
    <dgm:pt modelId="{D6899DFC-3304-407E-9223-0CA1333A1B56}">
      <dgm:prSet/>
      <dgm:spPr/>
      <dgm:t>
        <a:bodyPr/>
        <a:lstStyle/>
        <a:p>
          <a:r>
            <a:rPr lang="en-US" dirty="0" smtClean="0"/>
            <a:t>Result in powerful critical, but </a:t>
          </a:r>
          <a:r>
            <a:rPr lang="en-US" u="sng" dirty="0" smtClean="0"/>
            <a:t>not</a:t>
          </a:r>
          <a:r>
            <a:rPr lang="en-US" dirty="0" smtClean="0"/>
            <a:t> creative thinking</a:t>
          </a:r>
          <a:endParaRPr lang="en-US" dirty="0"/>
        </a:p>
      </dgm:t>
    </dgm:pt>
    <dgm:pt modelId="{6CDB4E34-0046-439E-A5A9-4F0F158B755E}" type="parTrans" cxnId="{AD1C5BC1-4FE3-445E-BBE2-B948978FCFD3}">
      <dgm:prSet/>
      <dgm:spPr/>
      <dgm:t>
        <a:bodyPr/>
        <a:lstStyle/>
        <a:p>
          <a:endParaRPr lang="en-US"/>
        </a:p>
      </dgm:t>
    </dgm:pt>
    <dgm:pt modelId="{D17C207B-72BC-482B-B922-2505A5962D30}" type="sibTrans" cxnId="{AD1C5BC1-4FE3-445E-BBE2-B948978FCFD3}">
      <dgm:prSet/>
      <dgm:spPr/>
      <dgm:t>
        <a:bodyPr/>
        <a:lstStyle/>
        <a:p>
          <a:endParaRPr lang="en-US"/>
        </a:p>
      </dgm:t>
    </dgm:pt>
    <dgm:pt modelId="{1CB2C1F2-37A6-42D4-BC12-A3CF3305D173}">
      <dgm:prSet/>
      <dgm:spPr/>
      <dgm:t>
        <a:bodyPr/>
        <a:lstStyle/>
        <a:p>
          <a:endParaRPr lang="en-US" dirty="0"/>
        </a:p>
      </dgm:t>
    </dgm:pt>
    <dgm:pt modelId="{60BF1BF1-295D-4CD3-AC15-DC30F122FE76}" type="parTrans" cxnId="{03B1F4BC-09D0-47EC-B011-D0B411FC8AB2}">
      <dgm:prSet/>
      <dgm:spPr/>
      <dgm:t>
        <a:bodyPr/>
        <a:lstStyle/>
        <a:p>
          <a:endParaRPr lang="en-US"/>
        </a:p>
      </dgm:t>
    </dgm:pt>
    <dgm:pt modelId="{70120C46-9DA8-43ED-9CB3-F0E69EE0B023}" type="sibTrans" cxnId="{03B1F4BC-09D0-47EC-B011-D0B411FC8AB2}">
      <dgm:prSet/>
      <dgm:spPr/>
      <dgm:t>
        <a:bodyPr/>
        <a:lstStyle/>
        <a:p>
          <a:endParaRPr lang="en-US"/>
        </a:p>
      </dgm:t>
    </dgm:pt>
    <dgm:pt modelId="{14052C70-C867-4CF2-B0D9-1FCF1D72CD79}" type="pres">
      <dgm:prSet presAssocID="{AD05B65E-49D5-4FFB-92E8-F405FCFDC61A}" presName="diagram" presStyleCnt="0">
        <dgm:presLayoutVars>
          <dgm:dir/>
          <dgm:animLvl val="lvl"/>
          <dgm:resizeHandles val="exact"/>
        </dgm:presLayoutVars>
      </dgm:prSet>
      <dgm:spPr/>
    </dgm:pt>
    <dgm:pt modelId="{49488E2A-0475-4807-9999-E94AAEA9B7F8}" type="pres">
      <dgm:prSet presAssocID="{64B948B9-8DEF-4848-83E9-D3364C7B1039}" presName="compNode" presStyleCnt="0"/>
      <dgm:spPr/>
    </dgm:pt>
    <dgm:pt modelId="{5C4DC4E9-2039-4832-BD2F-B03E5B187AB6}" type="pres">
      <dgm:prSet presAssocID="{64B948B9-8DEF-4848-83E9-D3364C7B1039}" presName="childRect" presStyleLbl="bgAcc1" presStyleIdx="0" presStyleCnt="2">
        <dgm:presLayoutVars>
          <dgm:bulletEnabled val="1"/>
        </dgm:presLayoutVars>
      </dgm:prSet>
      <dgm:spPr/>
      <dgm:t>
        <a:bodyPr/>
        <a:lstStyle/>
        <a:p>
          <a:endParaRPr lang="en-US"/>
        </a:p>
      </dgm:t>
    </dgm:pt>
    <dgm:pt modelId="{40C6D982-83D5-4D3D-8C3E-61A46A6A381F}" type="pres">
      <dgm:prSet presAssocID="{64B948B9-8DEF-4848-83E9-D3364C7B1039}" presName="parentText" presStyleLbl="node1" presStyleIdx="0" presStyleCnt="0">
        <dgm:presLayoutVars>
          <dgm:chMax val="0"/>
          <dgm:bulletEnabled val="1"/>
        </dgm:presLayoutVars>
      </dgm:prSet>
      <dgm:spPr/>
      <dgm:t>
        <a:bodyPr/>
        <a:lstStyle/>
        <a:p>
          <a:endParaRPr lang="en-US"/>
        </a:p>
      </dgm:t>
    </dgm:pt>
    <dgm:pt modelId="{B2D2F27A-22C9-4D2F-AFD7-15E4452D0DDC}" type="pres">
      <dgm:prSet presAssocID="{64B948B9-8DEF-4848-83E9-D3364C7B1039}" presName="parentRect" presStyleLbl="alignNode1" presStyleIdx="0" presStyleCnt="2"/>
      <dgm:spPr/>
      <dgm:t>
        <a:bodyPr/>
        <a:lstStyle/>
        <a:p>
          <a:endParaRPr lang="en-US"/>
        </a:p>
      </dgm:t>
    </dgm:pt>
    <dgm:pt modelId="{75C40D2C-037E-46D7-B7B1-643861A61DA9}" type="pres">
      <dgm:prSet presAssocID="{64B948B9-8DEF-4848-83E9-D3364C7B1039}" presName="adorn" presStyleLbl="fgAccFollowNode1" presStyleIdx="0" presStyleCnt="2"/>
      <dgm:spPr>
        <a:blipFill rotWithShape="0">
          <a:blip xmlns:r="http://schemas.openxmlformats.org/officeDocument/2006/relationships" r:embed="rId1"/>
          <a:stretch>
            <a:fillRect/>
          </a:stretch>
        </a:blipFill>
      </dgm:spPr>
    </dgm:pt>
    <dgm:pt modelId="{0416F626-A786-4635-AB60-C8514D8E8DD7}" type="pres">
      <dgm:prSet presAssocID="{DBEFF0D5-D8EC-40F9-BEF5-AA78F04C886C}" presName="sibTrans" presStyleLbl="sibTrans2D1" presStyleIdx="0" presStyleCnt="0"/>
      <dgm:spPr/>
      <dgm:t>
        <a:bodyPr/>
        <a:lstStyle/>
        <a:p>
          <a:endParaRPr lang="en-US"/>
        </a:p>
      </dgm:t>
    </dgm:pt>
    <dgm:pt modelId="{5DDAD372-9F54-4EF8-8349-6F65266E826E}" type="pres">
      <dgm:prSet presAssocID="{BE8BE877-F36C-445E-AE68-1D3A19F3BA7E}" presName="compNode" presStyleCnt="0"/>
      <dgm:spPr/>
    </dgm:pt>
    <dgm:pt modelId="{28E6BF1C-54F1-4617-9F2E-60E24B4C3A17}" type="pres">
      <dgm:prSet presAssocID="{BE8BE877-F36C-445E-AE68-1D3A19F3BA7E}" presName="childRect" presStyleLbl="bgAcc1" presStyleIdx="1" presStyleCnt="2">
        <dgm:presLayoutVars>
          <dgm:bulletEnabled val="1"/>
        </dgm:presLayoutVars>
      </dgm:prSet>
      <dgm:spPr/>
      <dgm:t>
        <a:bodyPr/>
        <a:lstStyle/>
        <a:p>
          <a:endParaRPr lang="en-US"/>
        </a:p>
      </dgm:t>
    </dgm:pt>
    <dgm:pt modelId="{1E0B9356-7E7B-454E-B3AA-F2CC211C5E76}" type="pres">
      <dgm:prSet presAssocID="{BE8BE877-F36C-445E-AE68-1D3A19F3BA7E}" presName="parentText" presStyleLbl="node1" presStyleIdx="0" presStyleCnt="0">
        <dgm:presLayoutVars>
          <dgm:chMax val="0"/>
          <dgm:bulletEnabled val="1"/>
        </dgm:presLayoutVars>
      </dgm:prSet>
      <dgm:spPr/>
      <dgm:t>
        <a:bodyPr/>
        <a:lstStyle/>
        <a:p>
          <a:endParaRPr lang="en-US"/>
        </a:p>
      </dgm:t>
    </dgm:pt>
    <dgm:pt modelId="{FD639AE3-2ABD-4DD2-9FCA-61928826EB66}" type="pres">
      <dgm:prSet presAssocID="{BE8BE877-F36C-445E-AE68-1D3A19F3BA7E}" presName="parentRect" presStyleLbl="alignNode1" presStyleIdx="1" presStyleCnt="2"/>
      <dgm:spPr/>
      <dgm:t>
        <a:bodyPr/>
        <a:lstStyle/>
        <a:p>
          <a:endParaRPr lang="en-US"/>
        </a:p>
      </dgm:t>
    </dgm:pt>
    <dgm:pt modelId="{EB79568D-EE94-47B1-9713-319BACC8322D}" type="pres">
      <dgm:prSet presAssocID="{BE8BE877-F36C-445E-AE68-1D3A19F3BA7E}" presName="adorn" presStyleLbl="fgAccFollowNode1" presStyleIdx="1" presStyleCnt="2"/>
      <dgm:spPr>
        <a:blipFill rotWithShape="0">
          <a:blip xmlns:r="http://schemas.openxmlformats.org/officeDocument/2006/relationships" r:embed="rId1"/>
          <a:stretch>
            <a:fillRect/>
          </a:stretch>
        </a:blipFill>
      </dgm:spPr>
    </dgm:pt>
  </dgm:ptLst>
  <dgm:cxnLst>
    <dgm:cxn modelId="{D4C53340-B33A-4735-99B2-4401303D8B80}" type="presOf" srcId="{BE8BE877-F36C-445E-AE68-1D3A19F3BA7E}" destId="{1E0B9356-7E7B-454E-B3AA-F2CC211C5E76}" srcOrd="0" destOrd="0" presId="urn:microsoft.com/office/officeart/2005/8/layout/bList2#3"/>
    <dgm:cxn modelId="{677D1E82-D2CF-4F51-81B0-EC61AB9918F7}" type="presOf" srcId="{D6899DFC-3304-407E-9223-0CA1333A1B56}" destId="{28E6BF1C-54F1-4617-9F2E-60E24B4C3A17}" srcOrd="0" destOrd="0" presId="urn:microsoft.com/office/officeart/2005/8/layout/bList2#3"/>
    <dgm:cxn modelId="{C44D10B4-3574-49CB-8F18-4B8DDFD1EB3B}" type="presOf" srcId="{DBEFF0D5-D8EC-40F9-BEF5-AA78F04C886C}" destId="{0416F626-A786-4635-AB60-C8514D8E8DD7}" srcOrd="0" destOrd="0" presId="urn:microsoft.com/office/officeart/2005/8/layout/bList2#3"/>
    <dgm:cxn modelId="{DC9A8A5D-457E-4056-8F09-10C76E278E64}" type="presOf" srcId="{BE8BE877-F36C-445E-AE68-1D3A19F3BA7E}" destId="{FD639AE3-2ABD-4DD2-9FCA-61928826EB66}" srcOrd="1" destOrd="0" presId="urn:microsoft.com/office/officeart/2005/8/layout/bList2#3"/>
    <dgm:cxn modelId="{68F0512D-7D67-4AA4-98E0-994B6D01B775}" type="presOf" srcId="{64B948B9-8DEF-4848-83E9-D3364C7B1039}" destId="{B2D2F27A-22C9-4D2F-AFD7-15E4452D0DDC}" srcOrd="1" destOrd="0" presId="urn:microsoft.com/office/officeart/2005/8/layout/bList2#3"/>
    <dgm:cxn modelId="{91A71702-BE1B-43FC-A027-D84652AA0C95}" type="presOf" srcId="{AD05B65E-49D5-4FFB-92E8-F405FCFDC61A}" destId="{14052C70-C867-4CF2-B0D9-1FCF1D72CD79}" srcOrd="0" destOrd="0" presId="urn:microsoft.com/office/officeart/2005/8/layout/bList2#3"/>
    <dgm:cxn modelId="{DD8B95F4-5EB8-4112-A773-FF765F48BAC9}" type="presOf" srcId="{64B948B9-8DEF-4848-83E9-D3364C7B1039}" destId="{40C6D982-83D5-4D3D-8C3E-61A46A6A381F}" srcOrd="0" destOrd="0" presId="urn:microsoft.com/office/officeart/2005/8/layout/bList2#3"/>
    <dgm:cxn modelId="{AD1C5BC1-4FE3-445E-BBE2-B948978FCFD3}" srcId="{BE8BE877-F36C-445E-AE68-1D3A19F3BA7E}" destId="{D6899DFC-3304-407E-9223-0CA1333A1B56}" srcOrd="0" destOrd="0" parTransId="{6CDB4E34-0046-439E-A5A9-4F0F158B755E}" sibTransId="{D17C207B-72BC-482B-B922-2505A5962D30}"/>
    <dgm:cxn modelId="{463D41DA-A2C4-4E7E-A8E4-6F34DACA1B21}" srcId="{AD05B65E-49D5-4FFB-92E8-F405FCFDC61A}" destId="{BE8BE877-F36C-445E-AE68-1D3A19F3BA7E}" srcOrd="1" destOrd="0" parTransId="{52CB0631-8B91-4B75-9004-48B1F955D782}" sibTransId="{783B69D1-9492-4D55-B909-6A0DA3E01076}"/>
    <dgm:cxn modelId="{B85C8A4F-36B0-4A32-996E-10CAA045AC62}" srcId="{AD05B65E-49D5-4FFB-92E8-F405FCFDC61A}" destId="{64B948B9-8DEF-4848-83E9-D3364C7B1039}" srcOrd="0" destOrd="0" parTransId="{A510D9C7-02D3-4544-85CA-1C3C4BCD5ECB}" sibTransId="{DBEFF0D5-D8EC-40F9-BEF5-AA78F04C886C}"/>
    <dgm:cxn modelId="{78913F16-0809-46A1-B486-FE6AA3D13193}" type="presOf" srcId="{293A8547-D4FF-4112-8B29-73B6616A3340}" destId="{5C4DC4E9-2039-4832-BD2F-B03E5B187AB6}" srcOrd="0" destOrd="0" presId="urn:microsoft.com/office/officeart/2005/8/layout/bList2#3"/>
    <dgm:cxn modelId="{D004E7D1-5F30-43CC-891F-7427487E7DB4}" srcId="{64B948B9-8DEF-4848-83E9-D3364C7B1039}" destId="{293A8547-D4FF-4112-8B29-73B6616A3340}" srcOrd="0" destOrd="0" parTransId="{D32FE6ED-EF40-466E-80D8-EF4E6C4C6DA8}" sibTransId="{3EF70C7E-7FB6-4715-A876-7C5023F01814}"/>
    <dgm:cxn modelId="{50DAEA0D-411C-42AE-8610-63C67979C702}" type="presOf" srcId="{1CB2C1F2-37A6-42D4-BC12-A3CF3305D173}" destId="{28E6BF1C-54F1-4617-9F2E-60E24B4C3A17}" srcOrd="0" destOrd="1" presId="urn:microsoft.com/office/officeart/2005/8/layout/bList2#3"/>
    <dgm:cxn modelId="{03B1F4BC-09D0-47EC-B011-D0B411FC8AB2}" srcId="{BE8BE877-F36C-445E-AE68-1D3A19F3BA7E}" destId="{1CB2C1F2-37A6-42D4-BC12-A3CF3305D173}" srcOrd="1" destOrd="0" parTransId="{60BF1BF1-295D-4CD3-AC15-DC30F122FE76}" sibTransId="{70120C46-9DA8-43ED-9CB3-F0E69EE0B023}"/>
    <dgm:cxn modelId="{CE9829F8-32EB-456E-8276-A12A5E0FBA7A}" type="presParOf" srcId="{14052C70-C867-4CF2-B0D9-1FCF1D72CD79}" destId="{49488E2A-0475-4807-9999-E94AAEA9B7F8}" srcOrd="0" destOrd="0" presId="urn:microsoft.com/office/officeart/2005/8/layout/bList2#3"/>
    <dgm:cxn modelId="{5487A26A-DED5-4734-868F-90D2A29EB6CC}" type="presParOf" srcId="{49488E2A-0475-4807-9999-E94AAEA9B7F8}" destId="{5C4DC4E9-2039-4832-BD2F-B03E5B187AB6}" srcOrd="0" destOrd="0" presId="urn:microsoft.com/office/officeart/2005/8/layout/bList2#3"/>
    <dgm:cxn modelId="{0AB1BD21-2AE1-4A7A-B4F1-807807BC89FF}" type="presParOf" srcId="{49488E2A-0475-4807-9999-E94AAEA9B7F8}" destId="{40C6D982-83D5-4D3D-8C3E-61A46A6A381F}" srcOrd="1" destOrd="0" presId="urn:microsoft.com/office/officeart/2005/8/layout/bList2#3"/>
    <dgm:cxn modelId="{E242DABD-B421-4CD2-B23A-3C1061440153}" type="presParOf" srcId="{49488E2A-0475-4807-9999-E94AAEA9B7F8}" destId="{B2D2F27A-22C9-4D2F-AFD7-15E4452D0DDC}" srcOrd="2" destOrd="0" presId="urn:microsoft.com/office/officeart/2005/8/layout/bList2#3"/>
    <dgm:cxn modelId="{2883A720-2159-4AB5-953D-E779BC374285}" type="presParOf" srcId="{49488E2A-0475-4807-9999-E94AAEA9B7F8}" destId="{75C40D2C-037E-46D7-B7B1-643861A61DA9}" srcOrd="3" destOrd="0" presId="urn:microsoft.com/office/officeart/2005/8/layout/bList2#3"/>
    <dgm:cxn modelId="{FB54EFB8-9695-4252-9593-420EBBA31E69}" type="presParOf" srcId="{14052C70-C867-4CF2-B0D9-1FCF1D72CD79}" destId="{0416F626-A786-4635-AB60-C8514D8E8DD7}" srcOrd="1" destOrd="0" presId="urn:microsoft.com/office/officeart/2005/8/layout/bList2#3"/>
    <dgm:cxn modelId="{33B82499-22F9-4A47-A37A-D5FC01B25524}" type="presParOf" srcId="{14052C70-C867-4CF2-B0D9-1FCF1D72CD79}" destId="{5DDAD372-9F54-4EF8-8349-6F65266E826E}" srcOrd="2" destOrd="0" presId="urn:microsoft.com/office/officeart/2005/8/layout/bList2#3"/>
    <dgm:cxn modelId="{A129ADAB-D99C-444B-B810-B1691165C1C1}" type="presParOf" srcId="{5DDAD372-9F54-4EF8-8349-6F65266E826E}" destId="{28E6BF1C-54F1-4617-9F2E-60E24B4C3A17}" srcOrd="0" destOrd="0" presId="urn:microsoft.com/office/officeart/2005/8/layout/bList2#3"/>
    <dgm:cxn modelId="{9F8702C5-146A-4149-84C5-BFBE27318A00}" type="presParOf" srcId="{5DDAD372-9F54-4EF8-8349-6F65266E826E}" destId="{1E0B9356-7E7B-454E-B3AA-F2CC211C5E76}" srcOrd="1" destOrd="0" presId="urn:microsoft.com/office/officeart/2005/8/layout/bList2#3"/>
    <dgm:cxn modelId="{5CE5FEC2-8028-48C0-97AC-FA685A86D7AC}" type="presParOf" srcId="{5DDAD372-9F54-4EF8-8349-6F65266E826E}" destId="{FD639AE3-2ABD-4DD2-9FCA-61928826EB66}" srcOrd="2" destOrd="0" presId="urn:microsoft.com/office/officeart/2005/8/layout/bList2#3"/>
    <dgm:cxn modelId="{2F6B9DC9-25D6-4CC2-ACC7-54DC585C1C5E}" type="presParOf" srcId="{5DDAD372-9F54-4EF8-8349-6F65266E826E}" destId="{EB79568D-EE94-47B1-9713-319BACC8322D}" srcOrd="3" destOrd="0" presId="urn:microsoft.com/office/officeart/2005/8/layout/bList2#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D05B65E-49D5-4FFB-92E8-F405FCFDC61A}" type="doc">
      <dgm:prSet loTypeId="urn:microsoft.com/office/officeart/2005/8/layout/bList2#4" loCatId="list" qsTypeId="urn:microsoft.com/office/officeart/2005/8/quickstyle/simple1" qsCatId="simple" csTypeId="urn:microsoft.com/office/officeart/2005/8/colors/accent1_2" csCatId="accent1" phldr="1"/>
      <dgm:spPr/>
    </dgm:pt>
    <dgm:pt modelId="{64B948B9-8DEF-4848-83E9-D3364C7B1039}">
      <dgm:prSet phldrT="[Text]"/>
      <dgm:spPr>
        <a:solidFill>
          <a:srgbClr val="FF0000"/>
        </a:solidFill>
      </dgm:spPr>
      <dgm:t>
        <a:bodyPr/>
        <a:lstStyle/>
        <a:p>
          <a:r>
            <a:rPr lang="en-US" dirty="0" smtClean="0"/>
            <a:t>Practical–contextual Skill </a:t>
          </a:r>
          <a:endParaRPr lang="en-US" dirty="0"/>
        </a:p>
      </dgm:t>
    </dgm:pt>
    <dgm:pt modelId="{A510D9C7-02D3-4544-85CA-1C3C4BCD5ECB}" type="parTrans" cxnId="{B85C8A4F-36B0-4A32-996E-10CAA045AC62}">
      <dgm:prSet/>
      <dgm:spPr/>
      <dgm:t>
        <a:bodyPr/>
        <a:lstStyle/>
        <a:p>
          <a:endParaRPr lang="en-US"/>
        </a:p>
      </dgm:t>
    </dgm:pt>
    <dgm:pt modelId="{DBEFF0D5-D8EC-40F9-BEF5-AA78F04C886C}" type="sibTrans" cxnId="{B85C8A4F-36B0-4A32-996E-10CAA045AC62}">
      <dgm:prSet/>
      <dgm:spPr/>
      <dgm:t>
        <a:bodyPr/>
        <a:lstStyle/>
        <a:p>
          <a:endParaRPr lang="en-US"/>
        </a:p>
      </dgm:t>
    </dgm:pt>
    <dgm:pt modelId="{BE8BE877-F36C-445E-AE68-1D3A19F3BA7E}">
      <dgm:prSet phldrT="[Text]"/>
      <dgm:spPr>
        <a:solidFill>
          <a:srgbClr val="FF0000"/>
        </a:solidFill>
      </dgm:spPr>
      <dgm:t>
        <a:bodyPr/>
        <a:lstStyle/>
        <a:p>
          <a:r>
            <a:rPr lang="en-US" dirty="0" smtClean="0"/>
            <a:t>If Used Alone </a:t>
          </a:r>
          <a:endParaRPr lang="en-US" dirty="0"/>
        </a:p>
      </dgm:t>
    </dgm:pt>
    <dgm:pt modelId="{52CB0631-8B91-4B75-9004-48B1F955D782}" type="parTrans" cxnId="{463D41DA-A2C4-4E7E-A8E4-6F34DACA1B21}">
      <dgm:prSet/>
      <dgm:spPr/>
      <dgm:t>
        <a:bodyPr/>
        <a:lstStyle/>
        <a:p>
          <a:endParaRPr lang="en-US"/>
        </a:p>
      </dgm:t>
    </dgm:pt>
    <dgm:pt modelId="{783B69D1-9492-4D55-B909-6A0DA3E01076}" type="sibTrans" cxnId="{463D41DA-A2C4-4E7E-A8E4-6F34DACA1B21}">
      <dgm:prSet/>
      <dgm:spPr/>
      <dgm:t>
        <a:bodyPr/>
        <a:lstStyle/>
        <a:p>
          <a:endParaRPr lang="en-US"/>
        </a:p>
      </dgm:t>
    </dgm:pt>
    <dgm:pt modelId="{293A8547-D4FF-4112-8B29-73B6616A3340}">
      <dgm:prSet custT="1"/>
      <dgm:spPr>
        <a:ln>
          <a:solidFill>
            <a:srgbClr val="FF0000"/>
          </a:solidFill>
        </a:ln>
      </dgm:spPr>
      <dgm:t>
        <a:bodyPr/>
        <a:lstStyle/>
        <a:p>
          <a:r>
            <a:rPr lang="en-US" sz="3200" dirty="0" smtClean="0">
              <a:solidFill>
                <a:schemeClr val="bg1">
                  <a:lumMod val="65000"/>
                </a:schemeClr>
              </a:solidFill>
            </a:rPr>
            <a:t>Know how to persuade others on the value of one’s ideas</a:t>
          </a:r>
          <a:endParaRPr lang="en-US" sz="3200" dirty="0">
            <a:solidFill>
              <a:schemeClr val="bg1">
                <a:lumMod val="65000"/>
              </a:schemeClr>
            </a:solidFill>
          </a:endParaRPr>
        </a:p>
      </dgm:t>
    </dgm:pt>
    <dgm:pt modelId="{D32FE6ED-EF40-466E-80D8-EF4E6C4C6DA8}" type="parTrans" cxnId="{D004E7D1-5F30-43CC-891F-7427487E7DB4}">
      <dgm:prSet/>
      <dgm:spPr/>
      <dgm:t>
        <a:bodyPr/>
        <a:lstStyle/>
        <a:p>
          <a:endParaRPr lang="en-US"/>
        </a:p>
      </dgm:t>
    </dgm:pt>
    <dgm:pt modelId="{3EF70C7E-7FB6-4715-A876-7C5023F01814}" type="sibTrans" cxnId="{D004E7D1-5F30-43CC-891F-7427487E7DB4}">
      <dgm:prSet/>
      <dgm:spPr/>
      <dgm:t>
        <a:bodyPr/>
        <a:lstStyle/>
        <a:p>
          <a:endParaRPr lang="en-US"/>
        </a:p>
      </dgm:t>
    </dgm:pt>
    <dgm:pt modelId="{D6899DFC-3304-407E-9223-0CA1333A1B56}">
      <dgm:prSet custT="1"/>
      <dgm:spPr>
        <a:ln>
          <a:solidFill>
            <a:srgbClr val="FF0000"/>
          </a:solidFill>
        </a:ln>
      </dgm:spPr>
      <dgm:t>
        <a:bodyPr/>
        <a:lstStyle/>
        <a:p>
          <a:r>
            <a:rPr lang="en-US" sz="2500" dirty="0" smtClean="0"/>
            <a:t>Result in societal acceptance of ideas </a:t>
          </a:r>
          <a:r>
            <a:rPr lang="en-US" sz="2500" u="sng" dirty="0" smtClean="0"/>
            <a:t>not</a:t>
          </a:r>
          <a:r>
            <a:rPr lang="en-US" sz="2500" dirty="0" smtClean="0"/>
            <a:t> because the ideas are good, but rather, because the ideas have been well and powerfully presented</a:t>
          </a:r>
          <a:endParaRPr lang="en-US" sz="2500" dirty="0"/>
        </a:p>
      </dgm:t>
    </dgm:pt>
    <dgm:pt modelId="{6CDB4E34-0046-439E-A5A9-4F0F158B755E}" type="parTrans" cxnId="{AD1C5BC1-4FE3-445E-BBE2-B948978FCFD3}">
      <dgm:prSet/>
      <dgm:spPr/>
      <dgm:t>
        <a:bodyPr/>
        <a:lstStyle/>
        <a:p>
          <a:endParaRPr lang="en-US"/>
        </a:p>
      </dgm:t>
    </dgm:pt>
    <dgm:pt modelId="{D17C207B-72BC-482B-B922-2505A5962D30}" type="sibTrans" cxnId="{AD1C5BC1-4FE3-445E-BBE2-B948978FCFD3}">
      <dgm:prSet/>
      <dgm:spPr/>
      <dgm:t>
        <a:bodyPr/>
        <a:lstStyle/>
        <a:p>
          <a:endParaRPr lang="en-US"/>
        </a:p>
      </dgm:t>
    </dgm:pt>
    <dgm:pt modelId="{1CB2C1F2-37A6-42D4-BC12-A3CF3305D173}">
      <dgm:prSet custT="1"/>
      <dgm:spPr>
        <a:ln>
          <a:solidFill>
            <a:srgbClr val="FF0000"/>
          </a:solidFill>
        </a:ln>
      </dgm:spPr>
      <dgm:t>
        <a:bodyPr/>
        <a:lstStyle/>
        <a:p>
          <a:endParaRPr lang="en-US" sz="2500" dirty="0"/>
        </a:p>
      </dgm:t>
    </dgm:pt>
    <dgm:pt modelId="{60BF1BF1-295D-4CD3-AC15-DC30F122FE76}" type="parTrans" cxnId="{03B1F4BC-09D0-47EC-B011-D0B411FC8AB2}">
      <dgm:prSet/>
      <dgm:spPr/>
      <dgm:t>
        <a:bodyPr/>
        <a:lstStyle/>
        <a:p>
          <a:endParaRPr lang="en-US"/>
        </a:p>
      </dgm:t>
    </dgm:pt>
    <dgm:pt modelId="{70120C46-9DA8-43ED-9CB3-F0E69EE0B023}" type="sibTrans" cxnId="{03B1F4BC-09D0-47EC-B011-D0B411FC8AB2}">
      <dgm:prSet/>
      <dgm:spPr/>
      <dgm:t>
        <a:bodyPr/>
        <a:lstStyle/>
        <a:p>
          <a:endParaRPr lang="en-US"/>
        </a:p>
      </dgm:t>
    </dgm:pt>
    <dgm:pt modelId="{14052C70-C867-4CF2-B0D9-1FCF1D72CD79}" type="pres">
      <dgm:prSet presAssocID="{AD05B65E-49D5-4FFB-92E8-F405FCFDC61A}" presName="diagram" presStyleCnt="0">
        <dgm:presLayoutVars>
          <dgm:dir/>
          <dgm:animLvl val="lvl"/>
          <dgm:resizeHandles val="exact"/>
        </dgm:presLayoutVars>
      </dgm:prSet>
      <dgm:spPr/>
    </dgm:pt>
    <dgm:pt modelId="{49488E2A-0475-4807-9999-E94AAEA9B7F8}" type="pres">
      <dgm:prSet presAssocID="{64B948B9-8DEF-4848-83E9-D3364C7B1039}" presName="compNode" presStyleCnt="0"/>
      <dgm:spPr/>
    </dgm:pt>
    <dgm:pt modelId="{5C4DC4E9-2039-4832-BD2F-B03E5B187AB6}" type="pres">
      <dgm:prSet presAssocID="{64B948B9-8DEF-4848-83E9-D3364C7B1039}" presName="childRect" presStyleLbl="bgAcc1" presStyleIdx="0" presStyleCnt="2">
        <dgm:presLayoutVars>
          <dgm:bulletEnabled val="1"/>
        </dgm:presLayoutVars>
      </dgm:prSet>
      <dgm:spPr/>
      <dgm:t>
        <a:bodyPr/>
        <a:lstStyle/>
        <a:p>
          <a:endParaRPr lang="en-US"/>
        </a:p>
      </dgm:t>
    </dgm:pt>
    <dgm:pt modelId="{40C6D982-83D5-4D3D-8C3E-61A46A6A381F}" type="pres">
      <dgm:prSet presAssocID="{64B948B9-8DEF-4848-83E9-D3364C7B1039}" presName="parentText" presStyleLbl="node1" presStyleIdx="0" presStyleCnt="0">
        <dgm:presLayoutVars>
          <dgm:chMax val="0"/>
          <dgm:bulletEnabled val="1"/>
        </dgm:presLayoutVars>
      </dgm:prSet>
      <dgm:spPr/>
      <dgm:t>
        <a:bodyPr/>
        <a:lstStyle/>
        <a:p>
          <a:endParaRPr lang="en-US"/>
        </a:p>
      </dgm:t>
    </dgm:pt>
    <dgm:pt modelId="{B2D2F27A-22C9-4D2F-AFD7-15E4452D0DDC}" type="pres">
      <dgm:prSet presAssocID="{64B948B9-8DEF-4848-83E9-D3364C7B1039}" presName="parentRect" presStyleLbl="alignNode1" presStyleIdx="0" presStyleCnt="2"/>
      <dgm:spPr/>
      <dgm:t>
        <a:bodyPr/>
        <a:lstStyle/>
        <a:p>
          <a:endParaRPr lang="en-US"/>
        </a:p>
      </dgm:t>
    </dgm:pt>
    <dgm:pt modelId="{75C40D2C-037E-46D7-B7B1-643861A61DA9}" type="pres">
      <dgm:prSet presAssocID="{64B948B9-8DEF-4848-83E9-D3364C7B1039}" presName="adorn" presStyleLbl="fgAccFollowNode1" presStyleIdx="0" presStyleCnt="2"/>
      <dgm:spPr>
        <a:blipFill rotWithShape="0">
          <a:blip xmlns:r="http://schemas.openxmlformats.org/officeDocument/2006/relationships" r:embed="rId1"/>
          <a:stretch>
            <a:fillRect/>
          </a:stretch>
        </a:blipFill>
      </dgm:spPr>
    </dgm:pt>
    <dgm:pt modelId="{0416F626-A786-4635-AB60-C8514D8E8DD7}" type="pres">
      <dgm:prSet presAssocID="{DBEFF0D5-D8EC-40F9-BEF5-AA78F04C886C}" presName="sibTrans" presStyleLbl="sibTrans2D1" presStyleIdx="0" presStyleCnt="0"/>
      <dgm:spPr/>
      <dgm:t>
        <a:bodyPr/>
        <a:lstStyle/>
        <a:p>
          <a:endParaRPr lang="en-US"/>
        </a:p>
      </dgm:t>
    </dgm:pt>
    <dgm:pt modelId="{5DDAD372-9F54-4EF8-8349-6F65266E826E}" type="pres">
      <dgm:prSet presAssocID="{BE8BE877-F36C-445E-AE68-1D3A19F3BA7E}" presName="compNode" presStyleCnt="0"/>
      <dgm:spPr/>
    </dgm:pt>
    <dgm:pt modelId="{28E6BF1C-54F1-4617-9F2E-60E24B4C3A17}" type="pres">
      <dgm:prSet presAssocID="{BE8BE877-F36C-445E-AE68-1D3A19F3BA7E}" presName="childRect" presStyleLbl="bgAcc1" presStyleIdx="1" presStyleCnt="2">
        <dgm:presLayoutVars>
          <dgm:bulletEnabled val="1"/>
        </dgm:presLayoutVars>
      </dgm:prSet>
      <dgm:spPr/>
      <dgm:t>
        <a:bodyPr/>
        <a:lstStyle/>
        <a:p>
          <a:endParaRPr lang="en-US"/>
        </a:p>
      </dgm:t>
    </dgm:pt>
    <dgm:pt modelId="{1E0B9356-7E7B-454E-B3AA-F2CC211C5E76}" type="pres">
      <dgm:prSet presAssocID="{BE8BE877-F36C-445E-AE68-1D3A19F3BA7E}" presName="parentText" presStyleLbl="node1" presStyleIdx="0" presStyleCnt="0">
        <dgm:presLayoutVars>
          <dgm:chMax val="0"/>
          <dgm:bulletEnabled val="1"/>
        </dgm:presLayoutVars>
      </dgm:prSet>
      <dgm:spPr/>
      <dgm:t>
        <a:bodyPr/>
        <a:lstStyle/>
        <a:p>
          <a:endParaRPr lang="en-US"/>
        </a:p>
      </dgm:t>
    </dgm:pt>
    <dgm:pt modelId="{FD639AE3-2ABD-4DD2-9FCA-61928826EB66}" type="pres">
      <dgm:prSet presAssocID="{BE8BE877-F36C-445E-AE68-1D3A19F3BA7E}" presName="parentRect" presStyleLbl="alignNode1" presStyleIdx="1" presStyleCnt="2"/>
      <dgm:spPr/>
      <dgm:t>
        <a:bodyPr/>
        <a:lstStyle/>
        <a:p>
          <a:endParaRPr lang="en-US"/>
        </a:p>
      </dgm:t>
    </dgm:pt>
    <dgm:pt modelId="{EB79568D-EE94-47B1-9713-319BACC8322D}" type="pres">
      <dgm:prSet presAssocID="{BE8BE877-F36C-445E-AE68-1D3A19F3BA7E}" presName="adorn" presStyleLbl="fgAccFollowNode1" presStyleIdx="1" presStyleCnt="2"/>
      <dgm:spPr>
        <a:blipFill rotWithShape="0">
          <a:blip xmlns:r="http://schemas.openxmlformats.org/officeDocument/2006/relationships" r:embed="rId1"/>
          <a:stretch>
            <a:fillRect/>
          </a:stretch>
        </a:blipFill>
      </dgm:spPr>
    </dgm:pt>
  </dgm:ptLst>
  <dgm:cxnLst>
    <dgm:cxn modelId="{6314FC3A-B13D-4CB1-A028-23CF5905475F}" type="presOf" srcId="{64B948B9-8DEF-4848-83E9-D3364C7B1039}" destId="{B2D2F27A-22C9-4D2F-AFD7-15E4452D0DDC}" srcOrd="1" destOrd="0" presId="urn:microsoft.com/office/officeart/2005/8/layout/bList2#4"/>
    <dgm:cxn modelId="{C53162F7-2B55-49F5-A24C-1902C0E81E3C}" type="presOf" srcId="{DBEFF0D5-D8EC-40F9-BEF5-AA78F04C886C}" destId="{0416F626-A786-4635-AB60-C8514D8E8DD7}" srcOrd="0" destOrd="0" presId="urn:microsoft.com/office/officeart/2005/8/layout/bList2#4"/>
    <dgm:cxn modelId="{F5A9B08F-C8AA-4C36-90D0-8BCC0654FE0B}" type="presOf" srcId="{BE8BE877-F36C-445E-AE68-1D3A19F3BA7E}" destId="{1E0B9356-7E7B-454E-B3AA-F2CC211C5E76}" srcOrd="0" destOrd="0" presId="urn:microsoft.com/office/officeart/2005/8/layout/bList2#4"/>
    <dgm:cxn modelId="{5724C287-BF9D-42F1-ADF0-C0DEA89CD3E8}" type="presOf" srcId="{64B948B9-8DEF-4848-83E9-D3364C7B1039}" destId="{40C6D982-83D5-4D3D-8C3E-61A46A6A381F}" srcOrd="0" destOrd="0" presId="urn:microsoft.com/office/officeart/2005/8/layout/bList2#4"/>
    <dgm:cxn modelId="{F9B059C3-76FB-4927-BE8B-D6335647B74C}" type="presOf" srcId="{293A8547-D4FF-4112-8B29-73B6616A3340}" destId="{5C4DC4E9-2039-4832-BD2F-B03E5B187AB6}" srcOrd="0" destOrd="0" presId="urn:microsoft.com/office/officeart/2005/8/layout/bList2#4"/>
    <dgm:cxn modelId="{82B581A6-00A8-47E1-A2B8-64B3331A1627}" type="presOf" srcId="{D6899DFC-3304-407E-9223-0CA1333A1B56}" destId="{28E6BF1C-54F1-4617-9F2E-60E24B4C3A17}" srcOrd="0" destOrd="0" presId="urn:microsoft.com/office/officeart/2005/8/layout/bList2#4"/>
    <dgm:cxn modelId="{A8025720-242E-432D-97BF-77E43FA7A729}" type="presOf" srcId="{BE8BE877-F36C-445E-AE68-1D3A19F3BA7E}" destId="{FD639AE3-2ABD-4DD2-9FCA-61928826EB66}" srcOrd="1" destOrd="0" presId="urn:microsoft.com/office/officeart/2005/8/layout/bList2#4"/>
    <dgm:cxn modelId="{AD1C5BC1-4FE3-445E-BBE2-B948978FCFD3}" srcId="{BE8BE877-F36C-445E-AE68-1D3A19F3BA7E}" destId="{D6899DFC-3304-407E-9223-0CA1333A1B56}" srcOrd="0" destOrd="0" parTransId="{6CDB4E34-0046-439E-A5A9-4F0F158B755E}" sibTransId="{D17C207B-72BC-482B-B922-2505A5962D30}"/>
    <dgm:cxn modelId="{463D41DA-A2C4-4E7E-A8E4-6F34DACA1B21}" srcId="{AD05B65E-49D5-4FFB-92E8-F405FCFDC61A}" destId="{BE8BE877-F36C-445E-AE68-1D3A19F3BA7E}" srcOrd="1" destOrd="0" parTransId="{52CB0631-8B91-4B75-9004-48B1F955D782}" sibTransId="{783B69D1-9492-4D55-B909-6A0DA3E01076}"/>
    <dgm:cxn modelId="{120ABD53-87AF-403F-8105-D85FF2499167}" type="presOf" srcId="{1CB2C1F2-37A6-42D4-BC12-A3CF3305D173}" destId="{28E6BF1C-54F1-4617-9F2E-60E24B4C3A17}" srcOrd="0" destOrd="1" presId="urn:microsoft.com/office/officeart/2005/8/layout/bList2#4"/>
    <dgm:cxn modelId="{B85C8A4F-36B0-4A32-996E-10CAA045AC62}" srcId="{AD05B65E-49D5-4FFB-92E8-F405FCFDC61A}" destId="{64B948B9-8DEF-4848-83E9-D3364C7B1039}" srcOrd="0" destOrd="0" parTransId="{A510D9C7-02D3-4544-85CA-1C3C4BCD5ECB}" sibTransId="{DBEFF0D5-D8EC-40F9-BEF5-AA78F04C886C}"/>
    <dgm:cxn modelId="{C57BD958-F97C-4DAE-8498-AD5841AE584F}" type="presOf" srcId="{AD05B65E-49D5-4FFB-92E8-F405FCFDC61A}" destId="{14052C70-C867-4CF2-B0D9-1FCF1D72CD79}" srcOrd="0" destOrd="0" presId="urn:microsoft.com/office/officeart/2005/8/layout/bList2#4"/>
    <dgm:cxn modelId="{D004E7D1-5F30-43CC-891F-7427487E7DB4}" srcId="{64B948B9-8DEF-4848-83E9-D3364C7B1039}" destId="{293A8547-D4FF-4112-8B29-73B6616A3340}" srcOrd="0" destOrd="0" parTransId="{D32FE6ED-EF40-466E-80D8-EF4E6C4C6DA8}" sibTransId="{3EF70C7E-7FB6-4715-A876-7C5023F01814}"/>
    <dgm:cxn modelId="{03B1F4BC-09D0-47EC-B011-D0B411FC8AB2}" srcId="{BE8BE877-F36C-445E-AE68-1D3A19F3BA7E}" destId="{1CB2C1F2-37A6-42D4-BC12-A3CF3305D173}" srcOrd="1" destOrd="0" parTransId="{60BF1BF1-295D-4CD3-AC15-DC30F122FE76}" sibTransId="{70120C46-9DA8-43ED-9CB3-F0E69EE0B023}"/>
    <dgm:cxn modelId="{CD6AACF2-B27A-454C-B2A8-C0D3242FF8DC}" type="presParOf" srcId="{14052C70-C867-4CF2-B0D9-1FCF1D72CD79}" destId="{49488E2A-0475-4807-9999-E94AAEA9B7F8}" srcOrd="0" destOrd="0" presId="urn:microsoft.com/office/officeart/2005/8/layout/bList2#4"/>
    <dgm:cxn modelId="{94B52EA6-8CF5-4851-90B9-4A136D649B5D}" type="presParOf" srcId="{49488E2A-0475-4807-9999-E94AAEA9B7F8}" destId="{5C4DC4E9-2039-4832-BD2F-B03E5B187AB6}" srcOrd="0" destOrd="0" presId="urn:microsoft.com/office/officeart/2005/8/layout/bList2#4"/>
    <dgm:cxn modelId="{C1CC73E6-5E62-4BD1-91C9-06DC7F06472A}" type="presParOf" srcId="{49488E2A-0475-4807-9999-E94AAEA9B7F8}" destId="{40C6D982-83D5-4D3D-8C3E-61A46A6A381F}" srcOrd="1" destOrd="0" presId="urn:microsoft.com/office/officeart/2005/8/layout/bList2#4"/>
    <dgm:cxn modelId="{8970F0DC-4882-48A9-8294-0F9E549035E8}" type="presParOf" srcId="{49488E2A-0475-4807-9999-E94AAEA9B7F8}" destId="{B2D2F27A-22C9-4D2F-AFD7-15E4452D0DDC}" srcOrd="2" destOrd="0" presId="urn:microsoft.com/office/officeart/2005/8/layout/bList2#4"/>
    <dgm:cxn modelId="{0F64228E-D4A0-4B65-8E4C-9C8E12B0C1F2}" type="presParOf" srcId="{49488E2A-0475-4807-9999-E94AAEA9B7F8}" destId="{75C40D2C-037E-46D7-B7B1-643861A61DA9}" srcOrd="3" destOrd="0" presId="urn:microsoft.com/office/officeart/2005/8/layout/bList2#4"/>
    <dgm:cxn modelId="{7AB90746-D1E7-484A-8038-57C78F64F548}" type="presParOf" srcId="{14052C70-C867-4CF2-B0D9-1FCF1D72CD79}" destId="{0416F626-A786-4635-AB60-C8514D8E8DD7}" srcOrd="1" destOrd="0" presId="urn:microsoft.com/office/officeart/2005/8/layout/bList2#4"/>
    <dgm:cxn modelId="{C50A86EC-2C2E-4C74-B428-A85EB54FE011}" type="presParOf" srcId="{14052C70-C867-4CF2-B0D9-1FCF1D72CD79}" destId="{5DDAD372-9F54-4EF8-8349-6F65266E826E}" srcOrd="2" destOrd="0" presId="urn:microsoft.com/office/officeart/2005/8/layout/bList2#4"/>
    <dgm:cxn modelId="{BD79EB24-519F-4BF9-9002-3492E4C7D16B}" type="presParOf" srcId="{5DDAD372-9F54-4EF8-8349-6F65266E826E}" destId="{28E6BF1C-54F1-4617-9F2E-60E24B4C3A17}" srcOrd="0" destOrd="0" presId="urn:microsoft.com/office/officeart/2005/8/layout/bList2#4"/>
    <dgm:cxn modelId="{1EDBFC6A-EF8A-4410-A507-7BDAB46618E6}" type="presParOf" srcId="{5DDAD372-9F54-4EF8-8349-6F65266E826E}" destId="{1E0B9356-7E7B-454E-B3AA-F2CC211C5E76}" srcOrd="1" destOrd="0" presId="urn:microsoft.com/office/officeart/2005/8/layout/bList2#4"/>
    <dgm:cxn modelId="{96B4B643-D942-4014-8CD0-FCB4EC0D057B}" type="presParOf" srcId="{5DDAD372-9F54-4EF8-8349-6F65266E826E}" destId="{FD639AE3-2ABD-4DD2-9FCA-61928826EB66}" srcOrd="2" destOrd="0" presId="urn:microsoft.com/office/officeart/2005/8/layout/bList2#4"/>
    <dgm:cxn modelId="{20E47BF3-4D9D-49E5-B632-CC5282041669}" type="presParOf" srcId="{5DDAD372-9F54-4EF8-8349-6F65266E826E}" destId="{EB79568D-EE94-47B1-9713-319BACC8322D}" srcOrd="3" destOrd="0" presId="urn:microsoft.com/office/officeart/2005/8/layout/bList2#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05B65E-49D5-4FFB-92E8-F405FCFDC61A}" type="doc">
      <dgm:prSet loTypeId="urn:microsoft.com/office/officeart/2005/8/layout/bList2#5" loCatId="list" qsTypeId="urn:microsoft.com/office/officeart/2005/8/quickstyle/simple1" qsCatId="simple" csTypeId="urn:microsoft.com/office/officeart/2005/8/colors/accent1_2" csCatId="accent1" phldr="1"/>
      <dgm:spPr/>
    </dgm:pt>
    <dgm:pt modelId="{64B948B9-8DEF-4848-83E9-D3364C7B1039}">
      <dgm:prSet phldrT="[Text]" custT="1"/>
      <dgm:spPr>
        <a:solidFill>
          <a:schemeClr val="accent1">
            <a:lumMod val="60000"/>
            <a:lumOff val="40000"/>
          </a:schemeClr>
        </a:solidFill>
      </dgm:spPr>
      <dgm:t>
        <a:bodyPr/>
        <a:lstStyle/>
        <a:p>
          <a:r>
            <a:rPr lang="en-US" sz="3600" b="0" i="0" u="none" strike="noStrike" baseline="0" dirty="0" smtClean="0">
              <a:solidFill>
                <a:schemeClr val="tx1"/>
              </a:solidFill>
              <a:latin typeface="+mn-lt"/>
              <a:ea typeface="+mn-ea"/>
              <a:cs typeface="+mn-cs"/>
            </a:rPr>
            <a:t>On the one hand, </a:t>
          </a:r>
          <a:endParaRPr lang="en-US" sz="3600" dirty="0"/>
        </a:p>
      </dgm:t>
    </dgm:pt>
    <dgm:pt modelId="{A510D9C7-02D3-4544-85CA-1C3C4BCD5ECB}" type="parTrans" cxnId="{B85C8A4F-36B0-4A32-996E-10CAA045AC62}">
      <dgm:prSet/>
      <dgm:spPr/>
      <dgm:t>
        <a:bodyPr/>
        <a:lstStyle/>
        <a:p>
          <a:endParaRPr lang="en-US"/>
        </a:p>
      </dgm:t>
    </dgm:pt>
    <dgm:pt modelId="{DBEFF0D5-D8EC-40F9-BEF5-AA78F04C886C}" type="sibTrans" cxnId="{B85C8A4F-36B0-4A32-996E-10CAA045AC62}">
      <dgm:prSet/>
      <dgm:spPr/>
      <dgm:t>
        <a:bodyPr/>
        <a:lstStyle/>
        <a:p>
          <a:endParaRPr lang="en-US"/>
        </a:p>
      </dgm:t>
    </dgm:pt>
    <dgm:pt modelId="{BE8BE877-F36C-445E-AE68-1D3A19F3BA7E}">
      <dgm:prSet phldrT="[Text]" custT="1"/>
      <dgm:spPr>
        <a:solidFill>
          <a:schemeClr val="accent1">
            <a:lumMod val="60000"/>
            <a:lumOff val="40000"/>
          </a:schemeClr>
        </a:solidFill>
      </dgm:spPr>
      <dgm:t>
        <a:bodyPr/>
        <a:lstStyle/>
        <a:p>
          <a:r>
            <a:rPr lang="en-US" sz="3600" b="0" i="0" u="none" strike="noStrike" baseline="0" dirty="0" smtClean="0">
              <a:solidFill>
                <a:schemeClr val="tx1"/>
              </a:solidFill>
              <a:latin typeface="+mn-lt"/>
              <a:ea typeface="+mn-ea"/>
              <a:cs typeface="+mn-cs"/>
            </a:rPr>
            <a:t>On the other hand, </a:t>
          </a:r>
          <a:endParaRPr lang="en-US" sz="3600" dirty="0"/>
        </a:p>
      </dgm:t>
    </dgm:pt>
    <dgm:pt modelId="{52CB0631-8B91-4B75-9004-48B1F955D782}" type="parTrans" cxnId="{463D41DA-A2C4-4E7E-A8E4-6F34DACA1B21}">
      <dgm:prSet/>
      <dgm:spPr/>
      <dgm:t>
        <a:bodyPr/>
        <a:lstStyle/>
        <a:p>
          <a:endParaRPr lang="en-US"/>
        </a:p>
      </dgm:t>
    </dgm:pt>
    <dgm:pt modelId="{783B69D1-9492-4D55-B909-6A0DA3E01076}" type="sibTrans" cxnId="{463D41DA-A2C4-4E7E-A8E4-6F34DACA1B21}">
      <dgm:prSet/>
      <dgm:spPr/>
      <dgm:t>
        <a:bodyPr/>
        <a:lstStyle/>
        <a:p>
          <a:endParaRPr lang="en-US"/>
        </a:p>
      </dgm:t>
    </dgm:pt>
    <dgm:pt modelId="{293A8547-D4FF-4112-8B29-73B6616A3340}">
      <dgm:prSet custT="1"/>
      <dgm:spPr>
        <a:ln>
          <a:solidFill>
            <a:schemeClr val="accent1">
              <a:lumMod val="60000"/>
              <a:lumOff val="40000"/>
            </a:schemeClr>
          </a:solidFill>
        </a:ln>
      </dgm:spPr>
      <dgm:t>
        <a:bodyPr/>
        <a:lstStyle/>
        <a:p>
          <a:r>
            <a:rPr lang="en-US" sz="2800" b="0" i="0" u="none" strike="noStrike" baseline="0" dirty="0" smtClean="0">
              <a:solidFill>
                <a:schemeClr val="tx1"/>
              </a:solidFill>
              <a:latin typeface="+mn-lt"/>
              <a:ea typeface="+mn-ea"/>
              <a:cs typeface="+mn-cs"/>
            </a:rPr>
            <a:t>one needs to know </a:t>
          </a:r>
          <a:r>
            <a:rPr lang="en-US" sz="2800" b="0" i="0" u="sng" strike="noStrike" baseline="0" dirty="0" smtClean="0">
              <a:solidFill>
                <a:schemeClr val="tx1"/>
              </a:solidFill>
              <a:latin typeface="+mn-lt"/>
              <a:ea typeface="+mn-ea"/>
              <a:cs typeface="+mn-cs"/>
            </a:rPr>
            <a:t>enough</a:t>
          </a:r>
          <a:r>
            <a:rPr lang="en-US" sz="2800" b="0" i="0" u="none" strike="noStrike" baseline="0" dirty="0" smtClean="0">
              <a:solidFill>
                <a:schemeClr val="tx1"/>
              </a:solidFill>
              <a:latin typeface="+mn-lt"/>
              <a:ea typeface="+mn-ea"/>
              <a:cs typeface="+mn-cs"/>
            </a:rPr>
            <a:t> about a field to move it forward. One cannot move beyond where a field is if one does </a:t>
          </a:r>
          <a:r>
            <a:rPr lang="en-US" sz="2800" b="0" i="0" u="sng" strike="noStrike" baseline="0" dirty="0" smtClean="0">
              <a:solidFill>
                <a:schemeClr val="tx1"/>
              </a:solidFill>
              <a:latin typeface="+mn-lt"/>
              <a:ea typeface="+mn-ea"/>
              <a:cs typeface="+mn-cs"/>
            </a:rPr>
            <a:t>not</a:t>
          </a:r>
          <a:r>
            <a:rPr lang="en-US" sz="2800" b="0" i="0" u="none" strike="noStrike" baseline="0" dirty="0" smtClean="0">
              <a:solidFill>
                <a:schemeClr val="tx1"/>
              </a:solidFill>
              <a:latin typeface="+mn-lt"/>
              <a:ea typeface="+mn-ea"/>
              <a:cs typeface="+mn-cs"/>
            </a:rPr>
            <a:t> know where it is.</a:t>
          </a:r>
          <a:endParaRPr lang="en-US" sz="2800" dirty="0"/>
        </a:p>
      </dgm:t>
    </dgm:pt>
    <dgm:pt modelId="{D32FE6ED-EF40-466E-80D8-EF4E6C4C6DA8}" type="parTrans" cxnId="{D004E7D1-5F30-43CC-891F-7427487E7DB4}">
      <dgm:prSet/>
      <dgm:spPr/>
      <dgm:t>
        <a:bodyPr/>
        <a:lstStyle/>
        <a:p>
          <a:endParaRPr lang="en-US"/>
        </a:p>
      </dgm:t>
    </dgm:pt>
    <dgm:pt modelId="{3EF70C7E-7FB6-4715-A876-7C5023F01814}" type="sibTrans" cxnId="{D004E7D1-5F30-43CC-891F-7427487E7DB4}">
      <dgm:prSet/>
      <dgm:spPr/>
      <dgm:t>
        <a:bodyPr/>
        <a:lstStyle/>
        <a:p>
          <a:endParaRPr lang="en-US"/>
        </a:p>
      </dgm:t>
    </dgm:pt>
    <dgm:pt modelId="{D6899DFC-3304-407E-9223-0CA1333A1B56}">
      <dgm:prSet custT="1"/>
      <dgm:spPr>
        <a:ln>
          <a:solidFill>
            <a:schemeClr val="accent1">
              <a:lumMod val="60000"/>
              <a:lumOff val="40000"/>
            </a:schemeClr>
          </a:solidFill>
        </a:ln>
      </dgm:spPr>
      <dgm:t>
        <a:bodyPr/>
        <a:lstStyle/>
        <a:p>
          <a:r>
            <a:rPr lang="en-US" sz="2800" b="0" i="0" u="none" strike="noStrike" baseline="0" dirty="0" smtClean="0">
              <a:solidFill>
                <a:schemeClr val="tx1"/>
              </a:solidFill>
              <a:latin typeface="+mn-lt"/>
              <a:ea typeface="+mn-ea"/>
              <a:cs typeface="+mn-cs"/>
            </a:rPr>
            <a:t>knowledge about a field can result in a </a:t>
          </a:r>
          <a:r>
            <a:rPr lang="en-US" sz="2800" b="0" i="0" u="sng" strike="noStrike" baseline="0" dirty="0" smtClean="0">
              <a:solidFill>
                <a:schemeClr val="tx1"/>
              </a:solidFill>
              <a:latin typeface="+mn-lt"/>
              <a:ea typeface="+mn-ea"/>
              <a:cs typeface="+mn-cs"/>
            </a:rPr>
            <a:t>closed</a:t>
          </a:r>
          <a:r>
            <a:rPr lang="en-US" sz="2800" b="0" i="0" u="none" strike="noStrike" baseline="0" dirty="0" smtClean="0">
              <a:solidFill>
                <a:schemeClr val="tx1"/>
              </a:solidFill>
              <a:latin typeface="+mn-lt"/>
              <a:ea typeface="+mn-ea"/>
              <a:cs typeface="+mn-cs"/>
            </a:rPr>
            <a:t> &amp; </a:t>
          </a:r>
          <a:r>
            <a:rPr lang="en-US" sz="2800" b="0" i="0" u="sng" strike="noStrike" baseline="0" dirty="0" smtClean="0">
              <a:solidFill>
                <a:schemeClr val="tx1"/>
              </a:solidFill>
              <a:latin typeface="+mn-lt"/>
              <a:ea typeface="+mn-ea"/>
              <a:cs typeface="+mn-cs"/>
            </a:rPr>
            <a:t>fixed</a:t>
          </a:r>
          <a:r>
            <a:rPr lang="en-US" sz="2800" b="0" i="0" u="none" strike="noStrike" baseline="0" dirty="0" smtClean="0">
              <a:solidFill>
                <a:schemeClr val="tx1"/>
              </a:solidFill>
              <a:latin typeface="+mn-lt"/>
              <a:ea typeface="+mn-ea"/>
              <a:cs typeface="+mn-cs"/>
            </a:rPr>
            <a:t> perspective, resulting in a person’s </a:t>
          </a:r>
          <a:r>
            <a:rPr lang="en-US" sz="2800" b="0" i="0" u="sng" strike="noStrike" baseline="0" dirty="0" smtClean="0">
              <a:solidFill>
                <a:schemeClr val="tx1"/>
              </a:solidFill>
              <a:latin typeface="+mn-lt"/>
              <a:ea typeface="+mn-ea"/>
              <a:cs typeface="+mn-cs"/>
            </a:rPr>
            <a:t>not</a:t>
          </a:r>
          <a:r>
            <a:rPr lang="en-US" sz="2800" b="0" i="0" u="none" strike="noStrike" baseline="0" dirty="0" smtClean="0">
              <a:solidFill>
                <a:schemeClr val="tx1"/>
              </a:solidFill>
              <a:latin typeface="+mn-lt"/>
              <a:ea typeface="+mn-ea"/>
              <a:cs typeface="+mn-cs"/>
            </a:rPr>
            <a:t> moving beyond the way in which he or she has seen in the past.</a:t>
          </a:r>
          <a:endParaRPr lang="en-US" sz="2800" dirty="0"/>
        </a:p>
      </dgm:t>
    </dgm:pt>
    <dgm:pt modelId="{6CDB4E34-0046-439E-A5A9-4F0F158B755E}" type="parTrans" cxnId="{AD1C5BC1-4FE3-445E-BBE2-B948978FCFD3}">
      <dgm:prSet/>
      <dgm:spPr/>
      <dgm:t>
        <a:bodyPr/>
        <a:lstStyle/>
        <a:p>
          <a:endParaRPr lang="en-US"/>
        </a:p>
      </dgm:t>
    </dgm:pt>
    <dgm:pt modelId="{D17C207B-72BC-482B-B922-2505A5962D30}" type="sibTrans" cxnId="{AD1C5BC1-4FE3-445E-BBE2-B948978FCFD3}">
      <dgm:prSet/>
      <dgm:spPr/>
      <dgm:t>
        <a:bodyPr/>
        <a:lstStyle/>
        <a:p>
          <a:endParaRPr lang="en-US"/>
        </a:p>
      </dgm:t>
    </dgm:pt>
    <dgm:pt modelId="{1CB2C1F2-37A6-42D4-BC12-A3CF3305D173}">
      <dgm:prSet custT="1"/>
      <dgm:spPr>
        <a:ln>
          <a:solidFill>
            <a:schemeClr val="accent1">
              <a:lumMod val="60000"/>
              <a:lumOff val="40000"/>
            </a:schemeClr>
          </a:solidFill>
        </a:ln>
      </dgm:spPr>
      <dgm:t>
        <a:bodyPr/>
        <a:lstStyle/>
        <a:p>
          <a:endParaRPr lang="en-US" sz="2400" dirty="0"/>
        </a:p>
      </dgm:t>
    </dgm:pt>
    <dgm:pt modelId="{60BF1BF1-295D-4CD3-AC15-DC30F122FE76}" type="parTrans" cxnId="{03B1F4BC-09D0-47EC-B011-D0B411FC8AB2}">
      <dgm:prSet/>
      <dgm:spPr/>
      <dgm:t>
        <a:bodyPr/>
        <a:lstStyle/>
        <a:p>
          <a:endParaRPr lang="en-US"/>
        </a:p>
      </dgm:t>
    </dgm:pt>
    <dgm:pt modelId="{70120C46-9DA8-43ED-9CB3-F0E69EE0B023}" type="sibTrans" cxnId="{03B1F4BC-09D0-47EC-B011-D0B411FC8AB2}">
      <dgm:prSet/>
      <dgm:spPr/>
      <dgm:t>
        <a:bodyPr/>
        <a:lstStyle/>
        <a:p>
          <a:endParaRPr lang="en-US"/>
        </a:p>
      </dgm:t>
    </dgm:pt>
    <dgm:pt modelId="{14052C70-C867-4CF2-B0D9-1FCF1D72CD79}" type="pres">
      <dgm:prSet presAssocID="{AD05B65E-49D5-4FFB-92E8-F405FCFDC61A}" presName="diagram" presStyleCnt="0">
        <dgm:presLayoutVars>
          <dgm:dir/>
          <dgm:animLvl val="lvl"/>
          <dgm:resizeHandles val="exact"/>
        </dgm:presLayoutVars>
      </dgm:prSet>
      <dgm:spPr/>
    </dgm:pt>
    <dgm:pt modelId="{49488E2A-0475-4807-9999-E94AAEA9B7F8}" type="pres">
      <dgm:prSet presAssocID="{64B948B9-8DEF-4848-83E9-D3364C7B1039}" presName="compNode" presStyleCnt="0"/>
      <dgm:spPr/>
    </dgm:pt>
    <dgm:pt modelId="{5C4DC4E9-2039-4832-BD2F-B03E5B187AB6}" type="pres">
      <dgm:prSet presAssocID="{64B948B9-8DEF-4848-83E9-D3364C7B1039}" presName="childRect" presStyleLbl="bgAcc1" presStyleIdx="0" presStyleCnt="2" custScaleY="137693">
        <dgm:presLayoutVars>
          <dgm:bulletEnabled val="1"/>
        </dgm:presLayoutVars>
      </dgm:prSet>
      <dgm:spPr/>
      <dgm:t>
        <a:bodyPr/>
        <a:lstStyle/>
        <a:p>
          <a:endParaRPr lang="en-US"/>
        </a:p>
      </dgm:t>
    </dgm:pt>
    <dgm:pt modelId="{40C6D982-83D5-4D3D-8C3E-61A46A6A381F}" type="pres">
      <dgm:prSet presAssocID="{64B948B9-8DEF-4848-83E9-D3364C7B1039}" presName="parentText" presStyleLbl="node1" presStyleIdx="0" presStyleCnt="0">
        <dgm:presLayoutVars>
          <dgm:chMax val="0"/>
          <dgm:bulletEnabled val="1"/>
        </dgm:presLayoutVars>
      </dgm:prSet>
      <dgm:spPr/>
      <dgm:t>
        <a:bodyPr/>
        <a:lstStyle/>
        <a:p>
          <a:endParaRPr lang="en-US"/>
        </a:p>
      </dgm:t>
    </dgm:pt>
    <dgm:pt modelId="{B2D2F27A-22C9-4D2F-AFD7-15E4452D0DDC}" type="pres">
      <dgm:prSet presAssocID="{64B948B9-8DEF-4848-83E9-D3364C7B1039}" presName="parentRect" presStyleLbl="alignNode1" presStyleIdx="0" presStyleCnt="2" custLinFactNeighborY="54207"/>
      <dgm:spPr/>
      <dgm:t>
        <a:bodyPr/>
        <a:lstStyle/>
        <a:p>
          <a:endParaRPr lang="en-US"/>
        </a:p>
      </dgm:t>
    </dgm:pt>
    <dgm:pt modelId="{75C40D2C-037E-46D7-B7B1-643861A61DA9}" type="pres">
      <dgm:prSet presAssocID="{64B948B9-8DEF-4848-83E9-D3364C7B1039}" presName="adorn" presStyleLbl="fgAccFollowNode1" presStyleIdx="0" presStyleCnt="2" custLinFactNeighborY="32818"/>
      <dgm:spPr>
        <a:blipFill rotWithShape="0">
          <a:blip xmlns:r="http://schemas.openxmlformats.org/officeDocument/2006/relationships" r:embed="rId1"/>
          <a:stretch>
            <a:fillRect/>
          </a:stretch>
        </a:blipFill>
      </dgm:spPr>
    </dgm:pt>
    <dgm:pt modelId="{0416F626-A786-4635-AB60-C8514D8E8DD7}" type="pres">
      <dgm:prSet presAssocID="{DBEFF0D5-D8EC-40F9-BEF5-AA78F04C886C}" presName="sibTrans" presStyleLbl="sibTrans2D1" presStyleIdx="0" presStyleCnt="0"/>
      <dgm:spPr/>
      <dgm:t>
        <a:bodyPr/>
        <a:lstStyle/>
        <a:p>
          <a:endParaRPr lang="en-US"/>
        </a:p>
      </dgm:t>
    </dgm:pt>
    <dgm:pt modelId="{5DDAD372-9F54-4EF8-8349-6F65266E826E}" type="pres">
      <dgm:prSet presAssocID="{BE8BE877-F36C-445E-AE68-1D3A19F3BA7E}" presName="compNode" presStyleCnt="0"/>
      <dgm:spPr/>
    </dgm:pt>
    <dgm:pt modelId="{28E6BF1C-54F1-4617-9F2E-60E24B4C3A17}" type="pres">
      <dgm:prSet presAssocID="{BE8BE877-F36C-445E-AE68-1D3A19F3BA7E}" presName="childRect" presStyleLbl="bgAcc1" presStyleIdx="1" presStyleCnt="2" custScaleY="137693">
        <dgm:presLayoutVars>
          <dgm:bulletEnabled val="1"/>
        </dgm:presLayoutVars>
      </dgm:prSet>
      <dgm:spPr/>
      <dgm:t>
        <a:bodyPr/>
        <a:lstStyle/>
        <a:p>
          <a:endParaRPr lang="en-US"/>
        </a:p>
      </dgm:t>
    </dgm:pt>
    <dgm:pt modelId="{1E0B9356-7E7B-454E-B3AA-F2CC211C5E76}" type="pres">
      <dgm:prSet presAssocID="{BE8BE877-F36C-445E-AE68-1D3A19F3BA7E}" presName="parentText" presStyleLbl="node1" presStyleIdx="0" presStyleCnt="0">
        <dgm:presLayoutVars>
          <dgm:chMax val="0"/>
          <dgm:bulletEnabled val="1"/>
        </dgm:presLayoutVars>
      </dgm:prSet>
      <dgm:spPr/>
      <dgm:t>
        <a:bodyPr/>
        <a:lstStyle/>
        <a:p>
          <a:endParaRPr lang="en-US"/>
        </a:p>
      </dgm:t>
    </dgm:pt>
    <dgm:pt modelId="{FD639AE3-2ABD-4DD2-9FCA-61928826EB66}" type="pres">
      <dgm:prSet presAssocID="{BE8BE877-F36C-445E-AE68-1D3A19F3BA7E}" presName="parentRect" presStyleLbl="alignNode1" presStyleIdx="1" presStyleCnt="2" custLinFactNeighborY="54207"/>
      <dgm:spPr/>
      <dgm:t>
        <a:bodyPr/>
        <a:lstStyle/>
        <a:p>
          <a:endParaRPr lang="en-US"/>
        </a:p>
      </dgm:t>
    </dgm:pt>
    <dgm:pt modelId="{EB79568D-EE94-47B1-9713-319BACC8322D}" type="pres">
      <dgm:prSet presAssocID="{BE8BE877-F36C-445E-AE68-1D3A19F3BA7E}" presName="adorn" presStyleLbl="fgAccFollowNode1" presStyleIdx="1" presStyleCnt="2" custLinFactNeighborY="32818"/>
      <dgm:spPr>
        <a:blipFill rotWithShape="0">
          <a:blip xmlns:r="http://schemas.openxmlformats.org/officeDocument/2006/relationships" r:embed="rId1"/>
          <a:stretch>
            <a:fillRect/>
          </a:stretch>
        </a:blipFill>
      </dgm:spPr>
    </dgm:pt>
  </dgm:ptLst>
  <dgm:cxnLst>
    <dgm:cxn modelId="{587DA467-BBAF-4322-B5A5-F6AFA36580E1}" type="presOf" srcId="{BE8BE877-F36C-445E-AE68-1D3A19F3BA7E}" destId="{1E0B9356-7E7B-454E-B3AA-F2CC211C5E76}" srcOrd="0" destOrd="0" presId="urn:microsoft.com/office/officeart/2005/8/layout/bList2#5"/>
    <dgm:cxn modelId="{DA579F63-E910-417D-A909-D4F02B3B6FDD}" type="presOf" srcId="{293A8547-D4FF-4112-8B29-73B6616A3340}" destId="{5C4DC4E9-2039-4832-BD2F-B03E5B187AB6}" srcOrd="0" destOrd="0" presId="urn:microsoft.com/office/officeart/2005/8/layout/bList2#5"/>
    <dgm:cxn modelId="{8E21B05A-25E9-4ABB-8181-7A485F81FE7F}" type="presOf" srcId="{1CB2C1F2-37A6-42D4-BC12-A3CF3305D173}" destId="{28E6BF1C-54F1-4617-9F2E-60E24B4C3A17}" srcOrd="0" destOrd="1" presId="urn:microsoft.com/office/officeart/2005/8/layout/bList2#5"/>
    <dgm:cxn modelId="{047DB32E-F86B-41A2-BE63-74A064C79FED}" type="presOf" srcId="{DBEFF0D5-D8EC-40F9-BEF5-AA78F04C886C}" destId="{0416F626-A786-4635-AB60-C8514D8E8DD7}" srcOrd="0" destOrd="0" presId="urn:microsoft.com/office/officeart/2005/8/layout/bList2#5"/>
    <dgm:cxn modelId="{51285E65-E606-4FAC-B87F-B8909D06EC92}" type="presOf" srcId="{AD05B65E-49D5-4FFB-92E8-F405FCFDC61A}" destId="{14052C70-C867-4CF2-B0D9-1FCF1D72CD79}" srcOrd="0" destOrd="0" presId="urn:microsoft.com/office/officeart/2005/8/layout/bList2#5"/>
    <dgm:cxn modelId="{AD1C5BC1-4FE3-445E-BBE2-B948978FCFD3}" srcId="{BE8BE877-F36C-445E-AE68-1D3A19F3BA7E}" destId="{D6899DFC-3304-407E-9223-0CA1333A1B56}" srcOrd="0" destOrd="0" parTransId="{6CDB4E34-0046-439E-A5A9-4F0F158B755E}" sibTransId="{D17C207B-72BC-482B-B922-2505A5962D30}"/>
    <dgm:cxn modelId="{463D41DA-A2C4-4E7E-A8E4-6F34DACA1B21}" srcId="{AD05B65E-49D5-4FFB-92E8-F405FCFDC61A}" destId="{BE8BE877-F36C-445E-AE68-1D3A19F3BA7E}" srcOrd="1" destOrd="0" parTransId="{52CB0631-8B91-4B75-9004-48B1F955D782}" sibTransId="{783B69D1-9492-4D55-B909-6A0DA3E01076}"/>
    <dgm:cxn modelId="{8C7819F8-A150-4881-B404-D1CF2620461C}" type="presOf" srcId="{64B948B9-8DEF-4848-83E9-D3364C7B1039}" destId="{40C6D982-83D5-4D3D-8C3E-61A46A6A381F}" srcOrd="0" destOrd="0" presId="urn:microsoft.com/office/officeart/2005/8/layout/bList2#5"/>
    <dgm:cxn modelId="{B85C8A4F-36B0-4A32-996E-10CAA045AC62}" srcId="{AD05B65E-49D5-4FFB-92E8-F405FCFDC61A}" destId="{64B948B9-8DEF-4848-83E9-D3364C7B1039}" srcOrd="0" destOrd="0" parTransId="{A510D9C7-02D3-4544-85CA-1C3C4BCD5ECB}" sibTransId="{DBEFF0D5-D8EC-40F9-BEF5-AA78F04C886C}"/>
    <dgm:cxn modelId="{D004E7D1-5F30-43CC-891F-7427487E7DB4}" srcId="{64B948B9-8DEF-4848-83E9-D3364C7B1039}" destId="{293A8547-D4FF-4112-8B29-73B6616A3340}" srcOrd="0" destOrd="0" parTransId="{D32FE6ED-EF40-466E-80D8-EF4E6C4C6DA8}" sibTransId="{3EF70C7E-7FB6-4715-A876-7C5023F01814}"/>
    <dgm:cxn modelId="{0E3C4FEC-F347-44F9-B3C1-D259BB077326}" type="presOf" srcId="{D6899DFC-3304-407E-9223-0CA1333A1B56}" destId="{28E6BF1C-54F1-4617-9F2E-60E24B4C3A17}" srcOrd="0" destOrd="0" presId="urn:microsoft.com/office/officeart/2005/8/layout/bList2#5"/>
    <dgm:cxn modelId="{A43F0D5B-B88C-417C-8219-76572A636F87}" type="presOf" srcId="{BE8BE877-F36C-445E-AE68-1D3A19F3BA7E}" destId="{FD639AE3-2ABD-4DD2-9FCA-61928826EB66}" srcOrd="1" destOrd="0" presId="urn:microsoft.com/office/officeart/2005/8/layout/bList2#5"/>
    <dgm:cxn modelId="{71B2BFB6-EF63-49AA-BE7A-8F20B5973C3A}" type="presOf" srcId="{64B948B9-8DEF-4848-83E9-D3364C7B1039}" destId="{B2D2F27A-22C9-4D2F-AFD7-15E4452D0DDC}" srcOrd="1" destOrd="0" presId="urn:microsoft.com/office/officeart/2005/8/layout/bList2#5"/>
    <dgm:cxn modelId="{03B1F4BC-09D0-47EC-B011-D0B411FC8AB2}" srcId="{BE8BE877-F36C-445E-AE68-1D3A19F3BA7E}" destId="{1CB2C1F2-37A6-42D4-BC12-A3CF3305D173}" srcOrd="1" destOrd="0" parTransId="{60BF1BF1-295D-4CD3-AC15-DC30F122FE76}" sibTransId="{70120C46-9DA8-43ED-9CB3-F0E69EE0B023}"/>
    <dgm:cxn modelId="{E952AB51-3AE9-4B4A-B8ED-FAF9E15257E8}" type="presParOf" srcId="{14052C70-C867-4CF2-B0D9-1FCF1D72CD79}" destId="{49488E2A-0475-4807-9999-E94AAEA9B7F8}" srcOrd="0" destOrd="0" presId="urn:microsoft.com/office/officeart/2005/8/layout/bList2#5"/>
    <dgm:cxn modelId="{0ED78736-F209-40D6-889A-2D0EA0ECC826}" type="presParOf" srcId="{49488E2A-0475-4807-9999-E94AAEA9B7F8}" destId="{5C4DC4E9-2039-4832-BD2F-B03E5B187AB6}" srcOrd="0" destOrd="0" presId="urn:microsoft.com/office/officeart/2005/8/layout/bList2#5"/>
    <dgm:cxn modelId="{1A122949-6850-4308-A0DC-92AE110C8E87}" type="presParOf" srcId="{49488E2A-0475-4807-9999-E94AAEA9B7F8}" destId="{40C6D982-83D5-4D3D-8C3E-61A46A6A381F}" srcOrd="1" destOrd="0" presId="urn:microsoft.com/office/officeart/2005/8/layout/bList2#5"/>
    <dgm:cxn modelId="{0EC584A5-A3B3-423C-9072-1AA1E0404AAC}" type="presParOf" srcId="{49488E2A-0475-4807-9999-E94AAEA9B7F8}" destId="{B2D2F27A-22C9-4D2F-AFD7-15E4452D0DDC}" srcOrd="2" destOrd="0" presId="urn:microsoft.com/office/officeart/2005/8/layout/bList2#5"/>
    <dgm:cxn modelId="{62565034-E204-4708-9344-DE8411D9F79D}" type="presParOf" srcId="{49488E2A-0475-4807-9999-E94AAEA9B7F8}" destId="{75C40D2C-037E-46D7-B7B1-643861A61DA9}" srcOrd="3" destOrd="0" presId="urn:microsoft.com/office/officeart/2005/8/layout/bList2#5"/>
    <dgm:cxn modelId="{3969B871-C515-45CD-84A4-15FCAA41EB6A}" type="presParOf" srcId="{14052C70-C867-4CF2-B0D9-1FCF1D72CD79}" destId="{0416F626-A786-4635-AB60-C8514D8E8DD7}" srcOrd="1" destOrd="0" presId="urn:microsoft.com/office/officeart/2005/8/layout/bList2#5"/>
    <dgm:cxn modelId="{E95F350B-92F9-4B4A-B6A6-EF1E5093E877}" type="presParOf" srcId="{14052C70-C867-4CF2-B0D9-1FCF1D72CD79}" destId="{5DDAD372-9F54-4EF8-8349-6F65266E826E}" srcOrd="2" destOrd="0" presId="urn:microsoft.com/office/officeart/2005/8/layout/bList2#5"/>
    <dgm:cxn modelId="{4EAF694E-4FE3-4059-9EB3-88F1FCA8854A}" type="presParOf" srcId="{5DDAD372-9F54-4EF8-8349-6F65266E826E}" destId="{28E6BF1C-54F1-4617-9F2E-60E24B4C3A17}" srcOrd="0" destOrd="0" presId="urn:microsoft.com/office/officeart/2005/8/layout/bList2#5"/>
    <dgm:cxn modelId="{F273D29E-0345-4F4F-BEF8-41CAD2206C82}" type="presParOf" srcId="{5DDAD372-9F54-4EF8-8349-6F65266E826E}" destId="{1E0B9356-7E7B-454E-B3AA-F2CC211C5E76}" srcOrd="1" destOrd="0" presId="urn:microsoft.com/office/officeart/2005/8/layout/bList2#5"/>
    <dgm:cxn modelId="{F693E817-0D15-49D1-A20F-C4C9C110C85D}" type="presParOf" srcId="{5DDAD372-9F54-4EF8-8349-6F65266E826E}" destId="{FD639AE3-2ABD-4DD2-9FCA-61928826EB66}" srcOrd="2" destOrd="0" presId="urn:microsoft.com/office/officeart/2005/8/layout/bList2#5"/>
    <dgm:cxn modelId="{3E51C0C8-3105-47E9-B670-4C4851436BEE}" type="presParOf" srcId="{5DDAD372-9F54-4EF8-8349-6F65266E826E}" destId="{EB79568D-EE94-47B1-9713-319BACC8322D}" srcOrd="3" destOrd="0" presId="urn:microsoft.com/office/officeart/2005/8/layout/bList2#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3D79A66-7309-4A96-8549-E45AD419096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9452C06-96D5-4085-B543-825D2646D563}">
      <dgm:prSet phldrT="[Text]"/>
      <dgm:spPr/>
      <dgm:t>
        <a:bodyPr/>
        <a:lstStyle/>
        <a:p>
          <a:r>
            <a:rPr lang="en-US" dirty="0" smtClean="0"/>
            <a:t>With regard to thinking styles, a </a:t>
          </a:r>
          <a:r>
            <a:rPr lang="en-US" u="sng" dirty="0" smtClean="0"/>
            <a:t>legislative</a:t>
          </a:r>
          <a:r>
            <a:rPr lang="en-US" dirty="0" smtClean="0"/>
            <a:t> style is particularly important for </a:t>
          </a:r>
          <a:r>
            <a:rPr lang="en-US" u="sng" dirty="0" smtClean="0"/>
            <a:t>creativity </a:t>
          </a:r>
          <a:endParaRPr lang="en-US" u="sng" dirty="0"/>
        </a:p>
      </dgm:t>
    </dgm:pt>
    <dgm:pt modelId="{96D52570-C449-4CC0-90FA-3F373BADE007}" type="parTrans" cxnId="{E848509D-6F1B-425E-A560-1369A3CFA2B4}">
      <dgm:prSet/>
      <dgm:spPr/>
      <dgm:t>
        <a:bodyPr/>
        <a:lstStyle/>
        <a:p>
          <a:endParaRPr lang="en-US"/>
        </a:p>
      </dgm:t>
    </dgm:pt>
    <dgm:pt modelId="{95AB242D-44A9-42E0-B333-A686640DB52D}" type="sibTrans" cxnId="{E848509D-6F1B-425E-A560-1369A3CFA2B4}">
      <dgm:prSet/>
      <dgm:spPr/>
      <dgm:t>
        <a:bodyPr/>
        <a:lstStyle/>
        <a:p>
          <a:endParaRPr lang="en-US"/>
        </a:p>
      </dgm:t>
    </dgm:pt>
    <dgm:pt modelId="{26B30C96-FF71-4070-BF1A-72CDFFC4B9D3}">
      <dgm:prSet phldrT="[Text]" custT="1"/>
      <dgm:spPr/>
      <dgm:t>
        <a:bodyPr/>
        <a:lstStyle/>
        <a:p>
          <a:r>
            <a:rPr lang="en-US" sz="3200" dirty="0" smtClean="0"/>
            <a:t>Legislative Style: Creative</a:t>
          </a:r>
          <a:endParaRPr lang="en-US" sz="3200" dirty="0"/>
        </a:p>
      </dgm:t>
    </dgm:pt>
    <dgm:pt modelId="{1E9A1B6F-A10B-4A30-9A9F-654AFA232CB0}" type="parTrans" cxnId="{C0AD2E0A-3A0C-40C6-82D3-4A41FF767937}">
      <dgm:prSet/>
      <dgm:spPr/>
      <dgm:t>
        <a:bodyPr/>
        <a:lstStyle/>
        <a:p>
          <a:endParaRPr lang="en-US"/>
        </a:p>
      </dgm:t>
    </dgm:pt>
    <dgm:pt modelId="{0A35936C-3900-4A04-93AE-293B4CB9AE1E}" type="sibTrans" cxnId="{C0AD2E0A-3A0C-40C6-82D3-4A41FF767937}">
      <dgm:prSet/>
      <dgm:spPr/>
      <dgm:t>
        <a:bodyPr/>
        <a:lstStyle/>
        <a:p>
          <a:endParaRPr lang="en-US"/>
        </a:p>
      </dgm:t>
    </dgm:pt>
    <dgm:pt modelId="{70FF3C74-12D2-4C36-B868-A5E7A140CF16}">
      <dgm:prSet phldrT="[Text]" custT="1"/>
      <dgm:spPr/>
      <dgm:t>
        <a:bodyPr/>
        <a:lstStyle/>
        <a:p>
          <a:r>
            <a:rPr lang="en-US" sz="3200" dirty="0" smtClean="0"/>
            <a:t>i.e. a preference for thinking &amp; a decision to think in new ways. </a:t>
          </a:r>
          <a:endParaRPr lang="en-US" sz="3200" dirty="0"/>
        </a:p>
      </dgm:t>
    </dgm:pt>
    <dgm:pt modelId="{5D61B583-93F6-4CF1-9B6E-2DA4C997C5CA}" type="parTrans" cxnId="{580A9FEF-AE0C-4723-988E-F8733C32612A}">
      <dgm:prSet/>
      <dgm:spPr/>
      <dgm:t>
        <a:bodyPr/>
        <a:lstStyle/>
        <a:p>
          <a:endParaRPr lang="en-US"/>
        </a:p>
      </dgm:t>
    </dgm:pt>
    <dgm:pt modelId="{0A463D8C-FDC2-48FA-8F53-83E07EA6E302}" type="sibTrans" cxnId="{580A9FEF-AE0C-4723-988E-F8733C32612A}">
      <dgm:prSet/>
      <dgm:spPr/>
      <dgm:t>
        <a:bodyPr/>
        <a:lstStyle/>
        <a:p>
          <a:endParaRPr lang="en-US"/>
        </a:p>
      </dgm:t>
    </dgm:pt>
    <dgm:pt modelId="{9E7897B6-404C-4984-B687-60B55F58B794}">
      <dgm:prSet phldrT="[Text]" custT="1"/>
      <dgm:spPr/>
      <dgm:t>
        <a:bodyPr/>
        <a:lstStyle/>
        <a:p>
          <a:r>
            <a:rPr lang="en-US" sz="3200" dirty="0" smtClean="0"/>
            <a:t>Note: legislative people tend to be better students than less legislative people, if the </a:t>
          </a:r>
          <a:r>
            <a:rPr lang="en-US" sz="3200" u="sng" dirty="0" smtClean="0"/>
            <a:t>schools</a:t>
          </a:r>
          <a:r>
            <a:rPr lang="en-US" sz="3200" dirty="0" smtClean="0"/>
            <a:t> in which they study value creativity. </a:t>
          </a:r>
          <a:endParaRPr lang="en-US" sz="3200" dirty="0"/>
        </a:p>
      </dgm:t>
    </dgm:pt>
    <dgm:pt modelId="{CD14106C-049F-4E95-94A0-331382E88D7E}" type="parTrans" cxnId="{FF669547-5E40-48F6-B736-48E93FD06AD4}">
      <dgm:prSet/>
      <dgm:spPr/>
    </dgm:pt>
    <dgm:pt modelId="{72CA9519-9DF7-49E6-9372-9DA65DFA4466}" type="sibTrans" cxnId="{FF669547-5E40-48F6-B736-48E93FD06AD4}">
      <dgm:prSet/>
      <dgm:spPr/>
    </dgm:pt>
    <dgm:pt modelId="{125AD7FE-68ED-46BE-B33B-0B9DD3841CFE}" type="pres">
      <dgm:prSet presAssocID="{23D79A66-7309-4A96-8549-E45AD4190966}" presName="linear" presStyleCnt="0">
        <dgm:presLayoutVars>
          <dgm:animLvl val="lvl"/>
          <dgm:resizeHandles val="exact"/>
        </dgm:presLayoutVars>
      </dgm:prSet>
      <dgm:spPr/>
      <dgm:t>
        <a:bodyPr/>
        <a:lstStyle/>
        <a:p>
          <a:endParaRPr lang="en-US"/>
        </a:p>
      </dgm:t>
    </dgm:pt>
    <dgm:pt modelId="{70D533FB-CC21-4EA4-BE2D-88E0DCFFD72D}" type="pres">
      <dgm:prSet presAssocID="{79452C06-96D5-4085-B543-825D2646D563}" presName="parentText" presStyleLbl="node1" presStyleIdx="0" presStyleCnt="1" custLinFactNeighborY="-7160">
        <dgm:presLayoutVars>
          <dgm:chMax val="0"/>
          <dgm:bulletEnabled val="1"/>
        </dgm:presLayoutVars>
      </dgm:prSet>
      <dgm:spPr/>
      <dgm:t>
        <a:bodyPr/>
        <a:lstStyle/>
        <a:p>
          <a:endParaRPr lang="en-US"/>
        </a:p>
      </dgm:t>
    </dgm:pt>
    <dgm:pt modelId="{0CDC160B-E79B-4E51-93D4-E4F47A0B3DD0}" type="pres">
      <dgm:prSet presAssocID="{79452C06-96D5-4085-B543-825D2646D563}" presName="childText" presStyleLbl="revTx" presStyleIdx="0" presStyleCnt="1" custLinFactNeighborY="-8113">
        <dgm:presLayoutVars>
          <dgm:bulletEnabled val="1"/>
        </dgm:presLayoutVars>
      </dgm:prSet>
      <dgm:spPr/>
      <dgm:t>
        <a:bodyPr/>
        <a:lstStyle/>
        <a:p>
          <a:endParaRPr lang="en-US"/>
        </a:p>
      </dgm:t>
    </dgm:pt>
  </dgm:ptLst>
  <dgm:cxnLst>
    <dgm:cxn modelId="{4C3FF2B0-B47D-4B67-ACF4-DDF9EF89922B}" type="presOf" srcId="{23D79A66-7309-4A96-8549-E45AD4190966}" destId="{125AD7FE-68ED-46BE-B33B-0B9DD3841CFE}" srcOrd="0" destOrd="0" presId="urn:microsoft.com/office/officeart/2005/8/layout/vList2"/>
    <dgm:cxn modelId="{B1DAA04E-5BD3-42ED-BE21-2653590A3E87}" type="presOf" srcId="{26B30C96-FF71-4070-BF1A-72CDFFC4B9D3}" destId="{0CDC160B-E79B-4E51-93D4-E4F47A0B3DD0}" srcOrd="0" destOrd="0" presId="urn:microsoft.com/office/officeart/2005/8/layout/vList2"/>
    <dgm:cxn modelId="{580A9FEF-AE0C-4723-988E-F8733C32612A}" srcId="{79452C06-96D5-4085-B543-825D2646D563}" destId="{70FF3C74-12D2-4C36-B868-A5E7A140CF16}" srcOrd="1" destOrd="0" parTransId="{5D61B583-93F6-4CF1-9B6E-2DA4C997C5CA}" sibTransId="{0A463D8C-FDC2-48FA-8F53-83E07EA6E302}"/>
    <dgm:cxn modelId="{13E843C5-53A4-41A7-9B12-7A65713108D7}" type="presOf" srcId="{9E7897B6-404C-4984-B687-60B55F58B794}" destId="{0CDC160B-E79B-4E51-93D4-E4F47A0B3DD0}" srcOrd="0" destOrd="2" presId="urn:microsoft.com/office/officeart/2005/8/layout/vList2"/>
    <dgm:cxn modelId="{FF669547-5E40-48F6-B736-48E93FD06AD4}" srcId="{79452C06-96D5-4085-B543-825D2646D563}" destId="{9E7897B6-404C-4984-B687-60B55F58B794}" srcOrd="2" destOrd="0" parTransId="{CD14106C-049F-4E95-94A0-331382E88D7E}" sibTransId="{72CA9519-9DF7-49E6-9372-9DA65DFA4466}"/>
    <dgm:cxn modelId="{E848509D-6F1B-425E-A560-1369A3CFA2B4}" srcId="{23D79A66-7309-4A96-8549-E45AD4190966}" destId="{79452C06-96D5-4085-B543-825D2646D563}" srcOrd="0" destOrd="0" parTransId="{96D52570-C449-4CC0-90FA-3F373BADE007}" sibTransId="{95AB242D-44A9-42E0-B333-A686640DB52D}"/>
    <dgm:cxn modelId="{19353434-2D38-46A4-ADEA-CE3E73845325}" type="presOf" srcId="{70FF3C74-12D2-4C36-B868-A5E7A140CF16}" destId="{0CDC160B-E79B-4E51-93D4-E4F47A0B3DD0}" srcOrd="0" destOrd="1" presId="urn:microsoft.com/office/officeart/2005/8/layout/vList2"/>
    <dgm:cxn modelId="{0FE60400-04C2-4694-A395-57488AB55434}" type="presOf" srcId="{79452C06-96D5-4085-B543-825D2646D563}" destId="{70D533FB-CC21-4EA4-BE2D-88E0DCFFD72D}" srcOrd="0" destOrd="0" presId="urn:microsoft.com/office/officeart/2005/8/layout/vList2"/>
    <dgm:cxn modelId="{C0AD2E0A-3A0C-40C6-82D3-4A41FF767937}" srcId="{79452C06-96D5-4085-B543-825D2646D563}" destId="{26B30C96-FF71-4070-BF1A-72CDFFC4B9D3}" srcOrd="0" destOrd="0" parTransId="{1E9A1B6F-A10B-4A30-9A9F-654AFA232CB0}" sibTransId="{0A35936C-3900-4A04-93AE-293B4CB9AE1E}"/>
    <dgm:cxn modelId="{3BD91601-C23D-4E6E-BBA8-235C4F899471}" type="presParOf" srcId="{125AD7FE-68ED-46BE-B33B-0B9DD3841CFE}" destId="{70D533FB-CC21-4EA4-BE2D-88E0DCFFD72D}" srcOrd="0" destOrd="0" presId="urn:microsoft.com/office/officeart/2005/8/layout/vList2"/>
    <dgm:cxn modelId="{C6DEA294-3DE1-44D4-BCA3-9F2DBE536371}" type="presParOf" srcId="{125AD7FE-68ED-46BE-B33B-0B9DD3841CFE}" destId="{0CDC160B-E79B-4E51-93D4-E4F47A0B3DD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3D79A66-7309-4A96-8549-E45AD419096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026C8CC-E4E8-44F0-9017-6D922E3A4BAF}">
      <dgm:prSet phldrT="[Text]" custT="1"/>
      <dgm:spPr/>
      <dgm:t>
        <a:bodyPr/>
        <a:lstStyle/>
        <a:p>
          <a:r>
            <a:rPr lang="en-US" sz="3200" dirty="0" smtClean="0"/>
            <a:t>It helps to become a major creative thinker, if one is able to think </a:t>
          </a:r>
          <a:r>
            <a:rPr lang="en-US" sz="3200" u="sng" dirty="0" smtClean="0"/>
            <a:t>globally</a:t>
          </a:r>
          <a:r>
            <a:rPr lang="en-US" sz="3200" dirty="0" smtClean="0"/>
            <a:t> as well as </a:t>
          </a:r>
          <a:r>
            <a:rPr lang="en-US" sz="3200" u="sng" dirty="0" smtClean="0"/>
            <a:t>locally</a:t>
          </a:r>
          <a:endParaRPr lang="en-US" sz="3200" dirty="0"/>
        </a:p>
      </dgm:t>
    </dgm:pt>
    <dgm:pt modelId="{B6FC7DE6-6A5D-49F4-8999-0D8BF52B6676}" type="parTrans" cxnId="{4CE7DBA6-135B-4097-9498-ED0C5F2E4AF9}">
      <dgm:prSet/>
      <dgm:spPr/>
      <dgm:t>
        <a:bodyPr/>
        <a:lstStyle/>
        <a:p>
          <a:endParaRPr lang="en-US" sz="3200"/>
        </a:p>
      </dgm:t>
    </dgm:pt>
    <dgm:pt modelId="{2F064F1E-F648-4049-972D-01DDC24D9A21}" type="sibTrans" cxnId="{4CE7DBA6-135B-4097-9498-ED0C5F2E4AF9}">
      <dgm:prSet/>
      <dgm:spPr/>
      <dgm:t>
        <a:bodyPr/>
        <a:lstStyle/>
        <a:p>
          <a:endParaRPr lang="en-US" sz="3200"/>
        </a:p>
      </dgm:t>
    </dgm:pt>
    <dgm:pt modelId="{19CADF2C-9ABE-4AA8-8A99-E7E849E39F3F}">
      <dgm:prSet phldrT="[Text]" custT="1"/>
      <dgm:spPr/>
      <dgm:t>
        <a:bodyPr/>
        <a:lstStyle/>
        <a:p>
          <a:r>
            <a:rPr lang="en-US" sz="3200" dirty="0" smtClean="0"/>
            <a:t>Globally: Holistic. </a:t>
          </a:r>
          <a:endParaRPr lang="en-US" sz="3200" dirty="0"/>
        </a:p>
      </dgm:t>
    </dgm:pt>
    <dgm:pt modelId="{A894B652-757B-4A7C-99E5-60D53DA2056A}" type="parTrans" cxnId="{0AA4C5A6-42E1-4097-BF98-E6D6D93754B1}">
      <dgm:prSet/>
      <dgm:spPr/>
      <dgm:t>
        <a:bodyPr/>
        <a:lstStyle/>
        <a:p>
          <a:endParaRPr lang="en-US" sz="3200"/>
        </a:p>
      </dgm:t>
    </dgm:pt>
    <dgm:pt modelId="{FB54D6DB-65B4-4B12-9359-09D97E2F727E}" type="sibTrans" cxnId="{0AA4C5A6-42E1-4097-BF98-E6D6D93754B1}">
      <dgm:prSet/>
      <dgm:spPr/>
      <dgm:t>
        <a:bodyPr/>
        <a:lstStyle/>
        <a:p>
          <a:endParaRPr lang="en-US" sz="3200"/>
        </a:p>
      </dgm:t>
    </dgm:pt>
    <dgm:pt modelId="{1607BF5C-BBB8-4423-8176-8E83073B9BD8}">
      <dgm:prSet phldrT="[Text]" custT="1"/>
      <dgm:spPr/>
      <dgm:t>
        <a:bodyPr/>
        <a:lstStyle/>
        <a:p>
          <a:r>
            <a:rPr lang="en-US" sz="3200" dirty="0" smtClean="0"/>
            <a:t>i.e. recognizing which questions are important &amp; which ones are not.</a:t>
          </a:r>
          <a:endParaRPr lang="en-US" sz="3200" dirty="0"/>
        </a:p>
      </dgm:t>
    </dgm:pt>
    <dgm:pt modelId="{1B7534FC-1CB9-4B45-B758-5CEA2E2BADF9}" type="parTrans" cxnId="{9C3BB7C2-C52F-41DA-A613-42AED9655870}">
      <dgm:prSet/>
      <dgm:spPr/>
      <dgm:t>
        <a:bodyPr/>
        <a:lstStyle/>
        <a:p>
          <a:endParaRPr lang="en-US" sz="3200"/>
        </a:p>
      </dgm:t>
    </dgm:pt>
    <dgm:pt modelId="{EBD0FD9A-D6CA-4654-A46A-35D2CD1D139B}" type="sibTrans" cxnId="{9C3BB7C2-C52F-41DA-A613-42AED9655870}">
      <dgm:prSet/>
      <dgm:spPr/>
      <dgm:t>
        <a:bodyPr/>
        <a:lstStyle/>
        <a:p>
          <a:endParaRPr lang="en-US" sz="3200"/>
        </a:p>
      </dgm:t>
    </dgm:pt>
    <dgm:pt modelId="{8BFEA26B-C33B-470E-B378-7D32592F4975}">
      <dgm:prSet phldrT="[Text]" custT="1"/>
      <dgm:spPr/>
      <dgm:t>
        <a:bodyPr/>
        <a:lstStyle/>
        <a:p>
          <a:r>
            <a:rPr lang="en-US" sz="3200" dirty="0" smtClean="0"/>
            <a:t>Locally: Details.</a:t>
          </a:r>
          <a:endParaRPr lang="en-US" sz="3200" dirty="0"/>
        </a:p>
      </dgm:t>
    </dgm:pt>
    <dgm:pt modelId="{611DB61B-F862-42ED-A75A-D23E9F164B91}" type="parTrans" cxnId="{EEA10937-AACD-4ABA-AA62-64821E5F19F1}">
      <dgm:prSet/>
      <dgm:spPr/>
    </dgm:pt>
    <dgm:pt modelId="{CBC1AE61-2B01-4655-93B8-EEB2CF81B400}" type="sibTrans" cxnId="{EEA10937-AACD-4ABA-AA62-64821E5F19F1}">
      <dgm:prSet/>
      <dgm:spPr/>
    </dgm:pt>
    <dgm:pt modelId="{125AD7FE-68ED-46BE-B33B-0B9DD3841CFE}" type="pres">
      <dgm:prSet presAssocID="{23D79A66-7309-4A96-8549-E45AD4190966}" presName="linear" presStyleCnt="0">
        <dgm:presLayoutVars>
          <dgm:animLvl val="lvl"/>
          <dgm:resizeHandles val="exact"/>
        </dgm:presLayoutVars>
      </dgm:prSet>
      <dgm:spPr/>
      <dgm:t>
        <a:bodyPr/>
        <a:lstStyle/>
        <a:p>
          <a:endParaRPr lang="en-US"/>
        </a:p>
      </dgm:t>
    </dgm:pt>
    <dgm:pt modelId="{236FFEC3-650C-43B8-A3F7-05BE39DEEFB8}" type="pres">
      <dgm:prSet presAssocID="{4026C8CC-E4E8-44F0-9017-6D922E3A4BAF}" presName="parentText" presStyleLbl="node1" presStyleIdx="0" presStyleCnt="1" custLinFactNeighborY="-28651">
        <dgm:presLayoutVars>
          <dgm:chMax val="0"/>
          <dgm:bulletEnabled val="1"/>
        </dgm:presLayoutVars>
      </dgm:prSet>
      <dgm:spPr/>
      <dgm:t>
        <a:bodyPr/>
        <a:lstStyle/>
        <a:p>
          <a:endParaRPr lang="en-US"/>
        </a:p>
      </dgm:t>
    </dgm:pt>
    <dgm:pt modelId="{56CF9B6D-DF31-4BA6-BEF6-A5CED5D343AD}" type="pres">
      <dgm:prSet presAssocID="{4026C8CC-E4E8-44F0-9017-6D922E3A4BAF}" presName="childText" presStyleLbl="revTx" presStyleIdx="0" presStyleCnt="1" custScaleY="102969" custLinFactNeighborY="-18214">
        <dgm:presLayoutVars>
          <dgm:bulletEnabled val="1"/>
        </dgm:presLayoutVars>
      </dgm:prSet>
      <dgm:spPr/>
      <dgm:t>
        <a:bodyPr/>
        <a:lstStyle/>
        <a:p>
          <a:endParaRPr lang="en-US"/>
        </a:p>
      </dgm:t>
    </dgm:pt>
  </dgm:ptLst>
  <dgm:cxnLst>
    <dgm:cxn modelId="{EEA10937-AACD-4ABA-AA62-64821E5F19F1}" srcId="{4026C8CC-E4E8-44F0-9017-6D922E3A4BAF}" destId="{8BFEA26B-C33B-470E-B378-7D32592F4975}" srcOrd="2" destOrd="0" parTransId="{611DB61B-F862-42ED-A75A-D23E9F164B91}" sibTransId="{CBC1AE61-2B01-4655-93B8-EEB2CF81B400}"/>
    <dgm:cxn modelId="{58220FB8-0D20-47DE-8382-0F0977F3F6BB}" type="presOf" srcId="{23D79A66-7309-4A96-8549-E45AD4190966}" destId="{125AD7FE-68ED-46BE-B33B-0B9DD3841CFE}" srcOrd="0" destOrd="0" presId="urn:microsoft.com/office/officeart/2005/8/layout/vList2"/>
    <dgm:cxn modelId="{D2746DAD-3340-48BC-BC0C-4B61B0FA9CA4}" type="presOf" srcId="{1607BF5C-BBB8-4423-8176-8E83073B9BD8}" destId="{56CF9B6D-DF31-4BA6-BEF6-A5CED5D343AD}" srcOrd="0" destOrd="1" presId="urn:microsoft.com/office/officeart/2005/8/layout/vList2"/>
    <dgm:cxn modelId="{FDCA9EBE-E863-4581-87DE-38E3DBE38CEE}" type="presOf" srcId="{19CADF2C-9ABE-4AA8-8A99-E7E849E39F3F}" destId="{56CF9B6D-DF31-4BA6-BEF6-A5CED5D343AD}" srcOrd="0" destOrd="0" presId="urn:microsoft.com/office/officeart/2005/8/layout/vList2"/>
    <dgm:cxn modelId="{9C3BB7C2-C52F-41DA-A613-42AED9655870}" srcId="{4026C8CC-E4E8-44F0-9017-6D922E3A4BAF}" destId="{1607BF5C-BBB8-4423-8176-8E83073B9BD8}" srcOrd="1" destOrd="0" parTransId="{1B7534FC-1CB9-4B45-B758-5CEA2E2BADF9}" sibTransId="{EBD0FD9A-D6CA-4654-A46A-35D2CD1D139B}"/>
    <dgm:cxn modelId="{535E4FE4-931E-4AD7-A653-834CD1C15DE0}" type="presOf" srcId="{4026C8CC-E4E8-44F0-9017-6D922E3A4BAF}" destId="{236FFEC3-650C-43B8-A3F7-05BE39DEEFB8}" srcOrd="0" destOrd="0" presId="urn:microsoft.com/office/officeart/2005/8/layout/vList2"/>
    <dgm:cxn modelId="{E580BF9B-B5F0-42A9-B78A-B432E4E4E5C7}" type="presOf" srcId="{8BFEA26B-C33B-470E-B378-7D32592F4975}" destId="{56CF9B6D-DF31-4BA6-BEF6-A5CED5D343AD}" srcOrd="0" destOrd="2" presId="urn:microsoft.com/office/officeart/2005/8/layout/vList2"/>
    <dgm:cxn modelId="{0AA4C5A6-42E1-4097-BF98-E6D6D93754B1}" srcId="{4026C8CC-E4E8-44F0-9017-6D922E3A4BAF}" destId="{19CADF2C-9ABE-4AA8-8A99-E7E849E39F3F}" srcOrd="0" destOrd="0" parTransId="{A894B652-757B-4A7C-99E5-60D53DA2056A}" sibTransId="{FB54D6DB-65B4-4B12-9359-09D97E2F727E}"/>
    <dgm:cxn modelId="{4CE7DBA6-135B-4097-9498-ED0C5F2E4AF9}" srcId="{23D79A66-7309-4A96-8549-E45AD4190966}" destId="{4026C8CC-E4E8-44F0-9017-6D922E3A4BAF}" srcOrd="0" destOrd="0" parTransId="{B6FC7DE6-6A5D-49F4-8999-0D8BF52B6676}" sibTransId="{2F064F1E-F648-4049-972D-01DDC24D9A21}"/>
    <dgm:cxn modelId="{036F96DB-2E3F-4635-BFA5-885D295E50C6}" type="presParOf" srcId="{125AD7FE-68ED-46BE-B33B-0B9DD3841CFE}" destId="{236FFEC3-650C-43B8-A3F7-05BE39DEEFB8}" srcOrd="0" destOrd="0" presId="urn:microsoft.com/office/officeart/2005/8/layout/vList2"/>
    <dgm:cxn modelId="{7AB0EA45-6065-41FD-B80B-3B0CED99ED9F}" type="presParOf" srcId="{125AD7FE-68ED-46BE-B33B-0B9DD3841CFE}" destId="{56CF9B6D-DF31-4BA6-BEF6-A5CED5D343A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957353B-4D8E-4846-8D8D-F1B3BAFB0B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F4C505E-6793-4C0B-B0C5-A2C761E65975}">
      <dgm:prSet phldrT="[Text]" custT="1"/>
      <dgm:spPr/>
      <dgm:t>
        <a:bodyPr/>
        <a:lstStyle/>
        <a:p>
          <a:r>
            <a:rPr lang="en-US" sz="3600" dirty="0" smtClean="0"/>
            <a:t>Intrinsic, task-focused motivation is</a:t>
          </a:r>
        </a:p>
        <a:p>
          <a:r>
            <a:rPr lang="en-US" sz="3600" dirty="0" smtClean="0"/>
            <a:t>essential to </a:t>
          </a:r>
          <a:r>
            <a:rPr lang="en-US" sz="3600" u="sng" dirty="0" smtClean="0"/>
            <a:t>creativity</a:t>
          </a:r>
          <a:r>
            <a:rPr lang="en-US" sz="3600" dirty="0" smtClean="0"/>
            <a:t>. </a:t>
          </a:r>
          <a:endParaRPr lang="en-US" sz="3600" dirty="0"/>
        </a:p>
      </dgm:t>
    </dgm:pt>
    <dgm:pt modelId="{A06E1506-4B79-4D7D-87F1-6624D6567B40}" type="parTrans" cxnId="{57E0BA6F-A50C-437C-B443-9F6BA3C75949}">
      <dgm:prSet/>
      <dgm:spPr/>
      <dgm:t>
        <a:bodyPr/>
        <a:lstStyle/>
        <a:p>
          <a:endParaRPr lang="en-US" sz="2400"/>
        </a:p>
      </dgm:t>
    </dgm:pt>
    <dgm:pt modelId="{CFE3B580-AD50-4525-9CB3-2891DF6D3B42}" type="sibTrans" cxnId="{57E0BA6F-A50C-437C-B443-9F6BA3C75949}">
      <dgm:prSet/>
      <dgm:spPr/>
      <dgm:t>
        <a:bodyPr/>
        <a:lstStyle/>
        <a:p>
          <a:endParaRPr lang="en-US" sz="2400"/>
        </a:p>
      </dgm:t>
    </dgm:pt>
    <dgm:pt modelId="{7C03F414-0006-4809-A62D-5F4539F9C358}">
      <dgm:prSet phldrT="[Text]" custT="1"/>
      <dgm:spPr/>
      <dgm:t>
        <a:bodyPr/>
        <a:lstStyle/>
        <a:p>
          <a:r>
            <a:rPr lang="en-US" sz="3200" dirty="0" smtClean="0"/>
            <a:t>People do creative work if they really love what they are doing &amp; focus on the work rather than the potential rewards. </a:t>
          </a:r>
          <a:endParaRPr lang="en-US" sz="3200" dirty="0"/>
        </a:p>
      </dgm:t>
    </dgm:pt>
    <dgm:pt modelId="{753EE1B7-97EC-4A09-93F5-2DC7AE0FABEF}" type="parTrans" cxnId="{BE34CA09-0DD1-46AB-AA95-2C7134A98EA9}">
      <dgm:prSet/>
      <dgm:spPr/>
      <dgm:t>
        <a:bodyPr/>
        <a:lstStyle/>
        <a:p>
          <a:endParaRPr lang="en-US" sz="2400"/>
        </a:p>
      </dgm:t>
    </dgm:pt>
    <dgm:pt modelId="{0F220223-0A86-4A8B-A3E8-AB2DDA788B7E}" type="sibTrans" cxnId="{BE34CA09-0DD1-46AB-AA95-2C7134A98EA9}">
      <dgm:prSet/>
      <dgm:spPr/>
      <dgm:t>
        <a:bodyPr/>
        <a:lstStyle/>
        <a:p>
          <a:endParaRPr lang="en-US" sz="2400"/>
        </a:p>
      </dgm:t>
    </dgm:pt>
    <dgm:pt modelId="{4C0247A7-D8CD-473B-8180-D1AE80AF4A25}">
      <dgm:prSet phldrT="[Text]" custT="1"/>
      <dgm:spPr/>
      <dgm:t>
        <a:bodyPr/>
        <a:lstStyle/>
        <a:p>
          <a:r>
            <a:rPr lang="en-US" sz="3600" dirty="0" smtClean="0"/>
            <a:t>Motivation is not something inherent in a person</a:t>
          </a:r>
          <a:endParaRPr lang="en-US" sz="3600" dirty="0"/>
        </a:p>
      </dgm:t>
    </dgm:pt>
    <dgm:pt modelId="{020D9F69-E3AB-433A-91CD-3D880382EF6C}" type="parTrans" cxnId="{93798FB0-6257-4ADD-9EBC-FDA5AA026E81}">
      <dgm:prSet/>
      <dgm:spPr/>
      <dgm:t>
        <a:bodyPr/>
        <a:lstStyle/>
        <a:p>
          <a:endParaRPr lang="en-US" sz="2400"/>
        </a:p>
      </dgm:t>
    </dgm:pt>
    <dgm:pt modelId="{E24BA5C0-4429-4332-901B-04D8A4816507}" type="sibTrans" cxnId="{93798FB0-6257-4ADD-9EBC-FDA5AA026E81}">
      <dgm:prSet/>
      <dgm:spPr/>
      <dgm:t>
        <a:bodyPr/>
        <a:lstStyle/>
        <a:p>
          <a:endParaRPr lang="en-US" sz="2400"/>
        </a:p>
      </dgm:t>
    </dgm:pt>
    <dgm:pt modelId="{9E7E9466-AD31-4544-89B8-A0BE5755AA10}">
      <dgm:prSet phldrT="[Text]" custT="1"/>
      <dgm:spPr/>
      <dgm:t>
        <a:bodyPr/>
        <a:lstStyle/>
        <a:p>
          <a:r>
            <a:rPr lang="en-US" sz="3200" dirty="0" smtClean="0"/>
            <a:t>One decides to be motivated .</a:t>
          </a:r>
          <a:endParaRPr lang="en-US" sz="3200" dirty="0"/>
        </a:p>
      </dgm:t>
    </dgm:pt>
    <dgm:pt modelId="{83BEB6E7-EB61-494F-A48E-956BA1EAED4E}" type="parTrans" cxnId="{B7232C85-E98E-4EC0-87D0-03E58535DC65}">
      <dgm:prSet/>
      <dgm:spPr/>
      <dgm:t>
        <a:bodyPr/>
        <a:lstStyle/>
        <a:p>
          <a:endParaRPr lang="en-US" sz="2400"/>
        </a:p>
      </dgm:t>
    </dgm:pt>
    <dgm:pt modelId="{88902649-E7EE-4E7C-8CAB-FD19FE4C0B34}" type="sibTrans" cxnId="{B7232C85-E98E-4EC0-87D0-03E58535DC65}">
      <dgm:prSet/>
      <dgm:spPr/>
      <dgm:t>
        <a:bodyPr/>
        <a:lstStyle/>
        <a:p>
          <a:endParaRPr lang="en-US" sz="2400"/>
        </a:p>
      </dgm:t>
    </dgm:pt>
    <dgm:pt modelId="{0600B659-23C1-4282-93F8-8994210C46DF}" type="pres">
      <dgm:prSet presAssocID="{4957353B-4D8E-4846-8D8D-F1B3BAFB0BA2}" presName="linear" presStyleCnt="0">
        <dgm:presLayoutVars>
          <dgm:animLvl val="lvl"/>
          <dgm:resizeHandles val="exact"/>
        </dgm:presLayoutVars>
      </dgm:prSet>
      <dgm:spPr/>
      <dgm:t>
        <a:bodyPr/>
        <a:lstStyle/>
        <a:p>
          <a:endParaRPr lang="en-US"/>
        </a:p>
      </dgm:t>
    </dgm:pt>
    <dgm:pt modelId="{A1DE1321-2FAE-44AB-841B-7C2E1A18BA2B}" type="pres">
      <dgm:prSet presAssocID="{DF4C505E-6793-4C0B-B0C5-A2C761E65975}" presName="parentText" presStyleLbl="node1" presStyleIdx="0" presStyleCnt="2">
        <dgm:presLayoutVars>
          <dgm:chMax val="0"/>
          <dgm:bulletEnabled val="1"/>
        </dgm:presLayoutVars>
      </dgm:prSet>
      <dgm:spPr/>
      <dgm:t>
        <a:bodyPr/>
        <a:lstStyle/>
        <a:p>
          <a:endParaRPr lang="en-US"/>
        </a:p>
      </dgm:t>
    </dgm:pt>
    <dgm:pt modelId="{F152479D-BBEF-47B6-8383-D6F5D3422C0A}" type="pres">
      <dgm:prSet presAssocID="{DF4C505E-6793-4C0B-B0C5-A2C761E65975}" presName="childText" presStyleLbl="revTx" presStyleIdx="0" presStyleCnt="2">
        <dgm:presLayoutVars>
          <dgm:bulletEnabled val="1"/>
        </dgm:presLayoutVars>
      </dgm:prSet>
      <dgm:spPr/>
      <dgm:t>
        <a:bodyPr/>
        <a:lstStyle/>
        <a:p>
          <a:endParaRPr lang="en-US"/>
        </a:p>
      </dgm:t>
    </dgm:pt>
    <dgm:pt modelId="{0778B2DD-7C6F-4822-917F-51F6C040F7F4}" type="pres">
      <dgm:prSet presAssocID="{4C0247A7-D8CD-473B-8180-D1AE80AF4A25}" presName="parentText" presStyleLbl="node1" presStyleIdx="1" presStyleCnt="2">
        <dgm:presLayoutVars>
          <dgm:chMax val="0"/>
          <dgm:bulletEnabled val="1"/>
        </dgm:presLayoutVars>
      </dgm:prSet>
      <dgm:spPr/>
      <dgm:t>
        <a:bodyPr/>
        <a:lstStyle/>
        <a:p>
          <a:endParaRPr lang="en-US"/>
        </a:p>
      </dgm:t>
    </dgm:pt>
    <dgm:pt modelId="{9B70B232-D36C-4035-AA7D-FFEF75924754}" type="pres">
      <dgm:prSet presAssocID="{4C0247A7-D8CD-473B-8180-D1AE80AF4A25}" presName="childText" presStyleLbl="revTx" presStyleIdx="1" presStyleCnt="2">
        <dgm:presLayoutVars>
          <dgm:bulletEnabled val="1"/>
        </dgm:presLayoutVars>
      </dgm:prSet>
      <dgm:spPr/>
      <dgm:t>
        <a:bodyPr/>
        <a:lstStyle/>
        <a:p>
          <a:endParaRPr lang="en-US"/>
        </a:p>
      </dgm:t>
    </dgm:pt>
  </dgm:ptLst>
  <dgm:cxnLst>
    <dgm:cxn modelId="{55753C53-23CA-45BA-ABCB-BC72AFB7FA83}" type="presOf" srcId="{4957353B-4D8E-4846-8D8D-F1B3BAFB0BA2}" destId="{0600B659-23C1-4282-93F8-8994210C46DF}" srcOrd="0" destOrd="0" presId="urn:microsoft.com/office/officeart/2005/8/layout/vList2"/>
    <dgm:cxn modelId="{93798FB0-6257-4ADD-9EBC-FDA5AA026E81}" srcId="{4957353B-4D8E-4846-8D8D-F1B3BAFB0BA2}" destId="{4C0247A7-D8CD-473B-8180-D1AE80AF4A25}" srcOrd="1" destOrd="0" parTransId="{020D9F69-E3AB-433A-91CD-3D880382EF6C}" sibTransId="{E24BA5C0-4429-4332-901B-04D8A4816507}"/>
    <dgm:cxn modelId="{9BAFCD8C-21D7-4118-A105-F4DEACF346C8}" type="presOf" srcId="{4C0247A7-D8CD-473B-8180-D1AE80AF4A25}" destId="{0778B2DD-7C6F-4822-917F-51F6C040F7F4}" srcOrd="0" destOrd="0" presId="urn:microsoft.com/office/officeart/2005/8/layout/vList2"/>
    <dgm:cxn modelId="{CC210419-3067-4C50-80E7-A552F2A43656}" type="presOf" srcId="{DF4C505E-6793-4C0B-B0C5-A2C761E65975}" destId="{A1DE1321-2FAE-44AB-841B-7C2E1A18BA2B}" srcOrd="0" destOrd="0" presId="urn:microsoft.com/office/officeart/2005/8/layout/vList2"/>
    <dgm:cxn modelId="{BE34CA09-0DD1-46AB-AA95-2C7134A98EA9}" srcId="{DF4C505E-6793-4C0B-B0C5-A2C761E65975}" destId="{7C03F414-0006-4809-A62D-5F4539F9C358}" srcOrd="0" destOrd="0" parTransId="{753EE1B7-97EC-4A09-93F5-2DC7AE0FABEF}" sibTransId="{0F220223-0A86-4A8B-A3E8-AB2DDA788B7E}"/>
    <dgm:cxn modelId="{B7232C85-E98E-4EC0-87D0-03E58535DC65}" srcId="{4C0247A7-D8CD-473B-8180-D1AE80AF4A25}" destId="{9E7E9466-AD31-4544-89B8-A0BE5755AA10}" srcOrd="0" destOrd="0" parTransId="{83BEB6E7-EB61-494F-A48E-956BA1EAED4E}" sibTransId="{88902649-E7EE-4E7C-8CAB-FD19FE4C0B34}"/>
    <dgm:cxn modelId="{20CC9111-CD3B-46C8-97E8-27F5DA68CBC4}" type="presOf" srcId="{7C03F414-0006-4809-A62D-5F4539F9C358}" destId="{F152479D-BBEF-47B6-8383-D6F5D3422C0A}" srcOrd="0" destOrd="0" presId="urn:microsoft.com/office/officeart/2005/8/layout/vList2"/>
    <dgm:cxn modelId="{3D2E80EC-C95A-416A-AE0C-32B867A914D3}" type="presOf" srcId="{9E7E9466-AD31-4544-89B8-A0BE5755AA10}" destId="{9B70B232-D36C-4035-AA7D-FFEF75924754}" srcOrd="0" destOrd="0" presId="urn:microsoft.com/office/officeart/2005/8/layout/vList2"/>
    <dgm:cxn modelId="{57E0BA6F-A50C-437C-B443-9F6BA3C75949}" srcId="{4957353B-4D8E-4846-8D8D-F1B3BAFB0BA2}" destId="{DF4C505E-6793-4C0B-B0C5-A2C761E65975}" srcOrd="0" destOrd="0" parTransId="{A06E1506-4B79-4D7D-87F1-6624D6567B40}" sibTransId="{CFE3B580-AD50-4525-9CB3-2891DF6D3B42}"/>
    <dgm:cxn modelId="{8E2E7026-B229-4508-96EC-470534B93A4E}" type="presParOf" srcId="{0600B659-23C1-4282-93F8-8994210C46DF}" destId="{A1DE1321-2FAE-44AB-841B-7C2E1A18BA2B}" srcOrd="0" destOrd="0" presId="urn:microsoft.com/office/officeart/2005/8/layout/vList2"/>
    <dgm:cxn modelId="{284CEF2D-DE8C-4F9C-9DAD-C23D0DC06892}" type="presParOf" srcId="{0600B659-23C1-4282-93F8-8994210C46DF}" destId="{F152479D-BBEF-47B6-8383-D6F5D3422C0A}" srcOrd="1" destOrd="0" presId="urn:microsoft.com/office/officeart/2005/8/layout/vList2"/>
    <dgm:cxn modelId="{506D69B8-E344-48D8-8A4C-5DD87EBFC25C}" type="presParOf" srcId="{0600B659-23C1-4282-93F8-8994210C46DF}" destId="{0778B2DD-7C6F-4822-917F-51F6C040F7F4}" srcOrd="2" destOrd="0" presId="urn:microsoft.com/office/officeart/2005/8/layout/vList2"/>
    <dgm:cxn modelId="{9C6F7230-2B09-4F04-896C-A594681C2308}" type="presParOf" srcId="{0600B659-23C1-4282-93F8-8994210C46DF}" destId="{9B70B232-D36C-4035-AA7D-FFEF7592475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List2#1">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List2#2">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List2#3">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List2#4">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List2#5">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7EFDE0-3719-4560-BF27-9427F8F20C95}" type="datetimeFigureOut">
              <a:rPr lang="en-US" smtClean="0"/>
              <a:pPr/>
              <a:t>3/10/2016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D55E4E-6B94-4CE2-89B9-0D394984E4C0}" type="slidenum">
              <a:rPr lang="en-US" smtClean="0"/>
              <a:pPr/>
              <a:t>‹#›</a:t>
            </a:fld>
            <a:endParaRPr lang="en-US"/>
          </a:p>
        </p:txBody>
      </p:sp>
    </p:spTree>
    <p:extLst>
      <p:ext uri="{BB962C8B-B14F-4D97-AF65-F5344CB8AC3E}">
        <p14:creationId xmlns:p14="http://schemas.microsoft.com/office/powerpoint/2010/main" val="544893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urope.newsweek.com/education"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europe.newsweek.com/authors/ashley-merryman" TargetMode="External"/><Relationship Id="rId4" Type="http://schemas.openxmlformats.org/officeDocument/2006/relationships/hyperlink" Target="http://europe.newsweek.com/authors/po-bronson"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urope.newsweek.com/education"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europe.newsweek.com/authors/ashley-merryman" TargetMode="External"/><Relationship Id="rId4" Type="http://schemas.openxmlformats.org/officeDocument/2006/relationships/hyperlink" Target="http://europe.newsweek.com/authors/po-bronson" TargetMode="Externa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www.ovpr.uga.edu/ugarf"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www.ovpr.uga.edu/ugarf" TargetMode="External"/><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D55E4E-6B94-4CE2-89B9-0D394984E4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Robert J. Sternberg (2006) The Nature of Creativity, Creativity Research Journal, 18:1, 87-98, DOI: 10.1207/s15326934crj1801_10 To link to this article: http://dx.doi.org/10.1207/s15326934crj1801_10 </a:t>
            </a:r>
          </a:p>
          <a:p>
            <a:endParaRPr lang="en-US" dirty="0" smtClean="0"/>
          </a:p>
          <a:p>
            <a:r>
              <a:rPr lang="en-US" dirty="0" smtClean="0"/>
              <a:t>Synthetic skill used in the absence of the other two skills results in new ideas that are not subjected to the scrutiny required to improve them and make them work. </a:t>
            </a:r>
          </a:p>
          <a:p>
            <a:r>
              <a:rPr lang="en-US" dirty="0" smtClean="0"/>
              <a:t>Practical–contextual skill in the absence of the other two skills may result in societal acceptance of ideas not because the ideas are good, but rather, because the ideas have been well and powerfully presented</a:t>
            </a:r>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Robert J. Sternberg (2006) The Nature of Creativity, Creativity Research Journal, 18:1, 87-98, DOI: 10.1207/s15326934crj1801_10 To link to this article: http://dx.doi.org/10.1207/s15326934crj1801_10 </a:t>
            </a:r>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Robert J. Sternberg (2006) The Nature of Creativity, Creativity Research Journal, 18:1, 87-98, DOI: 10.1207/s15326934crj1801_10 To link to this article: http://dx.doi.org/10.1207/s15326934crj1801_10 </a:t>
            </a:r>
          </a:p>
          <a:p>
            <a:endParaRPr lang="en-US" dirty="0" smtClean="0"/>
          </a:p>
          <a:p>
            <a:r>
              <a:rPr lang="en-US" dirty="0" smtClean="0"/>
              <a:t>Synthetic skill used in the absence of the other two skills results in new ideas that are not subjected to the scrutiny required to improve them and make them work. </a:t>
            </a:r>
          </a:p>
          <a:p>
            <a:r>
              <a:rPr lang="en-US" dirty="0" smtClean="0"/>
              <a:t>Practical–contextual skill in the absence of the other two skills may result in societal acceptance of ideas not because the ideas are good, but rather, because the ideas have been well and powerfully presented</a:t>
            </a:r>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Robert J. Sternberg (2006) The Nature of Creativity, Creativity Research Journal, 18:1, 87-98, DOI: 10.1207/s15326934crj1801_10 To link to this article: http://dx.doi.org/10.1207/s15326934crj1801_10 </a:t>
            </a:r>
          </a:p>
          <a:p>
            <a:endParaRPr lang="en-US" dirty="0" smtClean="0"/>
          </a:p>
          <a:p>
            <a:r>
              <a:rPr lang="en-US" sz="1200" b="0" i="0" u="none" strike="noStrike" kern="1200" baseline="0" dirty="0" smtClean="0">
                <a:solidFill>
                  <a:schemeClr val="tx1"/>
                </a:solidFill>
                <a:latin typeface="+mn-lt"/>
                <a:ea typeface="+mn-ea"/>
                <a:cs typeface="+mn-cs"/>
              </a:rPr>
              <a:t>Knowledge. : On the one hand, one needs to know enough about a field to move it forward. One cannot move beyond where a field is if one does not know where it is. On the other hand, knowledge about a field can result in a closed and entrenched perspective, resulting in a person’s not moving beyond the way in which he or she has seen problems in the past. Knowledge thus can help, or it can hinder creativity.</a:t>
            </a:r>
          </a:p>
          <a:p>
            <a:endParaRPr lang="en-US" dirty="0" smtClean="0"/>
          </a:p>
        </p:txBody>
      </p:sp>
      <p:sp>
        <p:nvSpPr>
          <p:cNvPr id="4" name="Slide Number Placeholder 3"/>
          <p:cNvSpPr>
            <a:spLocks noGrp="1"/>
          </p:cNvSpPr>
          <p:nvPr>
            <p:ph type="sldNum" sz="quarter" idx="10"/>
          </p:nvPr>
        </p:nvSpPr>
        <p:spPr/>
        <p:txBody>
          <a:bodyPr/>
          <a:lstStyle/>
          <a:p>
            <a:fld id="{5DD55E4E-6B94-4CE2-89B9-0D394984E4C0}"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0" i="1" kern="1200" dirty="0" smtClean="0">
                <a:solidFill>
                  <a:schemeClr val="tx1"/>
                </a:solidFill>
                <a:latin typeface="+mn-lt"/>
                <a:ea typeface="+mn-ea"/>
                <a:cs typeface="+mn-cs"/>
              </a:rPr>
              <a:t> Educational Psychology</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Vol. 31, No. 3, May 2011, 361–375</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ISSN 0144-3410 print/ISSN 1469-5820 online© 2011 Taylor &amp; </a:t>
            </a:r>
            <a:r>
              <a:rPr lang="en-US" sz="1200" b="0" i="0" kern="1200" dirty="0" err="1" smtClean="0">
                <a:solidFill>
                  <a:schemeClr val="tx1"/>
                </a:solidFill>
                <a:latin typeface="+mn-lt"/>
                <a:ea typeface="+mn-ea"/>
                <a:cs typeface="+mn-cs"/>
              </a:rPr>
              <a:t>FrancisDOI</a:t>
            </a:r>
            <a:r>
              <a:rPr lang="en-US" sz="1200" b="0" i="0" kern="1200" dirty="0" smtClean="0">
                <a:solidFill>
                  <a:schemeClr val="tx1"/>
                </a:solidFill>
                <a:latin typeface="+mn-lt"/>
                <a:ea typeface="+mn-ea"/>
                <a:cs typeface="+mn-cs"/>
              </a:rPr>
              <a:t>:</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10.1080/01443410.2011.557044http://www.informaworld.com</a:t>
            </a:r>
            <a:r>
              <a:rPr lang="en-US" sz="1200" b="0" i="0" kern="1200" baseline="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Thinking styles and conceptions of creativity among university students</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Chang Zhu</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a</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 and Li-Fang Zhang</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 b</a:t>
            </a:r>
          </a:p>
          <a:p>
            <a:r>
              <a:rPr lang="en-US" sz="1200" b="0" i="1" kern="1200" dirty="0" smtClean="0">
                <a:solidFill>
                  <a:schemeClr val="tx1"/>
                </a:solidFill>
                <a:latin typeface="+mn-lt"/>
                <a:ea typeface="+mn-ea"/>
                <a:cs typeface="+mn-cs"/>
              </a:rPr>
              <a:t>A</a:t>
            </a:r>
            <a:r>
              <a:rPr lang="en-US" sz="1200" b="0" i="0" kern="1200" baseline="0" dirty="0" smtClean="0">
                <a:solidFill>
                  <a:schemeClr val="tx1"/>
                </a:solidFill>
                <a:latin typeface="+mn-lt"/>
                <a:ea typeface="+mn-ea"/>
                <a:cs typeface="+mn-cs"/>
              </a:rPr>
              <a:t> </a:t>
            </a:r>
            <a:r>
              <a:rPr lang="en-US" sz="1200" b="0" i="1" kern="1200" dirty="0" smtClean="0">
                <a:solidFill>
                  <a:schemeClr val="tx1"/>
                </a:solidFill>
                <a:latin typeface="+mn-lt"/>
                <a:ea typeface="+mn-ea"/>
                <a:cs typeface="+mn-cs"/>
              </a:rPr>
              <a:t> Department of Educational Sciences, Faculty of Psychology and Educational Sciences, </a:t>
            </a:r>
            <a:r>
              <a:rPr lang="en-US" sz="1200" b="0" i="1" kern="1200" dirty="0" err="1" smtClean="0">
                <a:solidFill>
                  <a:schemeClr val="tx1"/>
                </a:solidFill>
                <a:latin typeface="+mn-lt"/>
                <a:ea typeface="+mn-ea"/>
                <a:cs typeface="+mn-cs"/>
              </a:rPr>
              <a:t>FreeUniversity</a:t>
            </a:r>
            <a:r>
              <a:rPr lang="en-US" sz="1200" b="0" i="1" kern="1200" dirty="0" smtClean="0">
                <a:solidFill>
                  <a:schemeClr val="tx1"/>
                </a:solidFill>
                <a:latin typeface="+mn-lt"/>
                <a:ea typeface="+mn-ea"/>
                <a:cs typeface="+mn-cs"/>
              </a:rPr>
              <a:t> of Brussels (VUB), Brussels, Belgium;</a:t>
            </a:r>
            <a:endParaRPr lang="en-US" sz="1200" b="0" i="0" kern="1200" dirty="0" smtClean="0">
              <a:solidFill>
                <a:schemeClr val="tx1"/>
              </a:solidFill>
              <a:latin typeface="+mn-lt"/>
              <a:ea typeface="+mn-ea"/>
              <a:cs typeface="+mn-cs"/>
            </a:endParaRPr>
          </a:p>
          <a:p>
            <a:r>
              <a:rPr lang="en-US" sz="1200" b="0" i="1" kern="1200" dirty="0" smtClean="0">
                <a:solidFill>
                  <a:schemeClr val="tx1"/>
                </a:solidFill>
                <a:latin typeface="+mn-lt"/>
                <a:ea typeface="+mn-ea"/>
                <a:cs typeface="+mn-cs"/>
              </a:rPr>
              <a:t>B</a:t>
            </a:r>
            <a:r>
              <a:rPr lang="en-US" sz="1200" b="0" i="0" kern="1200" baseline="0" dirty="0" smtClean="0">
                <a:solidFill>
                  <a:schemeClr val="tx1"/>
                </a:solidFill>
                <a:latin typeface="+mn-lt"/>
                <a:ea typeface="+mn-ea"/>
                <a:cs typeface="+mn-cs"/>
              </a:rPr>
              <a:t>  </a:t>
            </a:r>
            <a:r>
              <a:rPr lang="en-US" sz="1200" b="0" i="1" kern="1200" dirty="0" smtClean="0">
                <a:solidFill>
                  <a:schemeClr val="tx1"/>
                </a:solidFill>
                <a:latin typeface="+mn-lt"/>
                <a:ea typeface="+mn-ea"/>
                <a:cs typeface="+mn-cs"/>
              </a:rPr>
              <a:t>Faculty of Education, The University of  Hong Kong, Hong Kong</a:t>
            </a:r>
            <a:endParaRPr lang="en-US" sz="1200" b="0" i="0" kern="1200" dirty="0" smtClean="0">
              <a:solidFill>
                <a:schemeClr val="tx1"/>
              </a:solidFill>
              <a:latin typeface="+mn-lt"/>
              <a:ea typeface="+mn-ea"/>
              <a:cs typeface="+mn-cs"/>
            </a:endParaRPr>
          </a:p>
          <a:p>
            <a:endParaRPr lang="en-US" dirty="0" smtClean="0"/>
          </a:p>
          <a:p>
            <a:r>
              <a:rPr lang="en-US" dirty="0" smtClean="0"/>
              <a:t>http://www.academia.edu/1161442/Thinking_styles_and_conceptions_of_creativity_among_university_students </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Chang Zhu a * and Li-Fang Zhang  b</a:t>
            </a:r>
          </a:p>
          <a:p>
            <a:r>
              <a:rPr lang="en-US" sz="1200" b="0" i="0" kern="1200" dirty="0" smtClean="0">
                <a:solidFill>
                  <a:schemeClr val="tx1"/>
                </a:solidFill>
                <a:latin typeface="+mn-lt"/>
                <a:ea typeface="+mn-ea"/>
                <a:cs typeface="+mn-cs"/>
              </a:rPr>
              <a:t>Thinking styles refer to people’s preferred ways of using the abilities that they have. Sternberg’s (1988) identified 13 thinking styles based on the theory of mental self-government. Zhang (2002) </a:t>
            </a:r>
            <a:r>
              <a:rPr lang="en-US" sz="1200" b="0" i="0" kern="1200" dirty="0" err="1" smtClean="0">
                <a:solidFill>
                  <a:schemeClr val="tx1"/>
                </a:solidFill>
                <a:latin typeface="+mn-lt"/>
                <a:ea typeface="+mn-ea"/>
                <a:cs typeface="+mn-cs"/>
              </a:rPr>
              <a:t>reconceptualised</a:t>
            </a:r>
            <a:r>
              <a:rPr lang="en-US" sz="1200" b="0" i="0" kern="1200" dirty="0" smtClean="0">
                <a:solidFill>
                  <a:schemeClr val="tx1"/>
                </a:solidFill>
                <a:latin typeface="+mn-lt"/>
                <a:ea typeface="+mn-ea"/>
                <a:cs typeface="+mn-cs"/>
              </a:rPr>
              <a:t> the 13 styles into three types. </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Type 1 thinking styles tend to be more creativity-generating. They denote higher levels of cognitive complexity, including the legislative (being creative), judicial (evaluative of</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other  people or products), hierarchical (prioritizing one’s tasks), global (focusing on the holistic picture) and liberal (taking a new approach to tasks) styles. </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Type 2 thinking styles suggest a norm-</a:t>
            </a:r>
            <a:r>
              <a:rPr lang="en-US" sz="1200" b="0" i="0" kern="1200" dirty="0" err="1" smtClean="0">
                <a:solidFill>
                  <a:schemeClr val="tx1"/>
                </a:solidFill>
                <a:latin typeface="+mn-lt"/>
                <a:ea typeface="+mn-ea"/>
                <a:cs typeface="+mn-cs"/>
              </a:rPr>
              <a:t>favouring</a:t>
            </a:r>
            <a:r>
              <a:rPr lang="en-US" sz="1200" b="0" i="0" kern="1200" dirty="0" smtClean="0">
                <a:solidFill>
                  <a:schemeClr val="tx1"/>
                </a:solidFill>
                <a:latin typeface="+mn-lt"/>
                <a:ea typeface="+mn-ea"/>
                <a:cs typeface="+mn-cs"/>
              </a:rPr>
              <a:t> tendency. They denote lower levels of cognitive complexity, including the executive (implementing tasks with given orders), local (focusing </a:t>
            </a:r>
            <a:r>
              <a:rPr lang="en-US" sz="1200" b="0" i="0" kern="1200" dirty="0" err="1" smtClean="0">
                <a:solidFill>
                  <a:schemeClr val="tx1"/>
                </a:solidFill>
                <a:latin typeface="+mn-lt"/>
                <a:ea typeface="+mn-ea"/>
                <a:cs typeface="+mn-cs"/>
              </a:rPr>
              <a:t>ondetails</a:t>
            </a:r>
            <a:r>
              <a:rPr lang="en-US" sz="1200" b="0" i="0" kern="1200" dirty="0" smtClean="0">
                <a:solidFill>
                  <a:schemeClr val="tx1"/>
                </a:solidFill>
                <a:latin typeface="+mn-lt"/>
                <a:ea typeface="+mn-ea"/>
                <a:cs typeface="+mn-cs"/>
              </a:rPr>
              <a:t>), monarchic (working on one task at a time) and conservative (using traditional approaches to tasks) styles. </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Type 3 styles, including the anarchic (working on whatever tasks that come along), oligarchic (working on multiple tasks with no priority), internal(working on one’s own) and external (working with others), may manifest the characteristics of the styles from both Type 1 and Type 2 groups, depending on the stylistic demands of a specific task. </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The theory has been </a:t>
            </a:r>
            <a:r>
              <a:rPr lang="en-US" sz="1200" b="0" i="0" kern="1200" dirty="0" err="1" smtClean="0">
                <a:solidFill>
                  <a:schemeClr val="tx1"/>
                </a:solidFill>
                <a:latin typeface="+mn-lt"/>
                <a:ea typeface="+mn-ea"/>
                <a:cs typeface="+mn-cs"/>
              </a:rPr>
              <a:t>operationalised</a:t>
            </a:r>
            <a:r>
              <a:rPr lang="en-US" sz="1200" b="0" i="0" kern="1200" dirty="0" smtClean="0">
                <a:solidFill>
                  <a:schemeClr val="tx1"/>
                </a:solidFill>
                <a:latin typeface="+mn-lt"/>
                <a:ea typeface="+mn-ea"/>
                <a:cs typeface="+mn-cs"/>
              </a:rPr>
              <a:t> through several instruments, including the Thinking Styles Inventory (TSI; Sternberg &amp; Wagner, 1992), </a:t>
            </a:r>
            <a:r>
              <a:rPr lang="en-US" sz="1200" b="0" i="0" kern="1200" dirty="0" err="1" smtClean="0">
                <a:solidFill>
                  <a:schemeClr val="tx1"/>
                </a:solidFill>
                <a:latin typeface="+mn-lt"/>
                <a:ea typeface="+mn-ea"/>
                <a:cs typeface="+mn-cs"/>
              </a:rPr>
              <a:t>theThinking</a:t>
            </a:r>
            <a:r>
              <a:rPr lang="en-US" sz="1200" b="0" i="0" kern="1200" dirty="0" smtClean="0">
                <a:solidFill>
                  <a:schemeClr val="tx1"/>
                </a:solidFill>
                <a:latin typeface="+mn-lt"/>
                <a:ea typeface="+mn-ea"/>
                <a:cs typeface="+mn-cs"/>
              </a:rPr>
              <a:t> Styles Inventory-Revised (TSI-R; Sternberg, Wagner, &amp; Zhang, 2003) and the Thinking Styles Inventory-Revised II (TSI-R2, Sternberg et al., 2007).</a:t>
            </a:r>
            <a:endParaRPr lang="en-US" dirty="0" smtClean="0"/>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18</a:t>
            </a:fld>
            <a:endParaRPr lang="en-US"/>
          </a:p>
        </p:txBody>
      </p:sp>
    </p:spTree>
    <p:extLst>
      <p:ext uri="{BB962C8B-B14F-4D97-AF65-F5344CB8AC3E}">
        <p14:creationId xmlns:p14="http://schemas.microsoft.com/office/powerpoint/2010/main" val="2334720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0" i="1" kern="1200" dirty="0" smtClean="0">
                <a:solidFill>
                  <a:schemeClr val="tx1"/>
                </a:solidFill>
                <a:latin typeface="+mn-lt"/>
                <a:ea typeface="+mn-ea"/>
                <a:cs typeface="+mn-cs"/>
              </a:rPr>
              <a:t> Educational Psychology</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Vol. 31, No. 3, May 2011, 361–375</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ISSN 0144-3410 print/ISSN 1469-5820 online© 2011 Taylor &amp; </a:t>
            </a:r>
            <a:r>
              <a:rPr lang="en-US" sz="1200" b="0" i="0" kern="1200" dirty="0" err="1" smtClean="0">
                <a:solidFill>
                  <a:schemeClr val="tx1"/>
                </a:solidFill>
                <a:latin typeface="+mn-lt"/>
                <a:ea typeface="+mn-ea"/>
                <a:cs typeface="+mn-cs"/>
              </a:rPr>
              <a:t>FrancisDOI</a:t>
            </a:r>
            <a:r>
              <a:rPr lang="en-US" sz="1200" b="0" i="0" kern="1200" dirty="0" smtClean="0">
                <a:solidFill>
                  <a:schemeClr val="tx1"/>
                </a:solidFill>
                <a:latin typeface="+mn-lt"/>
                <a:ea typeface="+mn-ea"/>
                <a:cs typeface="+mn-cs"/>
              </a:rPr>
              <a:t>:</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10.1080/01443410.2011.557044http://www.informaworld.com</a:t>
            </a:r>
            <a:r>
              <a:rPr lang="en-US" sz="1200" b="0" i="0" kern="1200" baseline="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Thinking styles and conceptions of creativity among university students</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Chang Zhu</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a</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 and Li-Fang Zhang</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 b</a:t>
            </a:r>
          </a:p>
          <a:p>
            <a:r>
              <a:rPr lang="en-US" sz="1200" b="0" i="1" kern="1200" dirty="0" smtClean="0">
                <a:solidFill>
                  <a:schemeClr val="tx1"/>
                </a:solidFill>
                <a:latin typeface="+mn-lt"/>
                <a:ea typeface="+mn-ea"/>
                <a:cs typeface="+mn-cs"/>
              </a:rPr>
              <a:t>A</a:t>
            </a:r>
            <a:r>
              <a:rPr lang="en-US" sz="1200" b="0" i="0" kern="1200" baseline="0" dirty="0" smtClean="0">
                <a:solidFill>
                  <a:schemeClr val="tx1"/>
                </a:solidFill>
                <a:latin typeface="+mn-lt"/>
                <a:ea typeface="+mn-ea"/>
                <a:cs typeface="+mn-cs"/>
              </a:rPr>
              <a:t> </a:t>
            </a:r>
            <a:r>
              <a:rPr lang="en-US" sz="1200" b="0" i="1" kern="1200" dirty="0" smtClean="0">
                <a:solidFill>
                  <a:schemeClr val="tx1"/>
                </a:solidFill>
                <a:latin typeface="+mn-lt"/>
                <a:ea typeface="+mn-ea"/>
                <a:cs typeface="+mn-cs"/>
              </a:rPr>
              <a:t> Department of Educational Sciences, Faculty of Psychology and Educational Sciences, </a:t>
            </a:r>
            <a:r>
              <a:rPr lang="en-US" sz="1200" b="0" i="1" kern="1200" dirty="0" err="1" smtClean="0">
                <a:solidFill>
                  <a:schemeClr val="tx1"/>
                </a:solidFill>
                <a:latin typeface="+mn-lt"/>
                <a:ea typeface="+mn-ea"/>
                <a:cs typeface="+mn-cs"/>
              </a:rPr>
              <a:t>FreeUniversity</a:t>
            </a:r>
            <a:r>
              <a:rPr lang="en-US" sz="1200" b="0" i="1" kern="1200" dirty="0" smtClean="0">
                <a:solidFill>
                  <a:schemeClr val="tx1"/>
                </a:solidFill>
                <a:latin typeface="+mn-lt"/>
                <a:ea typeface="+mn-ea"/>
                <a:cs typeface="+mn-cs"/>
              </a:rPr>
              <a:t> of Brussels (VUB), Brussels, Belgium;</a:t>
            </a:r>
            <a:endParaRPr lang="en-US" sz="1200" b="0" i="0" kern="1200" dirty="0" smtClean="0">
              <a:solidFill>
                <a:schemeClr val="tx1"/>
              </a:solidFill>
              <a:latin typeface="+mn-lt"/>
              <a:ea typeface="+mn-ea"/>
              <a:cs typeface="+mn-cs"/>
            </a:endParaRPr>
          </a:p>
          <a:p>
            <a:r>
              <a:rPr lang="en-US" sz="1200" b="0" i="1" kern="1200" dirty="0" smtClean="0">
                <a:solidFill>
                  <a:schemeClr val="tx1"/>
                </a:solidFill>
                <a:latin typeface="+mn-lt"/>
                <a:ea typeface="+mn-ea"/>
                <a:cs typeface="+mn-cs"/>
              </a:rPr>
              <a:t>B</a:t>
            </a:r>
            <a:r>
              <a:rPr lang="en-US" sz="1200" b="0" i="0" kern="1200" baseline="0" dirty="0" smtClean="0">
                <a:solidFill>
                  <a:schemeClr val="tx1"/>
                </a:solidFill>
                <a:latin typeface="+mn-lt"/>
                <a:ea typeface="+mn-ea"/>
                <a:cs typeface="+mn-cs"/>
              </a:rPr>
              <a:t>  </a:t>
            </a:r>
            <a:r>
              <a:rPr lang="en-US" sz="1200" b="0" i="1" kern="1200" dirty="0" smtClean="0">
                <a:solidFill>
                  <a:schemeClr val="tx1"/>
                </a:solidFill>
                <a:latin typeface="+mn-lt"/>
                <a:ea typeface="+mn-ea"/>
                <a:cs typeface="+mn-cs"/>
              </a:rPr>
              <a:t>Faculty of Education, The University of  Hong Kong, Hong Kong</a:t>
            </a:r>
            <a:endParaRPr lang="en-US" sz="1200" b="0" i="0" kern="1200" dirty="0" smtClean="0">
              <a:solidFill>
                <a:schemeClr val="tx1"/>
              </a:solidFill>
              <a:latin typeface="+mn-lt"/>
              <a:ea typeface="+mn-ea"/>
              <a:cs typeface="+mn-cs"/>
            </a:endParaRPr>
          </a:p>
          <a:p>
            <a:endParaRPr lang="en-US" dirty="0" smtClean="0"/>
          </a:p>
          <a:p>
            <a:r>
              <a:rPr lang="en-US" dirty="0" smtClean="0"/>
              <a:t>http://www.academia.edu/1161442/Thinking_styles_and_conceptions_of_creativity_among_university_students </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Chang Zhu a * and Li-Fang Zhang  b</a:t>
            </a:r>
          </a:p>
          <a:p>
            <a:r>
              <a:rPr lang="en-US" sz="1200" b="0" i="0" kern="1200" dirty="0" smtClean="0">
                <a:solidFill>
                  <a:schemeClr val="tx1"/>
                </a:solidFill>
                <a:latin typeface="+mn-lt"/>
                <a:ea typeface="+mn-ea"/>
                <a:cs typeface="+mn-cs"/>
              </a:rPr>
              <a:t>Thinking styles refer to people’s preferred ways of using the abilities that they have. Sternberg’s (1988) identified 13 thinking styles based on the theory of mental self-government. Zhang (2002) </a:t>
            </a:r>
            <a:r>
              <a:rPr lang="en-US" sz="1200" b="0" i="0" kern="1200" dirty="0" err="1" smtClean="0">
                <a:solidFill>
                  <a:schemeClr val="tx1"/>
                </a:solidFill>
                <a:latin typeface="+mn-lt"/>
                <a:ea typeface="+mn-ea"/>
                <a:cs typeface="+mn-cs"/>
              </a:rPr>
              <a:t>reconceptualised</a:t>
            </a:r>
            <a:r>
              <a:rPr lang="en-US" sz="1200" b="0" i="0" kern="1200" dirty="0" smtClean="0">
                <a:solidFill>
                  <a:schemeClr val="tx1"/>
                </a:solidFill>
                <a:latin typeface="+mn-lt"/>
                <a:ea typeface="+mn-ea"/>
                <a:cs typeface="+mn-cs"/>
              </a:rPr>
              <a:t> the 13 styles into three types. </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Type 1 thinking styles tend to be more creativity-generating. They denote higher levels of cognitive complexity, including the legislative (being creative), judicial (evaluative of</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other  people or products), hierarchical (prioritizing one’s tasks), global (focusing on the holistic picture) and liberal (taking a new approach to tasks) styles. </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Type 2 thinking styles suggest a norm-</a:t>
            </a:r>
            <a:r>
              <a:rPr lang="en-US" sz="1200" b="0" i="0" kern="1200" dirty="0" err="1" smtClean="0">
                <a:solidFill>
                  <a:schemeClr val="tx1"/>
                </a:solidFill>
                <a:latin typeface="+mn-lt"/>
                <a:ea typeface="+mn-ea"/>
                <a:cs typeface="+mn-cs"/>
              </a:rPr>
              <a:t>favouring</a:t>
            </a:r>
            <a:r>
              <a:rPr lang="en-US" sz="1200" b="0" i="0" kern="1200" dirty="0" smtClean="0">
                <a:solidFill>
                  <a:schemeClr val="tx1"/>
                </a:solidFill>
                <a:latin typeface="+mn-lt"/>
                <a:ea typeface="+mn-ea"/>
                <a:cs typeface="+mn-cs"/>
              </a:rPr>
              <a:t> tendency. They denote lower levels of cognitive complexity, including the executive (implementing tasks with given orders), local (focusing </a:t>
            </a:r>
            <a:r>
              <a:rPr lang="en-US" sz="1200" b="0" i="0" kern="1200" dirty="0" err="1" smtClean="0">
                <a:solidFill>
                  <a:schemeClr val="tx1"/>
                </a:solidFill>
                <a:latin typeface="+mn-lt"/>
                <a:ea typeface="+mn-ea"/>
                <a:cs typeface="+mn-cs"/>
              </a:rPr>
              <a:t>ondetails</a:t>
            </a:r>
            <a:r>
              <a:rPr lang="en-US" sz="1200" b="0" i="0" kern="1200" dirty="0" smtClean="0">
                <a:solidFill>
                  <a:schemeClr val="tx1"/>
                </a:solidFill>
                <a:latin typeface="+mn-lt"/>
                <a:ea typeface="+mn-ea"/>
                <a:cs typeface="+mn-cs"/>
              </a:rPr>
              <a:t>), monarchic (working on one task at a time) and conservative (using traditional approaches to tasks) styles. </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Type 3 styles, including the anarchic (working on whatever tasks that come along), oligarchic (working on multiple tasks with no priority), internal(working on one’s own) and external (working with others), may manifest the characteristics of the styles from both Type 1 and Type 2 groups, depending on the stylistic demands of a specific task. </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The theory has been </a:t>
            </a:r>
            <a:r>
              <a:rPr lang="en-US" sz="1200" b="0" i="0" kern="1200" dirty="0" err="1" smtClean="0">
                <a:solidFill>
                  <a:schemeClr val="tx1"/>
                </a:solidFill>
                <a:latin typeface="+mn-lt"/>
                <a:ea typeface="+mn-ea"/>
                <a:cs typeface="+mn-cs"/>
              </a:rPr>
              <a:t>operationalised</a:t>
            </a:r>
            <a:r>
              <a:rPr lang="en-US" sz="1200" b="0" i="0" kern="1200" dirty="0" smtClean="0">
                <a:solidFill>
                  <a:schemeClr val="tx1"/>
                </a:solidFill>
                <a:latin typeface="+mn-lt"/>
                <a:ea typeface="+mn-ea"/>
                <a:cs typeface="+mn-cs"/>
              </a:rPr>
              <a:t> through several instruments, including the Thinking Styles Inventory (TSI; Sternberg &amp; Wagner, 1992), </a:t>
            </a:r>
            <a:r>
              <a:rPr lang="en-US" sz="1200" b="0" i="0" kern="1200" dirty="0" err="1" smtClean="0">
                <a:solidFill>
                  <a:schemeClr val="tx1"/>
                </a:solidFill>
                <a:latin typeface="+mn-lt"/>
                <a:ea typeface="+mn-ea"/>
                <a:cs typeface="+mn-cs"/>
              </a:rPr>
              <a:t>theThinking</a:t>
            </a:r>
            <a:r>
              <a:rPr lang="en-US" sz="1200" b="0" i="0" kern="1200" dirty="0" smtClean="0">
                <a:solidFill>
                  <a:schemeClr val="tx1"/>
                </a:solidFill>
                <a:latin typeface="+mn-lt"/>
                <a:ea typeface="+mn-ea"/>
                <a:cs typeface="+mn-cs"/>
              </a:rPr>
              <a:t> Styles Inventory-Revised (TSI-R; Sternberg, Wagner, &amp; Zhang, 2003) and the Thinking Styles Inventory-Revised II (TSI-R2, Sternberg et al., 2007).</a:t>
            </a:r>
            <a:endParaRPr lang="en-US" dirty="0" smtClean="0"/>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19</a:t>
            </a:fld>
            <a:endParaRPr lang="en-US"/>
          </a:p>
        </p:txBody>
      </p:sp>
    </p:spTree>
    <p:extLst>
      <p:ext uri="{BB962C8B-B14F-4D97-AF65-F5344CB8AC3E}">
        <p14:creationId xmlns:p14="http://schemas.microsoft.com/office/powerpoint/2010/main" val="2334720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0" i="1" kern="1200" dirty="0" smtClean="0">
                <a:solidFill>
                  <a:schemeClr val="tx1"/>
                </a:solidFill>
                <a:latin typeface="+mn-lt"/>
                <a:ea typeface="+mn-ea"/>
                <a:cs typeface="+mn-cs"/>
              </a:rPr>
              <a:t> Educational Psychology</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Vol. 31, No. 3, May 2011, 361–375</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ISSN 0144-3410 print/ISSN 1469-5820 online© 2011 Taylor &amp; </a:t>
            </a:r>
            <a:r>
              <a:rPr lang="en-US" sz="1200" b="0" i="0" kern="1200" dirty="0" err="1" smtClean="0">
                <a:solidFill>
                  <a:schemeClr val="tx1"/>
                </a:solidFill>
                <a:latin typeface="+mn-lt"/>
                <a:ea typeface="+mn-ea"/>
                <a:cs typeface="+mn-cs"/>
              </a:rPr>
              <a:t>FrancisDOI</a:t>
            </a:r>
            <a:r>
              <a:rPr lang="en-US" sz="1200" b="0" i="0" kern="1200" dirty="0" smtClean="0">
                <a:solidFill>
                  <a:schemeClr val="tx1"/>
                </a:solidFill>
                <a:latin typeface="+mn-lt"/>
                <a:ea typeface="+mn-ea"/>
                <a:cs typeface="+mn-cs"/>
              </a:rPr>
              <a:t>:</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10.1080/01443410.2011.557044http://www.informaworld.com</a:t>
            </a:r>
            <a:r>
              <a:rPr lang="en-US" sz="1200" b="0" i="0" kern="1200" baseline="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Thinking styles and conceptions of creativity among university students</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Chang Zhu</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a</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 and Li-Fang Zhang</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 b</a:t>
            </a:r>
          </a:p>
          <a:p>
            <a:r>
              <a:rPr lang="en-US" sz="1200" b="0" i="1" kern="1200" dirty="0" smtClean="0">
                <a:solidFill>
                  <a:schemeClr val="tx1"/>
                </a:solidFill>
                <a:latin typeface="+mn-lt"/>
                <a:ea typeface="+mn-ea"/>
                <a:cs typeface="+mn-cs"/>
              </a:rPr>
              <a:t>A</a:t>
            </a:r>
            <a:r>
              <a:rPr lang="en-US" sz="1200" b="0" i="0" kern="1200" baseline="0" dirty="0" smtClean="0">
                <a:solidFill>
                  <a:schemeClr val="tx1"/>
                </a:solidFill>
                <a:latin typeface="+mn-lt"/>
                <a:ea typeface="+mn-ea"/>
                <a:cs typeface="+mn-cs"/>
              </a:rPr>
              <a:t> </a:t>
            </a:r>
            <a:r>
              <a:rPr lang="en-US" sz="1200" b="0" i="1" kern="1200" dirty="0" smtClean="0">
                <a:solidFill>
                  <a:schemeClr val="tx1"/>
                </a:solidFill>
                <a:latin typeface="+mn-lt"/>
                <a:ea typeface="+mn-ea"/>
                <a:cs typeface="+mn-cs"/>
              </a:rPr>
              <a:t> Department of Educational Sciences, Faculty of Psychology and Educational Sciences, </a:t>
            </a:r>
            <a:r>
              <a:rPr lang="en-US" sz="1200" b="0" i="1" kern="1200" dirty="0" err="1" smtClean="0">
                <a:solidFill>
                  <a:schemeClr val="tx1"/>
                </a:solidFill>
                <a:latin typeface="+mn-lt"/>
                <a:ea typeface="+mn-ea"/>
                <a:cs typeface="+mn-cs"/>
              </a:rPr>
              <a:t>FreeUniversity</a:t>
            </a:r>
            <a:r>
              <a:rPr lang="en-US" sz="1200" b="0" i="1" kern="1200" dirty="0" smtClean="0">
                <a:solidFill>
                  <a:schemeClr val="tx1"/>
                </a:solidFill>
                <a:latin typeface="+mn-lt"/>
                <a:ea typeface="+mn-ea"/>
                <a:cs typeface="+mn-cs"/>
              </a:rPr>
              <a:t> of Brussels (VUB), Brussels, Belgium;</a:t>
            </a:r>
            <a:endParaRPr lang="en-US" sz="1200" b="0" i="0" kern="1200" dirty="0" smtClean="0">
              <a:solidFill>
                <a:schemeClr val="tx1"/>
              </a:solidFill>
              <a:latin typeface="+mn-lt"/>
              <a:ea typeface="+mn-ea"/>
              <a:cs typeface="+mn-cs"/>
            </a:endParaRPr>
          </a:p>
          <a:p>
            <a:r>
              <a:rPr lang="en-US" sz="1200" b="0" i="1" kern="1200" dirty="0" smtClean="0">
                <a:solidFill>
                  <a:schemeClr val="tx1"/>
                </a:solidFill>
                <a:latin typeface="+mn-lt"/>
                <a:ea typeface="+mn-ea"/>
                <a:cs typeface="+mn-cs"/>
              </a:rPr>
              <a:t>B</a:t>
            </a:r>
            <a:r>
              <a:rPr lang="en-US" sz="1200" b="0" i="0" kern="1200" baseline="0" dirty="0" smtClean="0">
                <a:solidFill>
                  <a:schemeClr val="tx1"/>
                </a:solidFill>
                <a:latin typeface="+mn-lt"/>
                <a:ea typeface="+mn-ea"/>
                <a:cs typeface="+mn-cs"/>
              </a:rPr>
              <a:t>  </a:t>
            </a:r>
            <a:r>
              <a:rPr lang="en-US" sz="1200" b="0" i="1" kern="1200" dirty="0" smtClean="0">
                <a:solidFill>
                  <a:schemeClr val="tx1"/>
                </a:solidFill>
                <a:latin typeface="+mn-lt"/>
                <a:ea typeface="+mn-ea"/>
                <a:cs typeface="+mn-cs"/>
              </a:rPr>
              <a:t>Faculty of Education, The University of  Hong Kong, Hong Kong</a:t>
            </a:r>
            <a:endParaRPr lang="en-US" sz="1200" b="0" i="0" kern="1200" dirty="0" smtClean="0">
              <a:solidFill>
                <a:schemeClr val="tx1"/>
              </a:solidFill>
              <a:latin typeface="+mn-lt"/>
              <a:ea typeface="+mn-ea"/>
              <a:cs typeface="+mn-cs"/>
            </a:endParaRPr>
          </a:p>
          <a:p>
            <a:endParaRPr lang="en-US" dirty="0" smtClean="0"/>
          </a:p>
          <a:p>
            <a:r>
              <a:rPr lang="en-US" dirty="0" smtClean="0"/>
              <a:t>http://www.academia.edu/1161442/Thinking_styles_and_conceptions_of_creativity_among_university_students </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Chang Zhu a * and Li-Fang Zhang  b</a:t>
            </a:r>
          </a:p>
          <a:p>
            <a:r>
              <a:rPr lang="en-US" sz="1200" b="0" i="0" kern="1200" dirty="0" smtClean="0">
                <a:solidFill>
                  <a:schemeClr val="tx1"/>
                </a:solidFill>
                <a:latin typeface="+mn-lt"/>
                <a:ea typeface="+mn-ea"/>
                <a:cs typeface="+mn-cs"/>
              </a:rPr>
              <a:t>Thinking styles refer to people’s preferred ways of using the abilities that they have. Sternberg’s (1988) identified 13 thinking styles based on the theory of mental self-government. Zhang (2002) </a:t>
            </a:r>
            <a:r>
              <a:rPr lang="en-US" sz="1200" b="0" i="0" kern="1200" dirty="0" err="1" smtClean="0">
                <a:solidFill>
                  <a:schemeClr val="tx1"/>
                </a:solidFill>
                <a:latin typeface="+mn-lt"/>
                <a:ea typeface="+mn-ea"/>
                <a:cs typeface="+mn-cs"/>
              </a:rPr>
              <a:t>reconceptualised</a:t>
            </a:r>
            <a:r>
              <a:rPr lang="en-US" sz="1200" b="0" i="0" kern="1200" dirty="0" smtClean="0">
                <a:solidFill>
                  <a:schemeClr val="tx1"/>
                </a:solidFill>
                <a:latin typeface="+mn-lt"/>
                <a:ea typeface="+mn-ea"/>
                <a:cs typeface="+mn-cs"/>
              </a:rPr>
              <a:t> the 13 styles into three types. </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Type 1 thinking styles tend to be more creativity-generating. They denote higher levels of cognitive complexity, including the legislative (being creative), judicial (evaluative of</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other  people or products), hierarchical (prioritizing one’s tasks), global (focusing on the holistic picture) and liberal (taking a new approach to tasks) styles. </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Type 2 thinking styles suggest a norm-</a:t>
            </a:r>
            <a:r>
              <a:rPr lang="en-US" sz="1200" b="0" i="0" kern="1200" dirty="0" err="1" smtClean="0">
                <a:solidFill>
                  <a:schemeClr val="tx1"/>
                </a:solidFill>
                <a:latin typeface="+mn-lt"/>
                <a:ea typeface="+mn-ea"/>
                <a:cs typeface="+mn-cs"/>
              </a:rPr>
              <a:t>favouring</a:t>
            </a:r>
            <a:r>
              <a:rPr lang="en-US" sz="1200" b="0" i="0" kern="1200" dirty="0" smtClean="0">
                <a:solidFill>
                  <a:schemeClr val="tx1"/>
                </a:solidFill>
                <a:latin typeface="+mn-lt"/>
                <a:ea typeface="+mn-ea"/>
                <a:cs typeface="+mn-cs"/>
              </a:rPr>
              <a:t> tendency. They denote lower levels of cognitive complexity, including the executive (implementing tasks with given orders), local (focusing </a:t>
            </a:r>
            <a:r>
              <a:rPr lang="en-US" sz="1200" b="0" i="0" kern="1200" dirty="0" err="1" smtClean="0">
                <a:solidFill>
                  <a:schemeClr val="tx1"/>
                </a:solidFill>
                <a:latin typeface="+mn-lt"/>
                <a:ea typeface="+mn-ea"/>
                <a:cs typeface="+mn-cs"/>
              </a:rPr>
              <a:t>ondetails</a:t>
            </a:r>
            <a:r>
              <a:rPr lang="en-US" sz="1200" b="0" i="0" kern="1200" dirty="0" smtClean="0">
                <a:solidFill>
                  <a:schemeClr val="tx1"/>
                </a:solidFill>
                <a:latin typeface="+mn-lt"/>
                <a:ea typeface="+mn-ea"/>
                <a:cs typeface="+mn-cs"/>
              </a:rPr>
              <a:t>), monarchic (working on one task at a time) and conservative (using traditional approaches to tasks) styles. </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Type 3 styles, including the anarchic (working on whatever tasks that come along), oligarchic (working on multiple tasks with no priority), internal(working on one’s own) and external (working with others), may manifest the characteristics of the styles from both Type 1 and Type 2 groups, depending on the stylistic demands of a specific task. </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The theory has been </a:t>
            </a:r>
            <a:r>
              <a:rPr lang="en-US" sz="1200" b="0" i="0" kern="1200" dirty="0" err="1" smtClean="0">
                <a:solidFill>
                  <a:schemeClr val="tx1"/>
                </a:solidFill>
                <a:latin typeface="+mn-lt"/>
                <a:ea typeface="+mn-ea"/>
                <a:cs typeface="+mn-cs"/>
              </a:rPr>
              <a:t>operationalised</a:t>
            </a:r>
            <a:r>
              <a:rPr lang="en-US" sz="1200" b="0" i="0" kern="1200" dirty="0" smtClean="0">
                <a:solidFill>
                  <a:schemeClr val="tx1"/>
                </a:solidFill>
                <a:latin typeface="+mn-lt"/>
                <a:ea typeface="+mn-ea"/>
                <a:cs typeface="+mn-cs"/>
              </a:rPr>
              <a:t> through several instruments, including the Thinking Styles Inventory (TSI; Sternberg &amp; Wagner, 1992), </a:t>
            </a:r>
            <a:r>
              <a:rPr lang="en-US" sz="1200" b="0" i="0" kern="1200" dirty="0" err="1" smtClean="0">
                <a:solidFill>
                  <a:schemeClr val="tx1"/>
                </a:solidFill>
                <a:latin typeface="+mn-lt"/>
                <a:ea typeface="+mn-ea"/>
                <a:cs typeface="+mn-cs"/>
              </a:rPr>
              <a:t>theThinking</a:t>
            </a:r>
            <a:r>
              <a:rPr lang="en-US" sz="1200" b="0" i="0" kern="1200" dirty="0" smtClean="0">
                <a:solidFill>
                  <a:schemeClr val="tx1"/>
                </a:solidFill>
                <a:latin typeface="+mn-lt"/>
                <a:ea typeface="+mn-ea"/>
                <a:cs typeface="+mn-cs"/>
              </a:rPr>
              <a:t> Styles Inventory-Revised (TSI-R; Sternberg, Wagner, &amp; Zhang, 2003) and the Thinking Styles Inventory-Revised II (TSI-R2, Sternberg et al., 2007).</a:t>
            </a:r>
            <a:endParaRPr lang="en-US" dirty="0" smtClean="0"/>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20</a:t>
            </a:fld>
            <a:endParaRPr lang="en-US"/>
          </a:p>
        </p:txBody>
      </p:sp>
    </p:spTree>
    <p:extLst>
      <p:ext uri="{BB962C8B-B14F-4D97-AF65-F5344CB8AC3E}">
        <p14:creationId xmlns:p14="http://schemas.microsoft.com/office/powerpoint/2010/main" val="2334720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Robert J. Sternberg (2006) The Nature of Creativity, Creativity Research</a:t>
            </a:r>
          </a:p>
          <a:p>
            <a:r>
              <a:rPr lang="en-US" sz="1200" b="0" i="0" u="none" strike="noStrike" kern="1200" baseline="0" dirty="0" smtClean="0">
                <a:solidFill>
                  <a:schemeClr val="tx1"/>
                </a:solidFill>
                <a:latin typeface="+mn-lt"/>
                <a:ea typeface="+mn-ea"/>
                <a:cs typeface="+mn-cs"/>
              </a:rPr>
              <a:t>Journal, 18:1, 87-98, DOI: 10.1207/s15326934crj1801_10</a:t>
            </a:r>
          </a:p>
          <a:p>
            <a:r>
              <a:rPr lang="en-US" sz="1200" b="0" i="0" u="none" strike="noStrike" kern="1200" baseline="0" dirty="0" smtClean="0">
                <a:solidFill>
                  <a:schemeClr val="tx1"/>
                </a:solidFill>
                <a:latin typeface="+mn-lt"/>
                <a:ea typeface="+mn-ea"/>
                <a:cs typeface="+mn-cs"/>
              </a:rPr>
              <a:t>To link to this article: http://dx.doi.org/10.1207/s15326934crj1801_10</a:t>
            </a:r>
          </a:p>
          <a:p>
            <a:r>
              <a:rPr lang="en-US" sz="1200" b="0" i="0" u="none" strike="noStrike" kern="1200" baseline="0" dirty="0" smtClean="0">
                <a:solidFill>
                  <a:schemeClr val="tx1"/>
                </a:solidFill>
                <a:latin typeface="+mn-lt"/>
                <a:ea typeface="+mn-ea"/>
                <a:cs typeface="+mn-cs"/>
              </a:rPr>
              <a:t>Published online: 08 Jun 2010.</a:t>
            </a:r>
          </a:p>
          <a:p>
            <a:r>
              <a:rPr lang="en-US" sz="1200" b="0" i="0" u="none" strike="noStrike" kern="1200" baseline="0" dirty="0" smtClean="0">
                <a:solidFill>
                  <a:schemeClr val="tx1"/>
                </a:solidFill>
                <a:latin typeface="+mn-lt"/>
                <a:ea typeface="+mn-ea"/>
                <a:cs typeface="+mn-cs"/>
              </a:rPr>
              <a:t>Submit your article to this journal</a:t>
            </a:r>
          </a:p>
          <a:p>
            <a:r>
              <a:rPr lang="en-US" sz="1200" b="0" i="0" u="none" strike="noStrike" kern="1200" baseline="0" dirty="0" smtClean="0">
                <a:solidFill>
                  <a:schemeClr val="tx1"/>
                </a:solidFill>
                <a:latin typeface="+mn-lt"/>
                <a:ea typeface="+mn-ea"/>
                <a:cs typeface="+mn-cs"/>
              </a:rPr>
              <a:t>Article views: 11074</a:t>
            </a:r>
          </a:p>
          <a:p>
            <a:r>
              <a:rPr lang="en-US" sz="1200" b="0" i="0" u="none" strike="noStrike" kern="1200" baseline="0" dirty="0" smtClean="0">
                <a:solidFill>
                  <a:schemeClr val="tx1"/>
                </a:solidFill>
                <a:latin typeface="+mn-lt"/>
                <a:ea typeface="+mn-ea"/>
                <a:cs typeface="+mn-cs"/>
              </a:rPr>
              <a:t>View related articles</a:t>
            </a:r>
          </a:p>
          <a:p>
            <a:r>
              <a:rPr lang="en-US" sz="1200" b="0" i="0" u="none" strike="noStrike" kern="1200" baseline="0" dirty="0" smtClean="0">
                <a:solidFill>
                  <a:schemeClr val="tx1"/>
                </a:solidFill>
                <a:latin typeface="+mn-lt"/>
                <a:ea typeface="+mn-ea"/>
                <a:cs typeface="+mn-cs"/>
              </a:rPr>
              <a:t>Citing articles: 117 View citing articles</a:t>
            </a:r>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23</a:t>
            </a:fld>
            <a:endParaRPr lang="en-US"/>
          </a:p>
        </p:txBody>
      </p:sp>
    </p:spTree>
    <p:extLst>
      <p:ext uri="{BB962C8B-B14F-4D97-AF65-F5344CB8AC3E}">
        <p14:creationId xmlns:p14="http://schemas.microsoft.com/office/powerpoint/2010/main" val="2264620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Robert J. Sternberg (2006) The Nature of Creativity, Creativity Research</a:t>
            </a:r>
          </a:p>
          <a:p>
            <a:r>
              <a:rPr lang="en-US" sz="1200" b="0" i="0" u="none" strike="noStrike" kern="1200" baseline="0" dirty="0" smtClean="0">
                <a:solidFill>
                  <a:schemeClr val="tx1"/>
                </a:solidFill>
                <a:latin typeface="+mn-lt"/>
                <a:ea typeface="+mn-ea"/>
                <a:cs typeface="+mn-cs"/>
              </a:rPr>
              <a:t>Journal, 18:1, 87-98, DOI: 10.1207/s15326934crj1801_10</a:t>
            </a:r>
          </a:p>
          <a:p>
            <a:r>
              <a:rPr lang="en-US" sz="1200" b="0" i="0" u="none" strike="noStrike" kern="1200" baseline="0" dirty="0" smtClean="0">
                <a:solidFill>
                  <a:schemeClr val="tx1"/>
                </a:solidFill>
                <a:latin typeface="+mn-lt"/>
                <a:ea typeface="+mn-ea"/>
                <a:cs typeface="+mn-cs"/>
              </a:rPr>
              <a:t>To link to this article: http://dx.doi.org/10.1207/s15326934crj1801_10</a:t>
            </a:r>
          </a:p>
          <a:p>
            <a:r>
              <a:rPr lang="en-US" sz="1200" b="0" i="0" u="none" strike="noStrike" kern="1200" baseline="0" dirty="0" smtClean="0">
                <a:solidFill>
                  <a:schemeClr val="tx1"/>
                </a:solidFill>
                <a:latin typeface="+mn-lt"/>
                <a:ea typeface="+mn-ea"/>
                <a:cs typeface="+mn-cs"/>
              </a:rPr>
              <a:t>Published online: 08 Jun 2010.</a:t>
            </a:r>
          </a:p>
          <a:p>
            <a:r>
              <a:rPr lang="en-US" sz="1200" b="0" i="0" u="none" strike="noStrike" kern="1200" baseline="0" dirty="0" smtClean="0">
                <a:solidFill>
                  <a:schemeClr val="tx1"/>
                </a:solidFill>
                <a:latin typeface="+mn-lt"/>
                <a:ea typeface="+mn-ea"/>
                <a:cs typeface="+mn-cs"/>
              </a:rPr>
              <a:t>Submit your article to this journal</a:t>
            </a:r>
          </a:p>
          <a:p>
            <a:r>
              <a:rPr lang="en-US" sz="1200" b="0" i="0" u="none" strike="noStrike" kern="1200" baseline="0" dirty="0" smtClean="0">
                <a:solidFill>
                  <a:schemeClr val="tx1"/>
                </a:solidFill>
                <a:latin typeface="+mn-lt"/>
                <a:ea typeface="+mn-ea"/>
                <a:cs typeface="+mn-cs"/>
              </a:rPr>
              <a:t>Article views: 11074</a:t>
            </a:r>
          </a:p>
          <a:p>
            <a:r>
              <a:rPr lang="en-US" sz="1200" b="0" i="0" u="none" strike="noStrike" kern="1200" baseline="0" dirty="0" smtClean="0">
                <a:solidFill>
                  <a:schemeClr val="tx1"/>
                </a:solidFill>
                <a:latin typeface="+mn-lt"/>
                <a:ea typeface="+mn-ea"/>
                <a:cs typeface="+mn-cs"/>
              </a:rPr>
              <a:t>View related articles</a:t>
            </a:r>
          </a:p>
          <a:p>
            <a:r>
              <a:rPr lang="en-US" sz="1200" b="0" i="0" u="none" strike="noStrike" kern="1200" baseline="0" dirty="0" smtClean="0">
                <a:solidFill>
                  <a:schemeClr val="tx1"/>
                </a:solidFill>
                <a:latin typeface="+mn-lt"/>
                <a:ea typeface="+mn-ea"/>
                <a:cs typeface="+mn-cs"/>
              </a:rPr>
              <a:t>Citing articles: 117 View citing articles</a:t>
            </a:r>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24</a:t>
            </a:fld>
            <a:endParaRPr lang="en-US"/>
          </a:p>
        </p:txBody>
      </p:sp>
    </p:spTree>
    <p:extLst>
      <p:ext uri="{BB962C8B-B14F-4D97-AF65-F5344CB8AC3E}">
        <p14:creationId xmlns:p14="http://schemas.microsoft.com/office/powerpoint/2010/main" val="1185777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Robert J. Sternberg (2006) The Nature of Creativity, Creativity Research</a:t>
            </a:r>
          </a:p>
          <a:p>
            <a:r>
              <a:rPr lang="en-US" sz="1200" b="0" i="0" u="none" strike="noStrike" kern="1200" baseline="0" dirty="0" smtClean="0">
                <a:solidFill>
                  <a:schemeClr val="tx1"/>
                </a:solidFill>
                <a:latin typeface="+mn-lt"/>
                <a:ea typeface="+mn-ea"/>
                <a:cs typeface="+mn-cs"/>
              </a:rPr>
              <a:t>Journal, 18:1, 87-98, DOI: 10.1207/s15326934crj1801_10</a:t>
            </a:r>
          </a:p>
          <a:p>
            <a:r>
              <a:rPr lang="en-US" sz="1200" b="0" i="0" u="none" strike="noStrike" kern="1200" baseline="0" dirty="0" smtClean="0">
                <a:solidFill>
                  <a:schemeClr val="tx1"/>
                </a:solidFill>
                <a:latin typeface="+mn-lt"/>
                <a:ea typeface="+mn-ea"/>
                <a:cs typeface="+mn-cs"/>
              </a:rPr>
              <a:t>To link to this article: http://dx.doi.org/10.1207/s15326934crj1801_10</a:t>
            </a:r>
          </a:p>
          <a:p>
            <a:r>
              <a:rPr lang="en-US" sz="1200" b="0" i="0" u="none" strike="noStrike" kern="1200" baseline="0" dirty="0" smtClean="0">
                <a:solidFill>
                  <a:schemeClr val="tx1"/>
                </a:solidFill>
                <a:latin typeface="+mn-lt"/>
                <a:ea typeface="+mn-ea"/>
                <a:cs typeface="+mn-cs"/>
              </a:rPr>
              <a:t>Published online: 08 Jun 2010.</a:t>
            </a:r>
          </a:p>
          <a:p>
            <a:r>
              <a:rPr lang="en-US" sz="1200" b="0" i="0" u="none" strike="noStrike" kern="1200" baseline="0" dirty="0" smtClean="0">
                <a:solidFill>
                  <a:schemeClr val="tx1"/>
                </a:solidFill>
                <a:latin typeface="+mn-lt"/>
                <a:ea typeface="+mn-ea"/>
                <a:cs typeface="+mn-cs"/>
              </a:rPr>
              <a:t>Submit your article to this journal</a:t>
            </a:r>
          </a:p>
          <a:p>
            <a:r>
              <a:rPr lang="en-US" sz="1200" b="0" i="0" u="none" strike="noStrike" kern="1200" baseline="0" dirty="0" smtClean="0">
                <a:solidFill>
                  <a:schemeClr val="tx1"/>
                </a:solidFill>
                <a:latin typeface="+mn-lt"/>
                <a:ea typeface="+mn-ea"/>
                <a:cs typeface="+mn-cs"/>
              </a:rPr>
              <a:t>Article views: 11074</a:t>
            </a:r>
          </a:p>
          <a:p>
            <a:r>
              <a:rPr lang="en-US" sz="1200" b="0" i="0" u="none" strike="noStrike" kern="1200" baseline="0" dirty="0" smtClean="0">
                <a:solidFill>
                  <a:schemeClr val="tx1"/>
                </a:solidFill>
                <a:latin typeface="+mn-lt"/>
                <a:ea typeface="+mn-ea"/>
                <a:cs typeface="+mn-cs"/>
              </a:rPr>
              <a:t>View related articles</a:t>
            </a:r>
          </a:p>
          <a:p>
            <a:r>
              <a:rPr lang="en-US" sz="1200" b="0" i="0" u="none" strike="noStrike" kern="1200" baseline="0" dirty="0" smtClean="0">
                <a:solidFill>
                  <a:schemeClr val="tx1"/>
                </a:solidFill>
                <a:latin typeface="+mn-lt"/>
                <a:ea typeface="+mn-ea"/>
                <a:cs typeface="+mn-cs"/>
              </a:rPr>
              <a:t>Citing articles: 117 View citing articles</a:t>
            </a:r>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25</a:t>
            </a:fld>
            <a:endParaRPr lang="en-US"/>
          </a:p>
        </p:txBody>
      </p:sp>
    </p:spTree>
    <p:extLst>
      <p:ext uri="{BB962C8B-B14F-4D97-AF65-F5344CB8AC3E}">
        <p14:creationId xmlns:p14="http://schemas.microsoft.com/office/powerpoint/2010/main" val="1185777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u="none" strike="noStrike" kern="1200" cap="all" dirty="0" smtClean="0">
                <a:solidFill>
                  <a:schemeClr val="tx1"/>
                </a:solidFill>
                <a:latin typeface="+mn-lt"/>
                <a:ea typeface="+mn-ea"/>
                <a:cs typeface="+mn-cs"/>
                <a:hlinkClick r:id="rId3"/>
              </a:rPr>
              <a:t>EDUCATION</a:t>
            </a:r>
            <a:r>
              <a:rPr lang="en-US" sz="1200" b="0" i="0" u="none" strike="noStrike" kern="1200" cap="all" baseline="0" dirty="0" smtClean="0">
                <a:solidFill>
                  <a:schemeClr val="tx1"/>
                </a:solidFill>
                <a:latin typeface="+mn-lt"/>
                <a:ea typeface="+mn-ea"/>
                <a:cs typeface="+mn-cs"/>
              </a:rPr>
              <a:t> </a:t>
            </a:r>
            <a:r>
              <a:rPr lang="en-US" sz="1200" b="1" kern="1200" cap="all" dirty="0" smtClean="0">
                <a:solidFill>
                  <a:schemeClr val="tx1"/>
                </a:solidFill>
                <a:latin typeface="+mn-lt"/>
                <a:ea typeface="+mn-ea"/>
                <a:cs typeface="+mn-cs"/>
              </a:rPr>
              <a:t>THE CREATIVITY CRISIS</a:t>
            </a:r>
            <a:r>
              <a:rPr lang="en-US" sz="1200" b="1" kern="1200" cap="all" baseline="0" dirty="0" smtClean="0">
                <a:solidFill>
                  <a:schemeClr val="tx1"/>
                </a:solidFill>
                <a:latin typeface="+mn-lt"/>
                <a:ea typeface="+mn-ea"/>
                <a:cs typeface="+mn-cs"/>
              </a:rPr>
              <a:t> </a:t>
            </a:r>
            <a:r>
              <a:rPr lang="en-US" sz="1200" b="1" kern="1200" cap="all" dirty="0" smtClean="0">
                <a:solidFill>
                  <a:schemeClr val="tx1"/>
                </a:solidFill>
                <a:latin typeface="+mn-lt"/>
                <a:ea typeface="+mn-ea"/>
                <a:cs typeface="+mn-cs"/>
              </a:rPr>
              <a:t>BY </a:t>
            </a:r>
            <a:r>
              <a:rPr lang="en-US" sz="1200" b="1" u="none" strike="noStrike" kern="1200" cap="all" dirty="0" smtClean="0">
                <a:solidFill>
                  <a:schemeClr val="tx1"/>
                </a:solidFill>
                <a:latin typeface="+mn-lt"/>
                <a:ea typeface="+mn-ea"/>
                <a:cs typeface="+mn-cs"/>
                <a:hlinkClick r:id="rId4"/>
              </a:rPr>
              <a:t>PO BRONSON</a:t>
            </a:r>
            <a:r>
              <a:rPr lang="en-US" sz="1200" b="1" kern="1200" cap="all" dirty="0" smtClean="0">
                <a:solidFill>
                  <a:schemeClr val="tx1"/>
                </a:solidFill>
                <a:latin typeface="+mn-lt"/>
                <a:ea typeface="+mn-ea"/>
                <a:cs typeface="+mn-cs"/>
              </a:rPr>
              <a:t> , </a:t>
            </a:r>
            <a:r>
              <a:rPr lang="en-US" sz="1200" b="1" u="none" strike="noStrike" kern="1200" cap="all" dirty="0" smtClean="0">
                <a:solidFill>
                  <a:schemeClr val="tx1"/>
                </a:solidFill>
                <a:latin typeface="+mn-lt"/>
                <a:ea typeface="+mn-ea"/>
                <a:cs typeface="+mn-cs"/>
                <a:hlinkClick r:id="rId5"/>
              </a:rPr>
              <a:t>ASHLEY MERRYMAN</a:t>
            </a:r>
            <a:r>
              <a:rPr lang="en-US" sz="1200" b="1" kern="1200" cap="all" dirty="0" smtClean="0">
                <a:solidFill>
                  <a:schemeClr val="tx1"/>
                </a:solidFill>
                <a:latin typeface="+mn-lt"/>
                <a:ea typeface="+mn-ea"/>
                <a:cs typeface="+mn-cs"/>
              </a:rPr>
              <a:t> ON 7/10/10 AT 9:00 AM</a:t>
            </a:r>
          </a:p>
          <a:p>
            <a:r>
              <a:rPr lang="en-US" baseline="0" dirty="0" smtClean="0"/>
              <a:t> </a:t>
            </a:r>
            <a:r>
              <a:rPr lang="en-US" dirty="0" smtClean="0"/>
              <a:t>http://europe.newsweek.com/creativity-crisis-74665?rm=eu</a:t>
            </a:r>
          </a:p>
          <a:p>
            <a:endParaRPr lang="en-US" dirty="0" smtClean="0"/>
          </a:p>
          <a:p>
            <a:r>
              <a:rPr lang="en-US" dirty="0" smtClean="0"/>
              <a:t>Creativity in Science https://www.youtube.com/watch?v=j6Z9WCKkQv8 </a:t>
            </a:r>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RobertJ</a:t>
            </a:r>
            <a:r>
              <a:rPr lang="en-US" sz="1200" b="0" i="0" u="none" strike="noStrike" kern="1200" baseline="0" dirty="0" smtClean="0">
                <a:solidFill>
                  <a:schemeClr val="tx1"/>
                </a:solidFill>
                <a:latin typeface="+mn-lt"/>
                <a:ea typeface="+mn-ea"/>
                <a:cs typeface="+mn-cs"/>
              </a:rPr>
              <a:t>. Sternberg (2006) The Nature of Creativity, Creativity Research</a:t>
            </a:r>
          </a:p>
          <a:p>
            <a:r>
              <a:rPr lang="en-US" sz="1200" b="0" i="0" u="none" strike="noStrike" kern="1200" baseline="0" dirty="0" smtClean="0">
                <a:solidFill>
                  <a:schemeClr val="tx1"/>
                </a:solidFill>
                <a:latin typeface="+mn-lt"/>
                <a:ea typeface="+mn-ea"/>
                <a:cs typeface="+mn-cs"/>
              </a:rPr>
              <a:t>Journal, 18:1, 87-98, DOI: 10.1207/s15326934crj1801_10</a:t>
            </a:r>
          </a:p>
          <a:p>
            <a:r>
              <a:rPr lang="en-US" sz="1200" b="0" i="0" u="none" strike="noStrike" kern="1200" baseline="0" dirty="0" smtClean="0">
                <a:solidFill>
                  <a:schemeClr val="tx1"/>
                </a:solidFill>
                <a:latin typeface="+mn-lt"/>
                <a:ea typeface="+mn-ea"/>
                <a:cs typeface="+mn-cs"/>
              </a:rPr>
              <a:t>To link to this article: http://dx.doi.org/10.1207/s15326934crj1801_10</a:t>
            </a:r>
          </a:p>
          <a:p>
            <a:r>
              <a:rPr lang="en-US" sz="1200" b="0" i="0" u="none" strike="noStrike" kern="1200" baseline="0" dirty="0" smtClean="0">
                <a:solidFill>
                  <a:schemeClr val="tx1"/>
                </a:solidFill>
                <a:latin typeface="+mn-lt"/>
                <a:ea typeface="+mn-ea"/>
                <a:cs typeface="+mn-cs"/>
              </a:rPr>
              <a:t>Published online: 08 Jun 2010.</a:t>
            </a:r>
          </a:p>
          <a:p>
            <a:r>
              <a:rPr lang="en-US" sz="1200" b="0" i="0" u="none" strike="noStrike" kern="1200" baseline="0" dirty="0" smtClean="0">
                <a:solidFill>
                  <a:schemeClr val="tx1"/>
                </a:solidFill>
                <a:latin typeface="+mn-lt"/>
                <a:ea typeface="+mn-ea"/>
                <a:cs typeface="+mn-cs"/>
              </a:rPr>
              <a:t>Submit your article to this journal</a:t>
            </a:r>
          </a:p>
          <a:p>
            <a:r>
              <a:rPr lang="en-US" sz="1200" b="0" i="0" u="none" strike="noStrike" kern="1200" baseline="0" dirty="0" smtClean="0">
                <a:solidFill>
                  <a:schemeClr val="tx1"/>
                </a:solidFill>
                <a:latin typeface="+mn-lt"/>
                <a:ea typeface="+mn-ea"/>
                <a:cs typeface="+mn-cs"/>
              </a:rPr>
              <a:t>Article views: 11074</a:t>
            </a:r>
          </a:p>
          <a:p>
            <a:r>
              <a:rPr lang="en-US" sz="1200" b="0" i="0" u="none" strike="noStrike" kern="1200" baseline="0" dirty="0" smtClean="0">
                <a:solidFill>
                  <a:schemeClr val="tx1"/>
                </a:solidFill>
                <a:latin typeface="+mn-lt"/>
                <a:ea typeface="+mn-ea"/>
                <a:cs typeface="+mn-cs"/>
              </a:rPr>
              <a:t>View related articles</a:t>
            </a:r>
          </a:p>
          <a:p>
            <a:r>
              <a:rPr lang="en-US" sz="1200" b="0" i="0" u="none" strike="noStrike" kern="1200" baseline="0" dirty="0" smtClean="0">
                <a:solidFill>
                  <a:schemeClr val="tx1"/>
                </a:solidFill>
                <a:latin typeface="+mn-lt"/>
                <a:ea typeface="+mn-ea"/>
                <a:cs typeface="+mn-cs"/>
              </a:rPr>
              <a:t>Citing articles: 117 View citing articles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30</a:t>
            </a:fld>
            <a:endParaRPr lang="en-US"/>
          </a:p>
        </p:txBody>
      </p:sp>
    </p:spTree>
    <p:extLst>
      <p:ext uri="{BB962C8B-B14F-4D97-AF65-F5344CB8AC3E}">
        <p14:creationId xmlns:p14="http://schemas.microsoft.com/office/powerpoint/2010/main" val="39672180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RobertJ</a:t>
            </a:r>
            <a:r>
              <a:rPr lang="en-US" sz="1200" b="0" i="0" u="none" strike="noStrike" kern="1200" baseline="0" dirty="0" smtClean="0">
                <a:solidFill>
                  <a:schemeClr val="tx1"/>
                </a:solidFill>
                <a:latin typeface="+mn-lt"/>
                <a:ea typeface="+mn-ea"/>
                <a:cs typeface="+mn-cs"/>
              </a:rPr>
              <a:t>. Sternberg (2006) The Nature of Creativity, Creativity Research</a:t>
            </a:r>
          </a:p>
          <a:p>
            <a:r>
              <a:rPr lang="en-US" sz="1200" b="0" i="0" u="none" strike="noStrike" kern="1200" baseline="0" dirty="0" smtClean="0">
                <a:solidFill>
                  <a:schemeClr val="tx1"/>
                </a:solidFill>
                <a:latin typeface="+mn-lt"/>
                <a:ea typeface="+mn-ea"/>
                <a:cs typeface="+mn-cs"/>
              </a:rPr>
              <a:t>Journal, 18:1, 87-98, DOI: 10.1207/s15326934crj1801_10</a:t>
            </a:r>
          </a:p>
          <a:p>
            <a:r>
              <a:rPr lang="en-US" sz="1200" b="0" i="0" u="none" strike="noStrike" kern="1200" baseline="0" dirty="0" smtClean="0">
                <a:solidFill>
                  <a:schemeClr val="tx1"/>
                </a:solidFill>
                <a:latin typeface="+mn-lt"/>
                <a:ea typeface="+mn-ea"/>
                <a:cs typeface="+mn-cs"/>
              </a:rPr>
              <a:t>To link to this article: http://dx.doi.org/10.1207/s15326934crj1801_10</a:t>
            </a:r>
          </a:p>
          <a:p>
            <a:r>
              <a:rPr lang="en-US" sz="1200" b="0" i="0" u="none" strike="noStrike" kern="1200" baseline="0" dirty="0" smtClean="0">
                <a:solidFill>
                  <a:schemeClr val="tx1"/>
                </a:solidFill>
                <a:latin typeface="+mn-lt"/>
                <a:ea typeface="+mn-ea"/>
                <a:cs typeface="+mn-cs"/>
              </a:rPr>
              <a:t>Published online: 08 Jun 2010.</a:t>
            </a:r>
          </a:p>
          <a:p>
            <a:r>
              <a:rPr lang="en-US" sz="1200" b="0" i="0" u="none" strike="noStrike" kern="1200" baseline="0" dirty="0" smtClean="0">
                <a:solidFill>
                  <a:schemeClr val="tx1"/>
                </a:solidFill>
                <a:latin typeface="+mn-lt"/>
                <a:ea typeface="+mn-ea"/>
                <a:cs typeface="+mn-cs"/>
              </a:rPr>
              <a:t>Submit your article to this journal</a:t>
            </a:r>
          </a:p>
          <a:p>
            <a:r>
              <a:rPr lang="en-US" sz="1200" b="0" i="0" u="none" strike="noStrike" kern="1200" baseline="0" dirty="0" smtClean="0">
                <a:solidFill>
                  <a:schemeClr val="tx1"/>
                </a:solidFill>
                <a:latin typeface="+mn-lt"/>
                <a:ea typeface="+mn-ea"/>
                <a:cs typeface="+mn-cs"/>
              </a:rPr>
              <a:t>Article views: 11074</a:t>
            </a:r>
          </a:p>
          <a:p>
            <a:r>
              <a:rPr lang="en-US" sz="1200" b="0" i="0" u="none" strike="noStrike" kern="1200" baseline="0" dirty="0" smtClean="0">
                <a:solidFill>
                  <a:schemeClr val="tx1"/>
                </a:solidFill>
                <a:latin typeface="+mn-lt"/>
                <a:ea typeface="+mn-ea"/>
                <a:cs typeface="+mn-cs"/>
              </a:rPr>
              <a:t>View related articles</a:t>
            </a:r>
          </a:p>
          <a:p>
            <a:r>
              <a:rPr lang="en-US" sz="1200" b="0" i="0" u="none" strike="noStrike" kern="1200" baseline="0" dirty="0" smtClean="0">
                <a:solidFill>
                  <a:schemeClr val="tx1"/>
                </a:solidFill>
                <a:latin typeface="+mn-lt"/>
                <a:ea typeface="+mn-ea"/>
                <a:cs typeface="+mn-cs"/>
              </a:rPr>
              <a:t>Citing articles: 117 View citing articles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31</a:t>
            </a:fld>
            <a:endParaRPr lang="en-US"/>
          </a:p>
        </p:txBody>
      </p:sp>
    </p:spTree>
    <p:extLst>
      <p:ext uri="{BB962C8B-B14F-4D97-AF65-F5344CB8AC3E}">
        <p14:creationId xmlns:p14="http://schemas.microsoft.com/office/powerpoint/2010/main" val="3967218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RobertJ</a:t>
            </a:r>
            <a:r>
              <a:rPr lang="en-US" sz="1200" b="0" i="0" u="none" strike="noStrike" kern="1200" baseline="0" dirty="0" smtClean="0">
                <a:solidFill>
                  <a:schemeClr val="tx1"/>
                </a:solidFill>
                <a:latin typeface="+mn-lt"/>
                <a:ea typeface="+mn-ea"/>
                <a:cs typeface="+mn-cs"/>
              </a:rPr>
              <a:t>. Sternberg (2006) The Nature of Creativity, Creativity Research</a:t>
            </a:r>
          </a:p>
          <a:p>
            <a:r>
              <a:rPr lang="en-US" sz="1200" b="0" i="0" u="none" strike="noStrike" kern="1200" baseline="0" dirty="0" smtClean="0">
                <a:solidFill>
                  <a:schemeClr val="tx1"/>
                </a:solidFill>
                <a:latin typeface="+mn-lt"/>
                <a:ea typeface="+mn-ea"/>
                <a:cs typeface="+mn-cs"/>
              </a:rPr>
              <a:t>Journal, 18:1, 87-98, DOI: 10.1207/s15326934crj1801_10</a:t>
            </a:r>
          </a:p>
          <a:p>
            <a:r>
              <a:rPr lang="en-US" sz="1200" b="0" i="0" u="none" strike="noStrike" kern="1200" baseline="0" dirty="0" smtClean="0">
                <a:solidFill>
                  <a:schemeClr val="tx1"/>
                </a:solidFill>
                <a:latin typeface="+mn-lt"/>
                <a:ea typeface="+mn-ea"/>
                <a:cs typeface="+mn-cs"/>
              </a:rPr>
              <a:t>To link to this article: http://dx.doi.org/10.1207/s15326934crj1801_10</a:t>
            </a:r>
          </a:p>
          <a:p>
            <a:r>
              <a:rPr lang="en-US" sz="1200" b="0" i="0" u="none" strike="noStrike" kern="1200" baseline="0" dirty="0" smtClean="0">
                <a:solidFill>
                  <a:schemeClr val="tx1"/>
                </a:solidFill>
                <a:latin typeface="+mn-lt"/>
                <a:ea typeface="+mn-ea"/>
                <a:cs typeface="+mn-cs"/>
              </a:rPr>
              <a:t>Published online: 08 Jun 2010.</a:t>
            </a:r>
          </a:p>
          <a:p>
            <a:r>
              <a:rPr lang="en-US" sz="1200" b="0" i="0" u="none" strike="noStrike" kern="1200" baseline="0" dirty="0" smtClean="0">
                <a:solidFill>
                  <a:schemeClr val="tx1"/>
                </a:solidFill>
                <a:latin typeface="+mn-lt"/>
                <a:ea typeface="+mn-ea"/>
                <a:cs typeface="+mn-cs"/>
              </a:rPr>
              <a:t>Submit your article to this journal</a:t>
            </a:r>
          </a:p>
          <a:p>
            <a:r>
              <a:rPr lang="en-US" sz="1200" b="0" i="0" u="none" strike="noStrike" kern="1200" baseline="0" dirty="0" smtClean="0">
                <a:solidFill>
                  <a:schemeClr val="tx1"/>
                </a:solidFill>
                <a:latin typeface="+mn-lt"/>
                <a:ea typeface="+mn-ea"/>
                <a:cs typeface="+mn-cs"/>
              </a:rPr>
              <a:t>Article views: 11074</a:t>
            </a:r>
          </a:p>
          <a:p>
            <a:r>
              <a:rPr lang="en-US" sz="1200" b="0" i="0" u="none" strike="noStrike" kern="1200" baseline="0" dirty="0" smtClean="0">
                <a:solidFill>
                  <a:schemeClr val="tx1"/>
                </a:solidFill>
                <a:latin typeface="+mn-lt"/>
                <a:ea typeface="+mn-ea"/>
                <a:cs typeface="+mn-cs"/>
              </a:rPr>
              <a:t>View related articles</a:t>
            </a:r>
          </a:p>
          <a:p>
            <a:r>
              <a:rPr lang="en-US" sz="1200" b="0" i="0" u="none" strike="noStrike" kern="1200" baseline="0" dirty="0" smtClean="0">
                <a:solidFill>
                  <a:schemeClr val="tx1"/>
                </a:solidFill>
                <a:latin typeface="+mn-lt"/>
                <a:ea typeface="+mn-ea"/>
                <a:cs typeface="+mn-cs"/>
              </a:rPr>
              <a:t>Citing articles: 117 View citing articles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32</a:t>
            </a:fld>
            <a:endParaRPr lang="en-US"/>
          </a:p>
        </p:txBody>
      </p:sp>
    </p:spTree>
    <p:extLst>
      <p:ext uri="{BB962C8B-B14F-4D97-AF65-F5344CB8AC3E}">
        <p14:creationId xmlns:p14="http://schemas.microsoft.com/office/powerpoint/2010/main" val="39672180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Robert J. Sternberg (2006) The Nature of Creativity, Creativity Research Journal, 18:1, 87-98, DOI: 10.1207/s15326934crj1801_10 To link to this article: http://dx.doi.org/10.1207/s15326934crj1801_10 </a:t>
            </a:r>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34</a:t>
            </a:fld>
            <a:endParaRPr lang="en-US"/>
          </a:p>
        </p:txBody>
      </p:sp>
    </p:spTree>
    <p:extLst>
      <p:ext uri="{BB962C8B-B14F-4D97-AF65-F5344CB8AC3E}">
        <p14:creationId xmlns:p14="http://schemas.microsoft.com/office/powerpoint/2010/main" val="14861696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Pearson </a:t>
            </a:r>
            <a:r>
              <a:rPr lang="en-US" sz="1200" b="0" i="0" kern="1200" dirty="0" err="1" smtClean="0">
                <a:solidFill>
                  <a:schemeClr val="tx1"/>
                </a:solidFill>
                <a:effectLst/>
                <a:latin typeface="+mn-lt"/>
                <a:ea typeface="+mn-ea"/>
                <a:cs typeface="+mn-cs"/>
              </a:rPr>
              <a:t>TalentLens</a:t>
            </a:r>
            <a:r>
              <a:rPr lang="en-US" sz="1200" b="0" i="0" kern="1200" dirty="0" smtClean="0">
                <a:solidFill>
                  <a:schemeClr val="tx1"/>
                </a:solidFill>
                <a:effectLst/>
                <a:latin typeface="+mn-lt"/>
                <a:ea typeface="+mn-ea"/>
                <a:cs typeface="+mn-cs"/>
              </a:rPr>
              <a:t> Now</a:t>
            </a:r>
          </a:p>
          <a:p>
            <a:pPr fontAlgn="base"/>
            <a:r>
              <a:rPr lang="en-US" sz="1200" b="0" i="0" kern="1200" dirty="0" smtClean="0">
                <a:solidFill>
                  <a:schemeClr val="tx1"/>
                </a:solidFill>
                <a:effectLst/>
                <a:latin typeface="+mn-lt"/>
                <a:ea typeface="+mn-ea"/>
                <a:cs typeface="+mn-cs"/>
              </a:rPr>
              <a:t>Copyright © 2016 Pearson Education, Inc. or its affiliate(s). All rights reserved.</a:t>
            </a:r>
            <a:endParaRPr lang="en-US" dirty="0" smtClean="0"/>
          </a:p>
          <a:p>
            <a:r>
              <a:rPr lang="en-US" dirty="0" smtClean="0"/>
              <a:t>http://www.thinkwatson.com/mythinkingstyles-start </a:t>
            </a:r>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35</a:t>
            </a:fld>
            <a:endParaRPr lang="en-US"/>
          </a:p>
        </p:txBody>
      </p:sp>
    </p:spTree>
    <p:extLst>
      <p:ext uri="{BB962C8B-B14F-4D97-AF65-F5344CB8AC3E}">
        <p14:creationId xmlns:p14="http://schemas.microsoft.com/office/powerpoint/2010/main" val="40050300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Robert J. Sternberg (2006) The Nature of Creativity, Creativity Research Journal, 18:1, 87-98, DOI: 10.1207/s15326934crj1801_10 To link to this article: http://dx.doi.org/10.1207/s15326934crj1801_10 </a:t>
            </a:r>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37</a:t>
            </a:fld>
            <a:endParaRPr lang="en-US"/>
          </a:p>
        </p:txBody>
      </p:sp>
    </p:spTree>
    <p:extLst>
      <p:ext uri="{BB962C8B-B14F-4D97-AF65-F5344CB8AC3E}">
        <p14:creationId xmlns:p14="http://schemas.microsoft.com/office/powerpoint/2010/main" val="39683443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Robert J. Sternberg (2006) The Nature of Creativity, Creativity Research Journal, 18:1, 87-98, DOI: 10.1207/s15326934crj1801_10 To link to this article: http://dx.doi.org/10.1207/s15326934crj1801_10  Published online: 08 Jun 2010. Submit your article to this journal Article views: 11074 View related articles Citing articles: 117 View citing articles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contributions that accept current paradigms, contributions that reject current paradigms, and paradigms that attempt to integrate multiple current paradigms.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38</a:t>
            </a:fld>
            <a:endParaRPr lang="en-US"/>
          </a:p>
        </p:txBody>
      </p:sp>
    </p:spTree>
    <p:extLst>
      <p:ext uri="{BB962C8B-B14F-4D97-AF65-F5344CB8AC3E}">
        <p14:creationId xmlns:p14="http://schemas.microsoft.com/office/powerpoint/2010/main" val="23733923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Robert J. Sternberg (2006) The Nature of Creativity, Creativity Research Journal, 18:1, 87-98, DOI: 10.1207/s15326934crj1801_10 To link to this article: http://dx.doi.org/10.1207/s15326934crj1801_10  Published online: 08 Jun 2010. Submit your article to this journal Article views: 11074 View related articles Citing articles: 117 View citing articles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contributions that accept current paradigms, contributions that reject current paradigms, and paradigms that attempt to integrate multiple current paradigms.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39</a:t>
            </a:fld>
            <a:endParaRPr lang="en-US"/>
          </a:p>
        </p:txBody>
      </p:sp>
    </p:spTree>
    <p:extLst>
      <p:ext uri="{BB962C8B-B14F-4D97-AF65-F5344CB8AC3E}">
        <p14:creationId xmlns:p14="http://schemas.microsoft.com/office/powerpoint/2010/main" val="23733923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Robert J. Sternberg (2006) The Nature of Creativity, Creativity Research Journal, 18:1, 87-98, DOI: 10.1207/s15326934crj1801_10 To link to this article: http://dx.doi.org/10.1207/s15326934crj1801_10  Published online: 08 Jun 2010. Submit your article to this journal Article views: 11074 View related articles Citing articles: 117 View citing articles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contributions that accept current paradigms, contributions that reject current paradigms, and paradigms that attempt to integrate multiple current paradigms.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40</a:t>
            </a:fld>
            <a:endParaRPr lang="en-US"/>
          </a:p>
        </p:txBody>
      </p:sp>
    </p:spTree>
    <p:extLst>
      <p:ext uri="{BB962C8B-B14F-4D97-AF65-F5344CB8AC3E}">
        <p14:creationId xmlns:p14="http://schemas.microsoft.com/office/powerpoint/2010/main" val="23733923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 issues per year. Creativity in Research Journal. Volume 1 , Issue 1 1988</a:t>
            </a:r>
          </a:p>
          <a:p>
            <a:r>
              <a:rPr lang="en-US" sz="1200" b="0" i="0" kern="1200" dirty="0" smtClean="0">
                <a:solidFill>
                  <a:schemeClr val="tx1"/>
                </a:solidFill>
                <a:latin typeface="+mn-lt"/>
                <a:ea typeface="+mn-ea"/>
                <a:cs typeface="+mn-cs"/>
              </a:rPr>
              <a:t>http://www.tandfonline.com/action/journalInformation?journalCode=hcrj20#.Vts5l31961s </a:t>
            </a:r>
          </a:p>
          <a:p>
            <a:r>
              <a:rPr lang="en-US" sz="1200" b="0" i="0" kern="1200" dirty="0" smtClean="0">
                <a:solidFill>
                  <a:schemeClr val="tx1"/>
                </a:solidFill>
                <a:latin typeface="+mn-lt"/>
                <a:ea typeface="+mn-ea"/>
                <a:cs typeface="+mn-cs"/>
              </a:rPr>
              <a:t>014 5-Year Impact Factor: 1.619 (© 2015 Thomson Reuters, Journal Citation Reports®)</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 Interdisciplinary research is also published, as is research within specific domains (e.g., art, science) and research on critical issues (e.g., aesthetics, genius, imagery, imagination, incubation, insight, intuition, metaphor, play, problem finding and solving). Integrative literature reviews and theoretical pieces that appreciate empirical work are extremely welcome, but purely speculative articles are not published. Readers are encouraged to send commentaries, comments, and evaluative book reviews.</a:t>
            </a:r>
          </a:p>
          <a:p>
            <a:r>
              <a:rPr lang="en-US" sz="1200" b="0" i="0" kern="1200" dirty="0" smtClean="0">
                <a:solidFill>
                  <a:schemeClr val="tx1"/>
                </a:solidFill>
                <a:latin typeface="+mn-lt"/>
                <a:ea typeface="+mn-ea"/>
                <a:cs typeface="+mn-cs"/>
              </a:rPr>
              <a:t> </a:t>
            </a:r>
          </a:p>
          <a:p>
            <a:r>
              <a:rPr lang="en-US" sz="1200" b="1" i="0" kern="1200" dirty="0" smtClean="0">
                <a:solidFill>
                  <a:schemeClr val="tx1"/>
                </a:solidFill>
                <a:latin typeface="+mn-lt"/>
                <a:ea typeface="+mn-ea"/>
                <a:cs typeface="+mn-cs"/>
              </a:rPr>
              <a:t>Peer Review Policy:</a:t>
            </a:r>
            <a:r>
              <a:rPr lang="en-US" sz="1200" b="0" i="0" kern="1200" dirty="0" smtClean="0">
                <a:solidFill>
                  <a:schemeClr val="tx1"/>
                </a:solidFill>
                <a:latin typeface="+mn-lt"/>
                <a:ea typeface="+mn-ea"/>
                <a:cs typeface="+mn-cs"/>
              </a:rPr>
              <a:t> The </a:t>
            </a:r>
            <a:r>
              <a:rPr lang="en-US" sz="1200" b="0" i="1" kern="1200" dirty="0" smtClean="0">
                <a:solidFill>
                  <a:schemeClr val="tx1"/>
                </a:solidFill>
                <a:latin typeface="+mn-lt"/>
                <a:ea typeface="+mn-ea"/>
                <a:cs typeface="+mn-cs"/>
              </a:rPr>
              <a:t>CRJ</a:t>
            </a:r>
            <a:r>
              <a:rPr lang="en-US" sz="1200" b="0" i="0" kern="1200" dirty="0" smtClean="0">
                <a:solidFill>
                  <a:schemeClr val="tx1"/>
                </a:solidFill>
                <a:latin typeface="+mn-lt"/>
                <a:ea typeface="+mn-ea"/>
                <a:cs typeface="+mn-cs"/>
              </a:rPr>
              <a:t> uses a double-blind, anonymous, streamlined review process. </a:t>
            </a:r>
          </a:p>
          <a:p>
            <a:r>
              <a:rPr lang="en-US" sz="1200" b="1" i="0" kern="1200" dirty="0" smtClean="0">
                <a:solidFill>
                  <a:schemeClr val="tx1"/>
                </a:solidFill>
                <a:latin typeface="+mn-lt"/>
                <a:ea typeface="+mn-ea"/>
                <a:cs typeface="+mn-cs"/>
              </a:rPr>
              <a:t>Publication office: Taylor &amp; Francis, Inc., 530 Walnut Street, Suite 850, Philadelphia, PA 19106.</a:t>
            </a:r>
            <a:endParaRPr lang="en-US" sz="1200" b="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42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u="none" strike="noStrike" kern="1200" cap="all" dirty="0" smtClean="0">
                <a:solidFill>
                  <a:schemeClr val="tx1"/>
                </a:solidFill>
                <a:latin typeface="+mn-lt"/>
                <a:ea typeface="+mn-ea"/>
                <a:cs typeface="+mn-cs"/>
                <a:hlinkClick r:id="rId3"/>
              </a:rPr>
              <a:t>EDUCATION</a:t>
            </a:r>
            <a:r>
              <a:rPr lang="en-US" sz="1200" b="0" i="0" u="none" strike="noStrike" kern="1200" cap="all" baseline="0" dirty="0" smtClean="0">
                <a:solidFill>
                  <a:schemeClr val="tx1"/>
                </a:solidFill>
                <a:latin typeface="+mn-lt"/>
                <a:ea typeface="+mn-ea"/>
                <a:cs typeface="+mn-cs"/>
              </a:rPr>
              <a:t> </a:t>
            </a:r>
            <a:r>
              <a:rPr lang="en-US" sz="1200" b="1" kern="1200" cap="all" dirty="0" smtClean="0">
                <a:solidFill>
                  <a:schemeClr val="tx1"/>
                </a:solidFill>
                <a:latin typeface="+mn-lt"/>
                <a:ea typeface="+mn-ea"/>
                <a:cs typeface="+mn-cs"/>
              </a:rPr>
              <a:t>THE CREATIVITY CRISIS</a:t>
            </a:r>
            <a:r>
              <a:rPr lang="en-US" sz="1200" b="1" kern="1200" cap="all" baseline="0" dirty="0" smtClean="0">
                <a:solidFill>
                  <a:schemeClr val="tx1"/>
                </a:solidFill>
                <a:latin typeface="+mn-lt"/>
                <a:ea typeface="+mn-ea"/>
                <a:cs typeface="+mn-cs"/>
              </a:rPr>
              <a:t> </a:t>
            </a:r>
            <a:r>
              <a:rPr lang="en-US" sz="1200" b="1" kern="1200" cap="all" dirty="0" smtClean="0">
                <a:solidFill>
                  <a:schemeClr val="tx1"/>
                </a:solidFill>
                <a:latin typeface="+mn-lt"/>
                <a:ea typeface="+mn-ea"/>
                <a:cs typeface="+mn-cs"/>
              </a:rPr>
              <a:t>BY </a:t>
            </a:r>
            <a:r>
              <a:rPr lang="en-US" sz="1200" b="1" u="none" strike="noStrike" kern="1200" cap="all" dirty="0" smtClean="0">
                <a:solidFill>
                  <a:schemeClr val="tx1"/>
                </a:solidFill>
                <a:latin typeface="+mn-lt"/>
                <a:ea typeface="+mn-ea"/>
                <a:cs typeface="+mn-cs"/>
                <a:hlinkClick r:id="rId4"/>
              </a:rPr>
              <a:t>PO BRONSON</a:t>
            </a:r>
            <a:r>
              <a:rPr lang="en-US" sz="1200" b="1" kern="1200" cap="all" dirty="0" smtClean="0">
                <a:solidFill>
                  <a:schemeClr val="tx1"/>
                </a:solidFill>
                <a:latin typeface="+mn-lt"/>
                <a:ea typeface="+mn-ea"/>
                <a:cs typeface="+mn-cs"/>
              </a:rPr>
              <a:t> , </a:t>
            </a:r>
            <a:r>
              <a:rPr lang="en-US" sz="1200" b="1" u="none" strike="noStrike" kern="1200" cap="all" dirty="0" smtClean="0">
                <a:solidFill>
                  <a:schemeClr val="tx1"/>
                </a:solidFill>
                <a:latin typeface="+mn-lt"/>
                <a:ea typeface="+mn-ea"/>
                <a:cs typeface="+mn-cs"/>
                <a:hlinkClick r:id="rId5"/>
              </a:rPr>
              <a:t>ASHLEY MERRYMAN</a:t>
            </a:r>
            <a:r>
              <a:rPr lang="en-US" sz="1200" b="1" kern="1200" cap="all" dirty="0" smtClean="0">
                <a:solidFill>
                  <a:schemeClr val="tx1"/>
                </a:solidFill>
                <a:latin typeface="+mn-lt"/>
                <a:ea typeface="+mn-ea"/>
                <a:cs typeface="+mn-cs"/>
              </a:rPr>
              <a:t> ON 7/10/10 AT 9:00 AM</a:t>
            </a:r>
          </a:p>
          <a:p>
            <a:r>
              <a:rPr lang="en-US" baseline="0" dirty="0" smtClean="0"/>
              <a:t> </a:t>
            </a:r>
            <a:r>
              <a:rPr lang="en-US" dirty="0" smtClean="0"/>
              <a:t>http://europe.newsweek.com/creativity-crisis-74665?rm=eu</a:t>
            </a:r>
          </a:p>
          <a:p>
            <a:endParaRPr lang="en-US" dirty="0" smtClean="0"/>
          </a:p>
          <a:p>
            <a:r>
              <a:rPr lang="en-US" dirty="0" smtClean="0"/>
              <a:t>Creativity in Science https://www.youtube.com/watch?v=j6Z9WCKkQv8 </a:t>
            </a:r>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Research Awards Program ©2016 </a:t>
            </a:r>
            <a:r>
              <a:rPr lang="en-US" sz="1200" b="0" i="0" u="none" strike="noStrike" kern="1200" dirty="0" smtClean="0">
                <a:solidFill>
                  <a:schemeClr val="tx1"/>
                </a:solidFill>
                <a:latin typeface="+mn-lt"/>
                <a:ea typeface="+mn-ea"/>
                <a:cs typeface="+mn-cs"/>
                <a:hlinkClick r:id="rId3"/>
              </a:rPr>
              <a:t>University of Georgia Research Foundation, Inc.</a:t>
            </a:r>
            <a:r>
              <a:rPr lang="en-US" sz="1200" b="1" i="0" kern="1200" dirty="0" smtClean="0">
                <a:solidFill>
                  <a:schemeClr val="tx1"/>
                </a:solidFill>
                <a:latin typeface="+mn-lt"/>
                <a:ea typeface="+mn-ea"/>
                <a:cs typeface="+mn-cs"/>
              </a:rPr>
              <a:t> </a:t>
            </a:r>
          </a:p>
          <a:p>
            <a:r>
              <a:rPr lang="en-US" dirty="0" smtClean="0"/>
              <a:t>http://www.creativeresearch.uga.edu/index.php/recipients/detail/westpheling-jan/</a:t>
            </a:r>
          </a:p>
          <a:p>
            <a:endParaRPr lang="en-US" dirty="0" smtClean="0"/>
          </a:p>
          <a:p>
            <a:r>
              <a:rPr lang="en-US" sz="1200" b="0" i="0" kern="1200" dirty="0" smtClean="0">
                <a:solidFill>
                  <a:schemeClr val="tx1"/>
                </a:solidFill>
                <a:effectLst/>
                <a:latin typeface="+mn-lt"/>
                <a:ea typeface="+mn-ea"/>
                <a:cs typeface="+mn-cs"/>
              </a:rPr>
              <a:t>Her laboratory engineered a version of this bacterium that is capable of converting switchgrass—a nonfood, renewable feedstock—directly into ethanol without conventional pretreatment of the biomass. </a:t>
            </a:r>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44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Research Awards Program ©2016 </a:t>
            </a:r>
            <a:r>
              <a:rPr lang="en-US" sz="1200" b="0" i="0" u="none" strike="noStrike" kern="1200" dirty="0" smtClean="0">
                <a:solidFill>
                  <a:schemeClr val="tx1"/>
                </a:solidFill>
                <a:latin typeface="+mn-lt"/>
                <a:ea typeface="+mn-ea"/>
                <a:cs typeface="+mn-cs"/>
                <a:hlinkClick r:id="rId3"/>
              </a:rPr>
              <a:t>University of Georgia Research Foundation, Inc.</a:t>
            </a:r>
            <a:r>
              <a:rPr lang="en-US" sz="1200" b="1" i="0" kern="1200" dirty="0" smtClean="0">
                <a:solidFill>
                  <a:schemeClr val="tx1"/>
                </a:solidFill>
                <a:latin typeface="+mn-lt"/>
                <a:ea typeface="+mn-ea"/>
                <a:cs typeface="+mn-cs"/>
              </a:rPr>
              <a:t> </a:t>
            </a:r>
          </a:p>
          <a:p>
            <a:r>
              <a:rPr lang="en-US" dirty="0" smtClean="0"/>
              <a:t>http://www.creativeresearch.uga.edu/index.php/recipients/detail/ardoin-scott/ </a:t>
            </a:r>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45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http://www.creativeresearch.uga.edu/index.php/recipients/detail/boons-geert-jan1/ </a:t>
            </a:r>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46</a:t>
            </a:fld>
            <a:endParaRPr lang="en-US"/>
          </a:p>
        </p:txBody>
      </p:sp>
    </p:spTree>
    <p:extLst>
      <p:ext uri="{BB962C8B-B14F-4D97-AF65-F5344CB8AC3E}">
        <p14:creationId xmlns:p14="http://schemas.microsoft.com/office/powerpoint/2010/main" val="17150806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D55E4E-6B94-4CE2-89B9-0D394984E4C0}" type="slidenum">
              <a:rPr lang="en-US" smtClean="0"/>
              <a:pPr/>
              <a:t>48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http://www.problem-solving-techniques.com/Scientific-Method.html</a:t>
            </a:r>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5</a:t>
            </a:fld>
            <a:endParaRPr lang="en-US"/>
          </a:p>
        </p:txBody>
      </p:sp>
    </p:spTree>
    <p:extLst>
      <p:ext uri="{BB962C8B-B14F-4D97-AF65-F5344CB8AC3E}">
        <p14:creationId xmlns:p14="http://schemas.microsoft.com/office/powerpoint/2010/main" val="408407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http://www.merriam-webster.com/dictionary/creativity</a:t>
            </a:r>
          </a:p>
          <a:p>
            <a:r>
              <a:rPr lang="en-US" dirty="0" smtClean="0"/>
              <a:t>http://www.merriam-webster.com/dictionary/creation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http://www.merriam-webster.com/dictionary/create</a:t>
            </a:r>
          </a:p>
          <a:p>
            <a:r>
              <a:rPr lang="en-US" dirty="0" smtClean="0"/>
              <a:t>http://www.merriam-webster.com/dictionary/creative</a:t>
            </a:r>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8</a:t>
            </a:fld>
            <a:endParaRPr lang="en-US"/>
          </a:p>
        </p:txBody>
      </p:sp>
    </p:spTree>
    <p:extLst>
      <p:ext uri="{BB962C8B-B14F-4D97-AF65-F5344CB8AC3E}">
        <p14:creationId xmlns:p14="http://schemas.microsoft.com/office/powerpoint/2010/main" val="1239942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Robert J. Sternberg (2006) The Nature of Creativity, Creativity Research</a:t>
            </a:r>
          </a:p>
          <a:p>
            <a:r>
              <a:rPr lang="en-US" sz="1200" b="0" i="0" u="none" strike="noStrike" kern="1200" baseline="0" dirty="0" smtClean="0">
                <a:solidFill>
                  <a:schemeClr val="tx1"/>
                </a:solidFill>
                <a:latin typeface="+mn-lt"/>
                <a:ea typeface="+mn-ea"/>
                <a:cs typeface="+mn-cs"/>
              </a:rPr>
              <a:t>Journal, 18:1, 87-98, DOI: 10.1207/s15326934crj1801_10</a:t>
            </a:r>
          </a:p>
          <a:p>
            <a:r>
              <a:rPr lang="en-US" sz="1200" b="0" i="0" u="none" strike="noStrike" kern="1200" baseline="0" dirty="0" smtClean="0">
                <a:solidFill>
                  <a:schemeClr val="tx1"/>
                </a:solidFill>
                <a:latin typeface="+mn-lt"/>
                <a:ea typeface="+mn-ea"/>
                <a:cs typeface="+mn-cs"/>
              </a:rPr>
              <a:t>To link to this article: http://dx.doi.org/10.1207/s15326934crj1801_10</a:t>
            </a:r>
          </a:p>
          <a:p>
            <a:r>
              <a:rPr lang="en-US" sz="1200" b="0" i="0" u="none" strike="noStrike" kern="1200" baseline="0" dirty="0" smtClean="0">
                <a:solidFill>
                  <a:schemeClr val="tx1"/>
                </a:solidFill>
                <a:latin typeface="+mn-lt"/>
                <a:ea typeface="+mn-ea"/>
                <a:cs typeface="+mn-cs"/>
              </a:rPr>
              <a:t>Published online: 08 Jun 2010.</a:t>
            </a:r>
          </a:p>
          <a:p>
            <a:r>
              <a:rPr lang="en-US" sz="1200" b="0" i="0" u="none" strike="noStrike" kern="1200" baseline="0" dirty="0" smtClean="0">
                <a:solidFill>
                  <a:schemeClr val="tx1"/>
                </a:solidFill>
                <a:latin typeface="+mn-lt"/>
                <a:ea typeface="+mn-ea"/>
                <a:cs typeface="+mn-cs"/>
              </a:rPr>
              <a:t>Submit your article to this journal</a:t>
            </a:r>
          </a:p>
          <a:p>
            <a:r>
              <a:rPr lang="en-US" sz="1200" b="0" i="0" u="none" strike="noStrike" kern="1200" baseline="0" dirty="0" smtClean="0">
                <a:solidFill>
                  <a:schemeClr val="tx1"/>
                </a:solidFill>
                <a:latin typeface="+mn-lt"/>
                <a:ea typeface="+mn-ea"/>
                <a:cs typeface="+mn-cs"/>
              </a:rPr>
              <a:t>Article views: 11074</a:t>
            </a:r>
          </a:p>
          <a:p>
            <a:r>
              <a:rPr lang="en-US" sz="1200" b="0" i="0" u="none" strike="noStrike" kern="1200" baseline="0" dirty="0" smtClean="0">
                <a:solidFill>
                  <a:schemeClr val="tx1"/>
                </a:solidFill>
                <a:latin typeface="+mn-lt"/>
                <a:ea typeface="+mn-ea"/>
                <a:cs typeface="+mn-cs"/>
              </a:rPr>
              <a:t>View related articles</a:t>
            </a:r>
          </a:p>
          <a:p>
            <a:r>
              <a:rPr lang="en-US" sz="1200" b="0" i="0" u="none" strike="noStrike" kern="1200" baseline="0" dirty="0" smtClean="0">
                <a:solidFill>
                  <a:schemeClr val="tx1"/>
                </a:solidFill>
                <a:latin typeface="+mn-lt"/>
                <a:ea typeface="+mn-ea"/>
                <a:cs typeface="+mn-cs"/>
              </a:rPr>
              <a:t>Citing articles: 117 View citing articles</a:t>
            </a:r>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9</a:t>
            </a:fld>
            <a:endParaRPr lang="en-US"/>
          </a:p>
        </p:txBody>
      </p:sp>
    </p:spTree>
    <p:extLst>
      <p:ext uri="{BB962C8B-B14F-4D97-AF65-F5344CB8AC3E}">
        <p14:creationId xmlns:p14="http://schemas.microsoft.com/office/powerpoint/2010/main" val="1920496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Robert J. Sternberg (2006) The Nature of Creativity, Creativity Research</a:t>
            </a:r>
          </a:p>
          <a:p>
            <a:r>
              <a:rPr lang="en-US" sz="1200" b="0" i="0" u="none" strike="noStrike" kern="1200" baseline="0" dirty="0" smtClean="0">
                <a:solidFill>
                  <a:schemeClr val="tx1"/>
                </a:solidFill>
                <a:latin typeface="+mn-lt"/>
                <a:ea typeface="+mn-ea"/>
                <a:cs typeface="+mn-cs"/>
              </a:rPr>
              <a:t>Journal, 18:1, 87-98, DOI: 10.1207/s15326934crj1801_10</a:t>
            </a:r>
          </a:p>
          <a:p>
            <a:r>
              <a:rPr lang="en-US" sz="1200" b="0" i="0" u="none" strike="noStrike" kern="1200" baseline="0" dirty="0" smtClean="0">
                <a:solidFill>
                  <a:schemeClr val="tx1"/>
                </a:solidFill>
                <a:latin typeface="+mn-lt"/>
                <a:ea typeface="+mn-ea"/>
                <a:cs typeface="+mn-cs"/>
              </a:rPr>
              <a:t>To link to this article: http://dx.doi.org/10.1207/s15326934crj1801_10</a:t>
            </a:r>
          </a:p>
          <a:p>
            <a:r>
              <a:rPr lang="en-US" sz="1200" b="0" i="0" u="none" strike="noStrike" kern="1200" baseline="0" dirty="0" smtClean="0">
                <a:solidFill>
                  <a:schemeClr val="tx1"/>
                </a:solidFill>
                <a:latin typeface="+mn-lt"/>
                <a:ea typeface="+mn-ea"/>
                <a:cs typeface="+mn-cs"/>
              </a:rPr>
              <a:t>Published online: 08 Jun 2010.</a:t>
            </a:r>
          </a:p>
          <a:p>
            <a:r>
              <a:rPr lang="en-US" sz="1200" b="0" i="0" u="none" strike="noStrike" kern="1200" baseline="0" dirty="0" smtClean="0">
                <a:solidFill>
                  <a:schemeClr val="tx1"/>
                </a:solidFill>
                <a:latin typeface="+mn-lt"/>
                <a:ea typeface="+mn-ea"/>
                <a:cs typeface="+mn-cs"/>
              </a:rPr>
              <a:t>Submit your article to this journal</a:t>
            </a:r>
          </a:p>
          <a:p>
            <a:r>
              <a:rPr lang="en-US" sz="1200" b="0" i="0" u="none" strike="noStrike" kern="1200" baseline="0" dirty="0" smtClean="0">
                <a:solidFill>
                  <a:schemeClr val="tx1"/>
                </a:solidFill>
                <a:latin typeface="+mn-lt"/>
                <a:ea typeface="+mn-ea"/>
                <a:cs typeface="+mn-cs"/>
              </a:rPr>
              <a:t>Article views: 11074</a:t>
            </a:r>
          </a:p>
          <a:p>
            <a:r>
              <a:rPr lang="en-US" sz="1200" b="0" i="0" u="none" strike="noStrike" kern="1200" baseline="0" dirty="0" smtClean="0">
                <a:solidFill>
                  <a:schemeClr val="tx1"/>
                </a:solidFill>
                <a:latin typeface="+mn-lt"/>
                <a:ea typeface="+mn-ea"/>
                <a:cs typeface="+mn-cs"/>
              </a:rPr>
              <a:t>View related articles</a:t>
            </a:r>
          </a:p>
          <a:p>
            <a:r>
              <a:rPr lang="en-US" sz="1200" b="0" i="0" u="none" strike="noStrike" kern="1200" baseline="0" dirty="0" smtClean="0">
                <a:solidFill>
                  <a:schemeClr val="tx1"/>
                </a:solidFill>
                <a:latin typeface="+mn-lt"/>
                <a:ea typeface="+mn-ea"/>
                <a:cs typeface="+mn-cs"/>
              </a:rPr>
              <a:t>Citing articles: 117 View citing articles</a:t>
            </a:r>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10</a:t>
            </a:fld>
            <a:endParaRPr lang="en-US"/>
          </a:p>
        </p:txBody>
      </p:sp>
    </p:spTree>
    <p:extLst>
      <p:ext uri="{BB962C8B-B14F-4D97-AF65-F5344CB8AC3E}">
        <p14:creationId xmlns:p14="http://schemas.microsoft.com/office/powerpoint/2010/main" val="1920496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Robert J. Sternberg (2006) The Nature of Creativity, Creativity Research Journal, 18:1, 87-98, DOI: 10.1207/s15326934crj1801_10 To link to this article: http://dx.doi.org/10.1207/s15326934crj1801_10 </a:t>
            </a:r>
          </a:p>
          <a:p>
            <a:endParaRPr lang="en-US" dirty="0" smtClean="0"/>
          </a:p>
          <a:p>
            <a:r>
              <a:rPr lang="en-US" dirty="0" smtClean="0"/>
              <a:t>According to the investment theory, creativity requires a confluence of six distinct but interrelated resources: intellectual abilities, knowledge, styles of thinking, personality, motivation, and environment.</a:t>
            </a:r>
          </a:p>
          <a:p>
            <a:r>
              <a:rPr lang="en-US" dirty="0" smtClean="0"/>
              <a:t> Although levels of these resources are sources of individual differences, often the decision to use a resource is a more important source of individual differences.</a:t>
            </a:r>
          </a:p>
          <a:p>
            <a:endParaRPr lang="en-US" dirty="0" smtClean="0"/>
          </a:p>
          <a:p>
            <a:r>
              <a:rPr lang="en-US" sz="1200" kern="1200" baseline="0" dirty="0" smtClean="0">
                <a:solidFill>
                  <a:schemeClr val="tx1"/>
                </a:solidFill>
                <a:latin typeface="+mn-lt"/>
                <a:ea typeface="+mn-ea"/>
                <a:cs typeface="+mn-cs"/>
              </a:rPr>
              <a:t>Correspondence and requests for reprints should be sent to Robert</a:t>
            </a:r>
          </a:p>
          <a:p>
            <a:r>
              <a:rPr lang="en-US" sz="1200" kern="1200" baseline="0" dirty="0" smtClean="0">
                <a:solidFill>
                  <a:schemeClr val="tx1"/>
                </a:solidFill>
                <a:latin typeface="+mn-lt"/>
                <a:ea typeface="+mn-ea"/>
                <a:cs typeface="+mn-cs"/>
              </a:rPr>
              <a:t>J. Sternberg, Dean of the School of Arts and Sciences, Tufts University,</a:t>
            </a:r>
          </a:p>
          <a:p>
            <a:r>
              <a:rPr lang="de-DE" sz="1200" kern="1200" baseline="0" dirty="0" smtClean="0">
                <a:solidFill>
                  <a:schemeClr val="tx1"/>
                </a:solidFill>
                <a:latin typeface="+mn-lt"/>
                <a:ea typeface="+mn-ea"/>
                <a:cs typeface="+mn-cs"/>
              </a:rPr>
              <a:t>Ballou Hall, Medford, MA 02155. E-mail: Robert.sternberg</a:t>
            </a:r>
          </a:p>
          <a:p>
            <a:r>
              <a:rPr lang="en-US" sz="1200" kern="1200" baseline="0" dirty="0" smtClean="0">
                <a:solidFill>
                  <a:schemeClr val="tx1"/>
                </a:solidFill>
                <a:latin typeface="+mn-lt"/>
                <a:ea typeface="+mn-ea"/>
                <a:cs typeface="+mn-cs"/>
              </a:rPr>
              <a:t>@</a:t>
            </a:r>
            <a:r>
              <a:rPr lang="en-US" sz="1200" kern="1200" baseline="0" dirty="0" err="1" smtClean="0">
                <a:solidFill>
                  <a:schemeClr val="tx1"/>
                </a:solidFill>
                <a:latin typeface="+mn-lt"/>
                <a:ea typeface="+mn-ea"/>
                <a:cs typeface="+mn-cs"/>
              </a:rPr>
              <a:t>tufts.edu</a:t>
            </a:r>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Robert J. Sternberg (2006) The Nature of Creativity, Creativity Research Journal, 18:1, 87-98, DOI: 10.1207/s15326934crj1801_10 To link to this article: http://dx.doi.org/10.1207/s15326934crj1801_10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Three intellectual skills are particularly important (Sternberg, 1985): (a) the synthetic skill to see problems in new ways and to escape the bounds of conventional thinking, (b) the analytic skill to recognize which of one’s ideas are worth pursuing and which are not, and (c) the practical–contextual skill to know how to persuade others of—to sell other people on—the value of one’s ideas</a:t>
            </a:r>
          </a:p>
          <a:p>
            <a:endParaRPr lang="en-US" dirty="0"/>
          </a:p>
        </p:txBody>
      </p:sp>
      <p:sp>
        <p:nvSpPr>
          <p:cNvPr id="4" name="Slide Number Placeholder 3"/>
          <p:cNvSpPr>
            <a:spLocks noGrp="1"/>
          </p:cNvSpPr>
          <p:nvPr>
            <p:ph type="sldNum" sz="quarter" idx="10"/>
          </p:nvPr>
        </p:nvSpPr>
        <p:spPr/>
        <p:txBody>
          <a:bodyPr/>
          <a:lstStyle/>
          <a:p>
            <a:fld id="{5DD55E4E-6B94-4CE2-89B9-0D394984E4C0}"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33800"/>
            <a:ext cx="7772400" cy="1371600"/>
          </a:xfrm>
        </p:spPr>
        <p:txBody>
          <a:bodyPr>
            <a:noAutofit/>
          </a:bodyPr>
          <a:lstStyle/>
          <a:p>
            <a:r>
              <a:rPr lang="en-US" sz="2000" dirty="0"/>
              <a:t>Monday 12-2 pm. March 7, </a:t>
            </a:r>
            <a:r>
              <a:rPr lang="en-US" sz="2000" dirty="0" smtClean="0"/>
              <a:t>2016</a:t>
            </a:r>
            <a:r>
              <a:rPr lang="en-US" sz="2000" dirty="0"/>
              <a:t/>
            </a:r>
            <a:br>
              <a:rPr lang="en-US" sz="2000" dirty="0"/>
            </a:br>
            <a:r>
              <a:rPr lang="en-US" sz="2000" dirty="0" smtClean="0"/>
              <a:t>Program of  scientific Research Skills </a:t>
            </a:r>
            <a:br>
              <a:rPr lang="en-US" sz="2000" dirty="0" smtClean="0"/>
            </a:br>
            <a:r>
              <a:rPr lang="en-US" sz="2000" dirty="0" smtClean="0"/>
              <a:t>Research Center-Center for Female Scientific &amp; Medical Colleges- Deanship of Scientific Research</a:t>
            </a:r>
            <a:r>
              <a:rPr lang="en-US" sz="2000" b="1" dirty="0" smtClean="0"/>
              <a:t/>
            </a:r>
            <a:br>
              <a:rPr lang="en-US" sz="2000" b="1" dirty="0" smtClean="0"/>
            </a:br>
            <a:r>
              <a:rPr lang="en-US" sz="2000" dirty="0" smtClean="0"/>
              <a:t>Kind Saud University</a:t>
            </a:r>
            <a:endParaRPr lang="en-US" sz="2000" dirty="0"/>
          </a:p>
        </p:txBody>
      </p:sp>
      <p:sp>
        <p:nvSpPr>
          <p:cNvPr id="3" name="Subtitle 2"/>
          <p:cNvSpPr>
            <a:spLocks noGrp="1"/>
          </p:cNvSpPr>
          <p:nvPr>
            <p:ph type="subTitle" idx="1"/>
          </p:nvPr>
        </p:nvSpPr>
        <p:spPr>
          <a:xfrm>
            <a:off x="304800" y="76200"/>
            <a:ext cx="8382000" cy="1600200"/>
          </a:xfrm>
        </p:spPr>
        <p:txBody>
          <a:bodyPr>
            <a:noAutofit/>
          </a:bodyPr>
          <a:lstStyle/>
          <a:p>
            <a:r>
              <a:rPr lang="ar-SA" sz="2400" b="1" dirty="0" smtClean="0">
                <a:solidFill>
                  <a:srgbClr val="FF0000"/>
                </a:solidFill>
              </a:rPr>
              <a:t>محاضرة ( الأبداع في البحث العلمي)</a:t>
            </a:r>
            <a:endParaRPr lang="en-US" sz="2400" b="1" dirty="0" smtClean="0">
              <a:solidFill>
                <a:srgbClr val="FF0000"/>
              </a:solidFill>
            </a:endParaRPr>
          </a:p>
          <a:p>
            <a:pPr algn="l"/>
            <a:r>
              <a:rPr lang="en-US" sz="2400" b="1" dirty="0" smtClean="0">
                <a:solidFill>
                  <a:srgbClr val="FF0000"/>
                </a:solidFill>
              </a:rPr>
              <a:t>Creativity in Scientific Research . Dr. Amal Saadallah. Scientist/ Section Head NSBGL. Research Center KFSH&amp;RC-R.  Clinical Pathology Consultant . PhD Health </a:t>
            </a:r>
            <a:r>
              <a:rPr lang="en-US" sz="2400" b="1" dirty="0" err="1" smtClean="0">
                <a:solidFill>
                  <a:srgbClr val="FF0000"/>
                </a:solidFill>
              </a:rPr>
              <a:t>Adminstration</a:t>
            </a:r>
            <a:endParaRPr lang="en-US" sz="2400" b="1" dirty="0" smtClean="0">
              <a:solidFill>
                <a:srgbClr val="FF0000"/>
              </a:solidFill>
            </a:endParaRPr>
          </a:p>
        </p:txBody>
      </p:sp>
      <p:pic>
        <p:nvPicPr>
          <p:cNvPr id="1026" name="Picture 2"/>
          <p:cNvPicPr>
            <a:picLocks noChangeAspect="1" noChangeArrowheads="1"/>
          </p:cNvPicPr>
          <p:nvPr/>
        </p:nvPicPr>
        <p:blipFill>
          <a:blip r:embed="rId3" cstate="print"/>
          <a:srcRect/>
          <a:stretch>
            <a:fillRect/>
          </a:stretch>
        </p:blipFill>
        <p:spPr bwMode="auto">
          <a:xfrm>
            <a:off x="7315200" y="2057400"/>
            <a:ext cx="1524000" cy="15240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3962399" y="1719262"/>
            <a:ext cx="1676401" cy="1633538"/>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361950" y="1766887"/>
            <a:ext cx="1543050" cy="1814513"/>
          </a:xfrm>
          <a:prstGeom prst="rect">
            <a:avLst/>
          </a:prstGeom>
          <a:noFill/>
          <a:ln w="9525">
            <a:noFill/>
            <a:miter lim="800000"/>
            <a:headEnd/>
            <a:tailEnd/>
          </a:ln>
        </p:spPr>
      </p:pic>
      <p:sp>
        <p:nvSpPr>
          <p:cNvPr id="7" name="Rectangle 6"/>
          <p:cNvSpPr/>
          <p:nvPr/>
        </p:nvSpPr>
        <p:spPr>
          <a:xfrm>
            <a:off x="7391400" y="2895600"/>
            <a:ext cx="1645002" cy="230832"/>
          </a:xfrm>
          <a:prstGeom prst="rect">
            <a:avLst/>
          </a:prstGeom>
        </p:spPr>
        <p:txBody>
          <a:bodyPr wrap="none">
            <a:spAutoFit/>
          </a:bodyPr>
          <a:lstStyle/>
          <a:p>
            <a:r>
              <a:rPr lang="en-US" sz="900" dirty="0" smtClean="0"/>
              <a:t>Deanship of Scientific Research</a:t>
            </a:r>
            <a:endParaRPr lang="en-US" sz="900" dirty="0"/>
          </a:p>
        </p:txBody>
      </p:sp>
      <p:sp>
        <p:nvSpPr>
          <p:cNvPr id="10" name="Rectangle 9"/>
          <p:cNvSpPr/>
          <p:nvPr/>
        </p:nvSpPr>
        <p:spPr>
          <a:xfrm>
            <a:off x="2971800" y="3426768"/>
            <a:ext cx="3204723" cy="230832"/>
          </a:xfrm>
          <a:prstGeom prst="rect">
            <a:avLst/>
          </a:prstGeom>
        </p:spPr>
        <p:txBody>
          <a:bodyPr wrap="none">
            <a:spAutoFit/>
          </a:bodyPr>
          <a:lstStyle/>
          <a:p>
            <a:r>
              <a:rPr lang="en-US" sz="900" dirty="0" smtClean="0"/>
              <a:t>Research Center-Center for Female Scientific &amp; Medical Colleges</a:t>
            </a:r>
            <a:endParaRPr lang="en-US" sz="900" dirty="0"/>
          </a:p>
        </p:txBody>
      </p:sp>
      <p:pic>
        <p:nvPicPr>
          <p:cNvPr id="4" name="Picture 2" descr="KFSHRC (cmyk)"/>
          <p:cNvPicPr>
            <a:picLocks noChangeAspect="1" noChangeArrowheads="1"/>
          </p:cNvPicPr>
          <p:nvPr/>
        </p:nvPicPr>
        <p:blipFill>
          <a:blip r:embed="rId6" cstate="print"/>
          <a:srcRect/>
          <a:stretch>
            <a:fillRect/>
          </a:stretch>
        </p:blipFill>
        <p:spPr bwMode="auto">
          <a:xfrm>
            <a:off x="3476625" y="5257800"/>
            <a:ext cx="2619375" cy="1600199"/>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Rejection of Creative Notions (b)</a:t>
            </a:r>
            <a:endParaRPr lang="en-US" sz="3600" b="1" dirty="0"/>
          </a:p>
        </p:txBody>
      </p:sp>
      <p:sp>
        <p:nvSpPr>
          <p:cNvPr id="3" name="Content Placeholder 2"/>
          <p:cNvSpPr>
            <a:spLocks noGrp="1"/>
          </p:cNvSpPr>
          <p:nvPr>
            <p:ph idx="1"/>
          </p:nvPr>
        </p:nvSpPr>
        <p:spPr/>
        <p:txBody>
          <a:bodyPr>
            <a:normAutofit/>
          </a:bodyPr>
          <a:lstStyle/>
          <a:p>
            <a:r>
              <a:rPr lang="en-US" u="sng" dirty="0" smtClean="0"/>
              <a:t>People</a:t>
            </a:r>
            <a:r>
              <a:rPr lang="en-US" dirty="0" smtClean="0"/>
              <a:t> do </a:t>
            </a:r>
            <a:r>
              <a:rPr lang="en-US" dirty="0"/>
              <a:t>not </a:t>
            </a:r>
            <a:r>
              <a:rPr lang="en-US" dirty="0" smtClean="0"/>
              <a:t>willfully </a:t>
            </a:r>
            <a:r>
              <a:rPr lang="en-US" dirty="0"/>
              <a:t>reject creative notions. Rather, </a:t>
            </a:r>
            <a:r>
              <a:rPr lang="en-US" dirty="0" smtClean="0"/>
              <a:t>they do </a:t>
            </a:r>
            <a:r>
              <a:rPr lang="en-US" dirty="0"/>
              <a:t>not </a:t>
            </a:r>
            <a:r>
              <a:rPr lang="en-US" dirty="0" smtClean="0"/>
              <a:t>realize or want </a:t>
            </a:r>
            <a:r>
              <a:rPr lang="en-US" dirty="0"/>
              <a:t>to realize, </a:t>
            </a:r>
            <a:r>
              <a:rPr lang="en-US" dirty="0" smtClean="0"/>
              <a:t>that the </a:t>
            </a:r>
            <a:r>
              <a:rPr lang="en-US" dirty="0"/>
              <a:t>proposed idea represents a valid </a:t>
            </a:r>
            <a:r>
              <a:rPr lang="en-US" dirty="0" smtClean="0"/>
              <a:t>&amp; advanced way thinking</a:t>
            </a:r>
            <a:r>
              <a:rPr lang="en-US" dirty="0"/>
              <a:t>. </a:t>
            </a:r>
            <a:endParaRPr lang="en-US" dirty="0" smtClean="0"/>
          </a:p>
          <a:p>
            <a:r>
              <a:rPr lang="en-US" u="sng" dirty="0" smtClean="0"/>
              <a:t>Society</a:t>
            </a:r>
            <a:r>
              <a:rPr lang="en-US" dirty="0" smtClean="0"/>
              <a:t> </a:t>
            </a:r>
            <a:r>
              <a:rPr lang="en-US" dirty="0"/>
              <a:t>often perceives opposition to </a:t>
            </a:r>
            <a:r>
              <a:rPr lang="en-US" dirty="0" smtClean="0"/>
              <a:t>the status </a:t>
            </a:r>
            <a:r>
              <a:rPr lang="en-US" dirty="0"/>
              <a:t>quo as annoying, offensive, </a:t>
            </a:r>
            <a:r>
              <a:rPr lang="en-US" dirty="0" smtClean="0"/>
              <a:t>&amp; reason enough ignore </a:t>
            </a:r>
            <a:r>
              <a:rPr lang="en-US" dirty="0"/>
              <a:t>innovative ideas.</a:t>
            </a:r>
          </a:p>
          <a:p>
            <a:endParaRPr lang="en-US" dirty="0"/>
          </a:p>
        </p:txBody>
      </p:sp>
    </p:spTree>
    <p:extLst>
      <p:ext uri="{BB962C8B-B14F-4D97-AF65-F5344CB8AC3E}">
        <p14:creationId xmlns:p14="http://schemas.microsoft.com/office/powerpoint/2010/main" val="3050295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Resources of Creativity</a:t>
            </a:r>
            <a:endParaRPr lang="en-US" b="1" dirty="0"/>
          </a:p>
        </p:txBody>
      </p:sp>
    </p:spTree>
    <p:extLst>
      <p:ext uri="{BB962C8B-B14F-4D97-AF65-F5344CB8AC3E}">
        <p14:creationId xmlns:p14="http://schemas.microsoft.com/office/powerpoint/2010/main" val="3602245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b="1" dirty="0"/>
              <a:t>C</a:t>
            </a:r>
            <a:r>
              <a:rPr lang="en-US" sz="3600" b="1" dirty="0" smtClean="0"/>
              <a:t>reativity Requires 6 Distinct but Interrelated Resources</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3985503"/>
              </p:ext>
            </p:extLst>
          </p:nvPr>
        </p:nvGraphicFramePr>
        <p:xfrm>
          <a:off x="457200" y="14478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533400" y="6107668"/>
            <a:ext cx="2030108" cy="369332"/>
          </a:xfrm>
          <a:prstGeom prst="rect">
            <a:avLst/>
          </a:prstGeom>
        </p:spPr>
        <p:txBody>
          <a:bodyPr wrap="none">
            <a:spAutoFit/>
          </a:bodyPr>
          <a:lstStyle/>
          <a:p>
            <a:r>
              <a:rPr lang="en-US" dirty="0" smtClean="0"/>
              <a:t>Robert J. Sternberg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Intellectual Abilities</a:t>
            </a:r>
            <a:endParaRPr lang="en-US" b="1" dirty="0"/>
          </a:p>
        </p:txBody>
      </p:sp>
      <p:graphicFrame>
        <p:nvGraphicFramePr>
          <p:cNvPr id="4" name="Content Placeholder 3"/>
          <p:cNvGraphicFramePr>
            <a:graphicFrameLocks noGrp="1"/>
          </p:cNvGraphicFramePr>
          <p:nvPr>
            <p:ph idx="1"/>
          </p:nvPr>
        </p:nvGraphicFramePr>
        <p:xfrm>
          <a:off x="304800" y="1295400"/>
          <a:ext cx="8686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txBox="1">
            <a:spLocks/>
          </p:cNvSpPr>
          <p:nvPr/>
        </p:nvSpPr>
        <p:spPr>
          <a:xfrm>
            <a:off x="457200" y="5334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**Flowing Together of the 3 Skills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50"/>
                </a:solidFill>
              </a:rPr>
              <a:t>If not together ..</a:t>
            </a:r>
            <a:endParaRPr lang="en-US" b="1"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149492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rPr>
              <a:t>If not together ..</a:t>
            </a:r>
            <a:endParaRPr lang="en-US" b="1"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31477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If not together ..</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742243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2. Knowledge..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8961210"/>
              </p:ext>
            </p:extLst>
          </p:nvPr>
        </p:nvGraphicFramePr>
        <p:xfrm>
          <a:off x="457200" y="10668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457200" y="6287869"/>
            <a:ext cx="7924800" cy="461665"/>
          </a:xfrm>
          <a:prstGeom prst="rect">
            <a:avLst/>
          </a:prstGeom>
        </p:spPr>
        <p:txBody>
          <a:bodyPr wrap="square">
            <a:spAutoFit/>
          </a:bodyPr>
          <a:lstStyle/>
          <a:p>
            <a:r>
              <a:rPr lang="en-US" sz="2400" b="1" dirty="0"/>
              <a:t>Knowledge thus can help, or it can hinder creativity.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fontScale="90000"/>
          </a:bodyPr>
          <a:lstStyle/>
          <a:p>
            <a:r>
              <a:rPr lang="en-US" b="1" dirty="0"/>
              <a:t>3. </a:t>
            </a:r>
            <a:r>
              <a:rPr lang="en-US" b="1" dirty="0" smtClean="0"/>
              <a:t>Styles of Thinking Introduction (a)</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7548114"/>
              </p:ext>
            </p:extLst>
          </p:nvPr>
        </p:nvGraphicFramePr>
        <p:xfrm>
          <a:off x="381000" y="914400"/>
          <a:ext cx="8534400" cy="4053840"/>
        </p:xfrm>
        <a:graphic>
          <a:graphicData uri="http://schemas.openxmlformats.org/drawingml/2006/table">
            <a:tbl>
              <a:tblPr firstRow="1" bandRow="1">
                <a:tableStyleId>{5C22544A-7EE6-4342-B048-85BDC9FD1C3A}</a:tableStyleId>
              </a:tblPr>
              <a:tblGrid>
                <a:gridCol w="853440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i="0" dirty="0" smtClean="0">
                          <a:solidFill>
                            <a:schemeClr val="bg1"/>
                          </a:solidFill>
                          <a:latin typeface="+mn-lt"/>
                          <a:ea typeface="+mn-ea"/>
                          <a:cs typeface="+mn-cs"/>
                        </a:rPr>
                        <a:t>Type 1:Creativity-Generating</a:t>
                      </a:r>
                      <a:endParaRPr lang="en-US" sz="3200" b="1" dirty="0" smtClean="0">
                        <a:solidFill>
                          <a:schemeClr val="bg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u="sng" dirty="0" smtClean="0"/>
                        <a:t>Legislative</a:t>
                      </a:r>
                      <a:r>
                        <a:rPr lang="en-US" sz="3200" dirty="0" smtClean="0"/>
                        <a:t> (Creative)</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smtClean="0"/>
                        <a:t>Judicial (Evaluative)</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smtClean="0"/>
                        <a:t>Hierarchical (Prioritizing)</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u="sng" dirty="0" smtClean="0"/>
                        <a:t>Global</a:t>
                      </a:r>
                      <a:r>
                        <a:rPr lang="en-US" sz="3200" dirty="0" smtClean="0"/>
                        <a:t> (Holistic) </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smtClean="0"/>
                        <a:t>Liberal (New approach)</a:t>
                      </a:r>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3200" b="0" i="0" kern="1200" dirty="0" smtClean="0">
                          <a:solidFill>
                            <a:schemeClr val="tx1"/>
                          </a:solidFill>
                          <a:latin typeface="+mn-lt"/>
                          <a:ea typeface="+mn-ea"/>
                          <a:cs typeface="+mn-cs"/>
                        </a:rPr>
                        <a:t>Denote: higher levels of cognitive complexity</a:t>
                      </a:r>
                      <a:endParaRPr lang="en-US" sz="3200" dirty="0" smtClean="0"/>
                    </a:p>
                  </a:txBody>
                  <a:tcPr/>
                </a:tc>
              </a:tr>
            </a:tbl>
          </a:graphicData>
        </a:graphic>
      </p:graphicFrame>
      <p:sp>
        <p:nvSpPr>
          <p:cNvPr id="6" name="Rectangle 5"/>
          <p:cNvSpPr/>
          <p:nvPr/>
        </p:nvSpPr>
        <p:spPr>
          <a:xfrm>
            <a:off x="4343400" y="6336268"/>
            <a:ext cx="4572000" cy="369332"/>
          </a:xfrm>
          <a:prstGeom prst="rect">
            <a:avLst/>
          </a:prstGeom>
        </p:spPr>
        <p:txBody>
          <a:bodyPr>
            <a:spAutoFit/>
          </a:bodyPr>
          <a:lstStyle/>
          <a:p>
            <a:pPr algn="r"/>
            <a:r>
              <a:rPr lang="en-US" dirty="0"/>
              <a:t>Chang </a:t>
            </a:r>
            <a:r>
              <a:rPr lang="en-US" dirty="0" smtClean="0"/>
              <a:t>Zhu &amp; Li-Fang Zhang</a:t>
            </a:r>
            <a:r>
              <a:rPr lang="en-US" dirty="0"/>
              <a:t> </a:t>
            </a:r>
          </a:p>
        </p:txBody>
      </p:sp>
      <p:sp>
        <p:nvSpPr>
          <p:cNvPr id="7" name="Rectangle 6"/>
          <p:cNvSpPr/>
          <p:nvPr/>
        </p:nvSpPr>
        <p:spPr>
          <a:xfrm>
            <a:off x="381000" y="5181600"/>
            <a:ext cx="7772400" cy="830997"/>
          </a:xfrm>
          <a:prstGeom prst="rect">
            <a:avLst/>
          </a:prstGeom>
          <a:ln>
            <a:solidFill>
              <a:schemeClr val="accent1"/>
            </a:solidFill>
          </a:ln>
        </p:spPr>
        <p:txBody>
          <a:bodyPr wrap="square">
            <a:spAutoFit/>
          </a:bodyPr>
          <a:lstStyle/>
          <a:p>
            <a:r>
              <a:rPr lang="en-US" sz="2400" dirty="0" smtClean="0"/>
              <a:t>Ability to </a:t>
            </a:r>
            <a:r>
              <a:rPr lang="en-US" sz="2400" u="sng" dirty="0"/>
              <a:t>switch</a:t>
            </a:r>
            <a:r>
              <a:rPr lang="en-US" sz="2400" dirty="0"/>
              <a:t> between </a:t>
            </a:r>
            <a:r>
              <a:rPr lang="en-US" sz="2400" dirty="0" smtClean="0"/>
              <a:t>conventional &amp; unconventional </a:t>
            </a:r>
            <a:r>
              <a:rPr lang="en-US" sz="2400" dirty="0"/>
              <a:t>modes of thinking is important to creativity</a:t>
            </a:r>
            <a:r>
              <a:rPr lang="en-US" sz="2400" dirty="0" smtClean="0"/>
              <a:t>. (Sternberg) </a:t>
            </a:r>
            <a:endParaRPr lang="en-US" sz="2400" dirty="0"/>
          </a:p>
        </p:txBody>
      </p:sp>
    </p:spTree>
    <p:extLst>
      <p:ext uri="{BB962C8B-B14F-4D97-AF65-F5344CB8AC3E}">
        <p14:creationId xmlns:p14="http://schemas.microsoft.com/office/powerpoint/2010/main" val="38759024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fontScale="90000"/>
          </a:bodyPr>
          <a:lstStyle/>
          <a:p>
            <a:r>
              <a:rPr lang="en-US" b="1" dirty="0"/>
              <a:t>3. </a:t>
            </a:r>
            <a:r>
              <a:rPr lang="en-US" b="1" dirty="0" smtClean="0"/>
              <a:t>Styles of Thinking Introduction (b)</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5656624"/>
              </p:ext>
            </p:extLst>
          </p:nvPr>
        </p:nvGraphicFramePr>
        <p:xfrm>
          <a:off x="228600" y="914400"/>
          <a:ext cx="8686800" cy="3474720"/>
        </p:xfrm>
        <a:graphic>
          <a:graphicData uri="http://schemas.openxmlformats.org/drawingml/2006/table">
            <a:tbl>
              <a:tblPr firstRow="1" bandRow="1">
                <a:tableStyleId>{5C22544A-7EE6-4342-B048-85BDC9FD1C3A}</a:tableStyleId>
              </a:tblPr>
              <a:tblGrid>
                <a:gridCol w="868680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i="0" dirty="0" smtClean="0">
                          <a:solidFill>
                            <a:schemeClr val="bg1"/>
                          </a:solidFill>
                          <a:latin typeface="+mn-lt"/>
                          <a:ea typeface="+mn-ea"/>
                          <a:cs typeface="+mn-cs"/>
                        </a:rPr>
                        <a:t>Type 2: Norm-Favoring Tendency</a:t>
                      </a:r>
                      <a:endParaRPr lang="en-US" sz="3200" b="1" dirty="0" smtClean="0">
                        <a:solidFill>
                          <a:schemeClr val="bg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i="0" kern="1200" dirty="0" smtClean="0">
                          <a:solidFill>
                            <a:schemeClr val="tx1"/>
                          </a:solidFill>
                          <a:latin typeface="+mn-lt"/>
                          <a:ea typeface="+mn-ea"/>
                          <a:cs typeface="+mn-cs"/>
                        </a:rPr>
                        <a:t>Executive (Given Orders)</a:t>
                      </a:r>
                      <a:endParaRPr lang="en-US" sz="3200" b="1" dirty="0" smtClean="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i="0" u="sng" kern="1200" dirty="0" smtClean="0">
                          <a:solidFill>
                            <a:schemeClr val="tx1"/>
                          </a:solidFill>
                          <a:latin typeface="+mn-lt"/>
                          <a:ea typeface="+mn-ea"/>
                          <a:cs typeface="+mn-cs"/>
                        </a:rPr>
                        <a:t>Local</a:t>
                      </a:r>
                      <a:r>
                        <a:rPr lang="en-US" sz="3200" b="0" i="0" kern="1200" dirty="0" smtClean="0">
                          <a:solidFill>
                            <a:schemeClr val="tx1"/>
                          </a:solidFill>
                          <a:latin typeface="+mn-lt"/>
                          <a:ea typeface="+mn-ea"/>
                          <a:cs typeface="+mn-cs"/>
                        </a:rPr>
                        <a:t> (Details)</a:t>
                      </a:r>
                      <a:endParaRPr lang="en-US" sz="3200" b="1" dirty="0" smtClean="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i="0" kern="1200" dirty="0" smtClean="0">
                          <a:solidFill>
                            <a:schemeClr val="tx1"/>
                          </a:solidFill>
                          <a:latin typeface="+mn-lt"/>
                          <a:ea typeface="+mn-ea"/>
                          <a:cs typeface="+mn-cs"/>
                        </a:rPr>
                        <a:t>Monarchic (One at a time)</a:t>
                      </a:r>
                      <a:endParaRPr lang="en-US" sz="3200" b="1" dirty="0" smtClean="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i="0" kern="1200" dirty="0" smtClean="0">
                          <a:solidFill>
                            <a:schemeClr val="tx1"/>
                          </a:solidFill>
                          <a:latin typeface="+mn-lt"/>
                          <a:ea typeface="+mn-ea"/>
                          <a:cs typeface="+mn-cs"/>
                        </a:rPr>
                        <a:t>Conservative (Traditional approaches)</a:t>
                      </a:r>
                      <a:endParaRPr lang="en-US" sz="3200" b="1" dirty="0" smtClean="0"/>
                    </a:p>
                  </a:txBody>
                  <a:tcPr/>
                </a:tc>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3200" b="0" i="0" kern="1200" dirty="0" smtClean="0">
                          <a:solidFill>
                            <a:schemeClr val="tx1"/>
                          </a:solidFill>
                          <a:latin typeface="+mn-lt"/>
                          <a:ea typeface="+mn-ea"/>
                          <a:cs typeface="+mn-cs"/>
                        </a:rPr>
                        <a:t>Suggest a norm-favoring tendency</a:t>
                      </a:r>
                      <a:endParaRPr lang="en-US" sz="3200" b="1" dirty="0" smtClean="0"/>
                    </a:p>
                  </a:txBody>
                  <a:tcPr/>
                </a:tc>
              </a:tr>
            </a:tbl>
          </a:graphicData>
        </a:graphic>
      </p:graphicFrame>
      <p:sp>
        <p:nvSpPr>
          <p:cNvPr id="6" name="Rectangle 5"/>
          <p:cNvSpPr/>
          <p:nvPr/>
        </p:nvSpPr>
        <p:spPr>
          <a:xfrm>
            <a:off x="4343400" y="6336268"/>
            <a:ext cx="4572000" cy="369332"/>
          </a:xfrm>
          <a:prstGeom prst="rect">
            <a:avLst/>
          </a:prstGeom>
        </p:spPr>
        <p:txBody>
          <a:bodyPr>
            <a:spAutoFit/>
          </a:bodyPr>
          <a:lstStyle/>
          <a:p>
            <a:pPr algn="r"/>
            <a:r>
              <a:rPr lang="en-US" dirty="0"/>
              <a:t>Chang </a:t>
            </a:r>
            <a:r>
              <a:rPr lang="en-US" dirty="0" smtClean="0"/>
              <a:t>Zhu &amp; Li-Fang Zhang</a:t>
            </a:r>
            <a:r>
              <a:rPr lang="en-US" dirty="0"/>
              <a:t> </a:t>
            </a:r>
          </a:p>
        </p:txBody>
      </p:sp>
      <p:sp>
        <p:nvSpPr>
          <p:cNvPr id="7" name="Rectangle 6"/>
          <p:cNvSpPr/>
          <p:nvPr/>
        </p:nvSpPr>
        <p:spPr>
          <a:xfrm>
            <a:off x="304800" y="4648200"/>
            <a:ext cx="7772400" cy="830997"/>
          </a:xfrm>
          <a:prstGeom prst="rect">
            <a:avLst/>
          </a:prstGeom>
          <a:ln>
            <a:solidFill>
              <a:schemeClr val="accent1"/>
            </a:solidFill>
          </a:ln>
        </p:spPr>
        <p:txBody>
          <a:bodyPr wrap="square">
            <a:spAutoFit/>
          </a:bodyPr>
          <a:lstStyle/>
          <a:p>
            <a:r>
              <a:rPr lang="en-US" sz="2400" dirty="0" smtClean="0"/>
              <a:t>Ability to </a:t>
            </a:r>
            <a:r>
              <a:rPr lang="en-US" sz="2400" u="sng" dirty="0"/>
              <a:t>switch</a:t>
            </a:r>
            <a:r>
              <a:rPr lang="en-US" sz="2400" dirty="0"/>
              <a:t> between </a:t>
            </a:r>
            <a:r>
              <a:rPr lang="en-US" sz="2400" dirty="0" smtClean="0"/>
              <a:t>conventional &amp; unconventional </a:t>
            </a:r>
            <a:r>
              <a:rPr lang="en-US" sz="2400" dirty="0"/>
              <a:t>modes of thinking is important to creativity</a:t>
            </a:r>
            <a:r>
              <a:rPr lang="en-US" sz="2400" dirty="0" smtClean="0"/>
              <a:t>. (Sternberg) </a:t>
            </a:r>
            <a:endParaRPr lang="en-US" sz="2400" dirty="0"/>
          </a:p>
        </p:txBody>
      </p:sp>
    </p:spTree>
    <p:extLst>
      <p:ext uri="{BB962C8B-B14F-4D97-AF65-F5344CB8AC3E}">
        <p14:creationId xmlns:p14="http://schemas.microsoft.com/office/powerpoint/2010/main" val="948847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lstStyle/>
          <a:p>
            <a:r>
              <a:rPr lang="en-US" b="1" dirty="0" smtClean="0"/>
              <a:t>Target Audience</a:t>
            </a:r>
            <a:endParaRPr lang="en-US" b="1" dirty="0"/>
          </a:p>
        </p:txBody>
      </p:sp>
      <p:sp>
        <p:nvSpPr>
          <p:cNvPr id="3" name="Content Placeholder 2"/>
          <p:cNvSpPr>
            <a:spLocks noGrp="1"/>
          </p:cNvSpPr>
          <p:nvPr>
            <p:ph idx="1"/>
          </p:nvPr>
        </p:nvSpPr>
        <p:spPr>
          <a:xfrm>
            <a:off x="457200" y="3429000"/>
            <a:ext cx="8229600" cy="1447800"/>
          </a:xfrm>
        </p:spPr>
        <p:txBody>
          <a:bodyPr>
            <a:normAutofit fontScale="70000" lnSpcReduction="20000"/>
          </a:bodyPr>
          <a:lstStyle/>
          <a:p>
            <a:r>
              <a:rPr lang="en-US" dirty="0" smtClean="0"/>
              <a:t>Science &amp; Health Colleges</a:t>
            </a:r>
          </a:p>
          <a:p>
            <a:r>
              <a:rPr lang="en-US" dirty="0" smtClean="0"/>
              <a:t>Higher Education Students Master Degree, PhD Degree, and some final years students</a:t>
            </a:r>
          </a:p>
          <a:p>
            <a:r>
              <a:rPr lang="en-US" dirty="0" smtClean="0"/>
              <a:t>Number: ~ 40</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7391400" y="76200"/>
            <a:ext cx="1524000" cy="1524000"/>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76200" y="76200"/>
            <a:ext cx="1676401" cy="1633538"/>
          </a:xfrm>
          <a:prstGeom prst="rect">
            <a:avLst/>
          </a:prstGeom>
          <a:noFill/>
          <a:ln w="9525">
            <a:noFill/>
            <a:miter lim="800000"/>
            <a:headEnd/>
            <a:tailEnd/>
          </a:ln>
        </p:spPr>
      </p:pic>
      <p:pic>
        <p:nvPicPr>
          <p:cNvPr id="6" name="Picture 4"/>
          <p:cNvPicPr>
            <a:picLocks noChangeAspect="1" noChangeArrowheads="1"/>
          </p:cNvPicPr>
          <p:nvPr/>
        </p:nvPicPr>
        <p:blipFill>
          <a:blip r:embed="rId4" cstate="print"/>
          <a:srcRect/>
          <a:stretch>
            <a:fillRect/>
          </a:stretch>
        </p:blipFill>
        <p:spPr bwMode="auto">
          <a:xfrm>
            <a:off x="4019550" y="76200"/>
            <a:ext cx="1543050" cy="1814513"/>
          </a:xfrm>
          <a:prstGeom prst="rect">
            <a:avLst/>
          </a:prstGeom>
          <a:noFill/>
          <a:ln w="9525">
            <a:noFill/>
            <a:miter lim="800000"/>
            <a:headEnd/>
            <a:tailEnd/>
          </a:ln>
        </p:spPr>
      </p:pic>
      <p:sp>
        <p:nvSpPr>
          <p:cNvPr id="7" name="Title 1"/>
          <p:cNvSpPr txBox="1">
            <a:spLocks/>
          </p:cNvSpPr>
          <p:nvPr/>
        </p:nvSpPr>
        <p:spPr>
          <a:xfrm>
            <a:off x="685800" y="485457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4400" b="1" i="0" u="none" strike="noStrike" kern="1200" cap="none" spc="0" normalizeH="0" baseline="0" noProof="0" smtClean="0">
                <a:ln>
                  <a:noFill/>
                </a:ln>
                <a:solidFill>
                  <a:schemeClr val="tx1"/>
                </a:solidFill>
                <a:effectLst/>
                <a:uLnTx/>
                <a:uFillTx/>
                <a:latin typeface="+mj-lt"/>
                <a:ea typeface="+mj-ea"/>
                <a:cs typeface="+mj-cs"/>
              </a:rPr>
              <a:t>محاضرة ( الأبداع في البحث العلمي)</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fontScale="90000"/>
          </a:bodyPr>
          <a:lstStyle/>
          <a:p>
            <a:r>
              <a:rPr lang="en-US" b="1" dirty="0"/>
              <a:t>3. </a:t>
            </a:r>
            <a:r>
              <a:rPr lang="en-US" b="1" dirty="0" smtClean="0"/>
              <a:t>Styles of Thinking Introduction (c)</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7563227"/>
              </p:ext>
            </p:extLst>
          </p:nvPr>
        </p:nvGraphicFramePr>
        <p:xfrm>
          <a:off x="228600" y="914400"/>
          <a:ext cx="8153400" cy="3962400"/>
        </p:xfrm>
        <a:graphic>
          <a:graphicData uri="http://schemas.openxmlformats.org/drawingml/2006/table">
            <a:tbl>
              <a:tblPr firstRow="1" bandRow="1">
                <a:tableStyleId>{5C22544A-7EE6-4342-B048-85BDC9FD1C3A}</a:tableStyleId>
              </a:tblPr>
              <a:tblGrid>
                <a:gridCol w="8153400"/>
              </a:tblGrid>
              <a:tr h="370840">
                <a:tc>
                  <a:txBody>
                    <a:bodyPr/>
                    <a:lstStyle/>
                    <a:p>
                      <a:r>
                        <a:rPr lang="en-US" sz="3200" b="1" dirty="0" smtClean="0">
                          <a:solidFill>
                            <a:schemeClr val="bg1"/>
                          </a:solidFill>
                        </a:rPr>
                        <a:t>Type 3: </a:t>
                      </a:r>
                      <a:r>
                        <a:rPr lang="en-US" sz="3200" b="1" dirty="0" smtClean="0">
                          <a:solidFill>
                            <a:schemeClr val="lt1"/>
                          </a:solidFill>
                        </a:rPr>
                        <a:t>F</a:t>
                      </a:r>
                      <a:r>
                        <a:rPr lang="en-US" sz="3200" dirty="0" smtClean="0"/>
                        <a:t>rom both Type 1 &amp; 2</a:t>
                      </a:r>
                      <a:endParaRPr lang="en-US" sz="3200" b="1" dirty="0">
                        <a:solidFill>
                          <a:schemeClr val="bg1"/>
                        </a:solidFill>
                      </a:endParaRPr>
                    </a:p>
                  </a:txBody>
                  <a:tcPr/>
                </a:tc>
              </a:tr>
              <a:tr h="370840">
                <a:tc>
                  <a:txBody>
                    <a:bodyPr/>
                    <a:lstStyle/>
                    <a:p>
                      <a:r>
                        <a:rPr lang="en-US" sz="3200" dirty="0" smtClean="0"/>
                        <a:t>Anarchic (Whatever come along)</a:t>
                      </a:r>
                      <a:endParaRPr lang="en-US" sz="3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Oligarchic (Multiple tasks with no priority)</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Internal (working on one’s own)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External (working with others)</a:t>
                      </a:r>
                    </a:p>
                  </a:txBody>
                  <a:tcPr/>
                </a:tc>
              </a:tr>
              <a:tr h="370840">
                <a:tc>
                  <a:txBody>
                    <a:bodyPr/>
                    <a:lstStyle/>
                    <a:p>
                      <a:pPr marL="457200" marR="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3200" dirty="0" smtClean="0"/>
                        <a:t>Depending on stylistic demands of a specific task. </a:t>
                      </a:r>
                    </a:p>
                  </a:txBody>
                  <a:tcPr/>
                </a:tc>
              </a:tr>
            </a:tbl>
          </a:graphicData>
        </a:graphic>
      </p:graphicFrame>
      <p:sp>
        <p:nvSpPr>
          <p:cNvPr id="6" name="Rectangle 5"/>
          <p:cNvSpPr/>
          <p:nvPr/>
        </p:nvSpPr>
        <p:spPr>
          <a:xfrm>
            <a:off x="4343400" y="6336268"/>
            <a:ext cx="4572000" cy="369332"/>
          </a:xfrm>
          <a:prstGeom prst="rect">
            <a:avLst/>
          </a:prstGeom>
        </p:spPr>
        <p:txBody>
          <a:bodyPr>
            <a:spAutoFit/>
          </a:bodyPr>
          <a:lstStyle/>
          <a:p>
            <a:pPr algn="r"/>
            <a:r>
              <a:rPr lang="en-US" dirty="0"/>
              <a:t>Chang </a:t>
            </a:r>
            <a:r>
              <a:rPr lang="en-US" dirty="0" smtClean="0"/>
              <a:t>Zhu &amp; Li-Fang Zhang</a:t>
            </a:r>
            <a:r>
              <a:rPr lang="en-US" dirty="0"/>
              <a:t> </a:t>
            </a:r>
          </a:p>
        </p:txBody>
      </p:sp>
      <p:sp>
        <p:nvSpPr>
          <p:cNvPr id="7" name="Rectangle 6"/>
          <p:cNvSpPr/>
          <p:nvPr/>
        </p:nvSpPr>
        <p:spPr>
          <a:xfrm>
            <a:off x="304800" y="4953000"/>
            <a:ext cx="7772400" cy="830997"/>
          </a:xfrm>
          <a:prstGeom prst="rect">
            <a:avLst/>
          </a:prstGeom>
          <a:ln>
            <a:solidFill>
              <a:schemeClr val="accent1"/>
            </a:solidFill>
          </a:ln>
        </p:spPr>
        <p:txBody>
          <a:bodyPr wrap="square">
            <a:spAutoFit/>
          </a:bodyPr>
          <a:lstStyle/>
          <a:p>
            <a:r>
              <a:rPr lang="en-US" sz="2400" dirty="0" smtClean="0"/>
              <a:t>Ability to </a:t>
            </a:r>
            <a:r>
              <a:rPr lang="en-US" sz="2400" u="sng" dirty="0"/>
              <a:t>switch</a:t>
            </a:r>
            <a:r>
              <a:rPr lang="en-US" sz="2400" dirty="0"/>
              <a:t> between </a:t>
            </a:r>
            <a:r>
              <a:rPr lang="en-US" sz="2400" dirty="0" smtClean="0"/>
              <a:t>conventional &amp; unconventional </a:t>
            </a:r>
            <a:r>
              <a:rPr lang="en-US" sz="2400" dirty="0"/>
              <a:t>modes of thinking is important to creativity</a:t>
            </a:r>
            <a:r>
              <a:rPr lang="en-US" sz="2400" dirty="0" smtClean="0"/>
              <a:t>. (Sternberg) </a:t>
            </a:r>
            <a:endParaRPr lang="en-US" sz="2400" dirty="0"/>
          </a:p>
        </p:txBody>
      </p:sp>
    </p:spTree>
    <p:extLst>
      <p:ext uri="{BB962C8B-B14F-4D97-AF65-F5344CB8AC3E}">
        <p14:creationId xmlns:p14="http://schemas.microsoft.com/office/powerpoint/2010/main" val="19650092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 Styles of </a:t>
            </a:r>
            <a:r>
              <a:rPr lang="en-US" b="1" dirty="0" smtClean="0"/>
              <a:t>Thinking &amp; Creativity (a)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4345029"/>
              </p:ext>
            </p:extLst>
          </p:nvPr>
        </p:nvGraphicFramePr>
        <p:xfrm>
          <a:off x="457200" y="1219200"/>
          <a:ext cx="8458200" cy="490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6126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 Styles of </a:t>
            </a:r>
            <a:r>
              <a:rPr lang="en-US" b="1" dirty="0" smtClean="0"/>
              <a:t>Thinking &amp; Creativity (b)</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015092"/>
              </p:ext>
            </p:extLst>
          </p:nvPr>
        </p:nvGraphicFramePr>
        <p:xfrm>
          <a:off x="457200" y="12954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7406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Personality Attributes</a:t>
            </a:r>
            <a:endParaRPr lang="en-US" dirty="0"/>
          </a:p>
        </p:txBody>
      </p:sp>
      <p:sp>
        <p:nvSpPr>
          <p:cNvPr id="3" name="Content Placeholder 2"/>
          <p:cNvSpPr>
            <a:spLocks noGrp="1"/>
          </p:cNvSpPr>
          <p:nvPr>
            <p:ph idx="1"/>
          </p:nvPr>
        </p:nvSpPr>
        <p:spPr>
          <a:xfrm>
            <a:off x="457200" y="1295400"/>
            <a:ext cx="8229600" cy="4525963"/>
          </a:xfrm>
          <a:solidFill>
            <a:schemeClr val="accent1">
              <a:lumMod val="20000"/>
              <a:lumOff val="80000"/>
            </a:schemeClr>
          </a:solidFill>
        </p:spPr>
        <p:txBody>
          <a:bodyPr>
            <a:normAutofit lnSpcReduction="10000"/>
          </a:bodyPr>
          <a:lstStyle/>
          <a:p>
            <a:r>
              <a:rPr lang="en-US" dirty="0"/>
              <a:t>A</a:t>
            </a:r>
            <a:r>
              <a:rPr lang="en-US" dirty="0" smtClean="0"/>
              <a:t>ttributes important for </a:t>
            </a:r>
            <a:r>
              <a:rPr lang="en-US" u="sng" dirty="0"/>
              <a:t>creative</a:t>
            </a:r>
            <a:r>
              <a:rPr lang="en-US" dirty="0"/>
              <a:t> </a:t>
            </a:r>
            <a:r>
              <a:rPr lang="en-US" dirty="0" smtClean="0"/>
              <a:t>functioning include:</a:t>
            </a:r>
          </a:p>
          <a:p>
            <a:pPr marL="971550" lvl="1" indent="-514350">
              <a:buFont typeface="+mj-lt"/>
              <a:buAutoNum type="alphaLcParenR"/>
            </a:pPr>
            <a:r>
              <a:rPr lang="en-US" dirty="0"/>
              <a:t>W</a:t>
            </a:r>
            <a:r>
              <a:rPr lang="en-US" dirty="0" smtClean="0"/>
              <a:t>illingness to overcome obstacles</a:t>
            </a:r>
          </a:p>
          <a:p>
            <a:pPr marL="971550" lvl="1" indent="-514350">
              <a:buFont typeface="+mj-lt"/>
              <a:buAutoNum type="alphaLcParenR"/>
            </a:pPr>
            <a:r>
              <a:rPr lang="en-US" dirty="0"/>
              <a:t>W</a:t>
            </a:r>
            <a:r>
              <a:rPr lang="en-US" dirty="0" smtClean="0"/>
              <a:t>illingness </a:t>
            </a:r>
            <a:r>
              <a:rPr lang="en-US" dirty="0"/>
              <a:t>to take sensible </a:t>
            </a:r>
            <a:r>
              <a:rPr lang="en-US" dirty="0" smtClean="0"/>
              <a:t>risks</a:t>
            </a:r>
          </a:p>
          <a:p>
            <a:pPr marL="971550" lvl="1" indent="-514350">
              <a:buFont typeface="+mj-lt"/>
              <a:buAutoNum type="alphaLcParenR"/>
            </a:pPr>
            <a:r>
              <a:rPr lang="en-US" dirty="0"/>
              <a:t>W</a:t>
            </a:r>
            <a:r>
              <a:rPr lang="en-US" dirty="0" smtClean="0"/>
              <a:t>illingness </a:t>
            </a:r>
            <a:r>
              <a:rPr lang="en-US" dirty="0"/>
              <a:t>to tolerate </a:t>
            </a:r>
            <a:r>
              <a:rPr lang="en-US" dirty="0" smtClean="0"/>
              <a:t>ambiguity</a:t>
            </a:r>
          </a:p>
          <a:p>
            <a:pPr marL="971550" lvl="1" indent="-514350">
              <a:buFont typeface="+mj-lt"/>
              <a:buAutoNum type="alphaLcParenR"/>
            </a:pPr>
            <a:r>
              <a:rPr lang="en-US" dirty="0" smtClean="0"/>
              <a:t>Self-efficacy</a:t>
            </a:r>
          </a:p>
          <a:p>
            <a:r>
              <a:rPr lang="en-US" dirty="0"/>
              <a:t>O</a:t>
            </a:r>
            <a:r>
              <a:rPr lang="en-US" dirty="0" smtClean="0"/>
              <a:t>ne </a:t>
            </a:r>
            <a:r>
              <a:rPr lang="en-US" dirty="0"/>
              <a:t>of the </a:t>
            </a:r>
            <a:r>
              <a:rPr lang="en-US" dirty="0" smtClean="0"/>
              <a:t>risks faced is </a:t>
            </a:r>
            <a:r>
              <a:rPr lang="en-US" dirty="0"/>
              <a:t>that the </a:t>
            </a:r>
            <a:r>
              <a:rPr lang="en-US" u="sng" dirty="0"/>
              <a:t>evaluators</a:t>
            </a:r>
            <a:r>
              <a:rPr lang="en-US" dirty="0"/>
              <a:t> will not </a:t>
            </a:r>
            <a:r>
              <a:rPr lang="en-US" dirty="0" smtClean="0"/>
              <a:t>appreciate the creativity if it goes </a:t>
            </a:r>
            <a:r>
              <a:rPr lang="en-US" dirty="0"/>
              <a:t>against their own beliefs!</a:t>
            </a:r>
          </a:p>
          <a:p>
            <a:endParaRPr lang="en-US" dirty="0"/>
          </a:p>
        </p:txBody>
      </p:sp>
    </p:spTree>
    <p:extLst>
      <p:ext uri="{BB962C8B-B14F-4D97-AF65-F5344CB8AC3E}">
        <p14:creationId xmlns:p14="http://schemas.microsoft.com/office/powerpoint/2010/main" val="20277921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5. Motivation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7082119"/>
              </p:ext>
            </p:extLst>
          </p:nvPr>
        </p:nvGraphicFramePr>
        <p:xfrm>
          <a:off x="457200" y="9144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366454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a:t>6</a:t>
            </a:r>
            <a:r>
              <a:rPr lang="en-US" b="1" dirty="0" smtClean="0"/>
              <a:t>. Environment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2246726"/>
              </p:ext>
            </p:extLst>
          </p:nvPr>
        </p:nvGraphicFramePr>
        <p:xfrm>
          <a:off x="457200" y="685800"/>
          <a:ext cx="85344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02729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2800" b="1" dirty="0">
                <a:solidFill>
                  <a:schemeClr val="dk1"/>
                </a:solidFill>
              </a:rPr>
              <a:t>C</a:t>
            </a:r>
            <a:r>
              <a:rPr lang="en-US" sz="2800" b="1" dirty="0" smtClean="0">
                <a:solidFill>
                  <a:schemeClr val="dk1"/>
                </a:solidFill>
              </a:rPr>
              <a:t>onfluence </a:t>
            </a:r>
            <a:r>
              <a:rPr lang="en-US" sz="2800" b="1" dirty="0">
                <a:solidFill>
                  <a:schemeClr val="dk1"/>
                </a:solidFill>
              </a:rPr>
              <a:t>of </a:t>
            </a:r>
            <a:r>
              <a:rPr lang="en-US" sz="2800" b="1" dirty="0" smtClean="0">
                <a:solidFill>
                  <a:schemeClr val="dk1"/>
                </a:solidFill>
              </a:rPr>
              <a:t>the </a:t>
            </a:r>
            <a:r>
              <a:rPr lang="en-US" sz="2800" b="1" dirty="0">
                <a:solidFill>
                  <a:schemeClr val="dk1"/>
                </a:solidFill>
              </a:rPr>
              <a:t>S</a:t>
            </a:r>
            <a:r>
              <a:rPr lang="en-US" sz="2800" b="1" dirty="0" smtClean="0">
                <a:solidFill>
                  <a:schemeClr val="dk1"/>
                </a:solidFill>
              </a:rPr>
              <a:t>ix Creativity Resources (1) </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7530965"/>
              </p:ext>
            </p:extLst>
          </p:nvPr>
        </p:nvGraphicFramePr>
        <p:xfrm>
          <a:off x="457200" y="914400"/>
          <a:ext cx="8229600" cy="3754120"/>
        </p:xfrm>
        <a:graphic>
          <a:graphicData uri="http://schemas.openxmlformats.org/drawingml/2006/table">
            <a:tbl>
              <a:tblPr firstRow="1" bandRow="1">
                <a:tableStyleId>{5C22544A-7EE6-4342-B048-85BDC9FD1C3A}</a:tableStyleId>
              </a:tblPr>
              <a:tblGrid>
                <a:gridCol w="8229600"/>
              </a:tblGrid>
              <a:tr h="370840">
                <a:tc>
                  <a:txBody>
                    <a:bodyPr/>
                    <a:lstStyle/>
                    <a:p>
                      <a:endParaRPr lang="en-US" sz="500" dirty="0"/>
                    </a:p>
                  </a:txBody>
                  <a:tcPr/>
                </a:tc>
              </a:tr>
              <a:tr h="370840">
                <a:tc>
                  <a:txBody>
                    <a:bodyPr/>
                    <a:lstStyle/>
                    <a:p>
                      <a:r>
                        <a:rPr lang="en-US" sz="3600" b="0" i="0" u="none" strike="noStrike" kern="1200" baseline="0" dirty="0" smtClean="0">
                          <a:solidFill>
                            <a:schemeClr val="dk1"/>
                          </a:solidFill>
                          <a:latin typeface="+mn-lt"/>
                          <a:ea typeface="+mn-ea"/>
                          <a:cs typeface="+mn-cs"/>
                        </a:rPr>
                        <a:t>Creativity is more than a </a:t>
                      </a:r>
                      <a:r>
                        <a:rPr lang="en-US" sz="3600" b="0" i="0" u="sng" strike="noStrike" kern="1200" baseline="0" dirty="0" smtClean="0">
                          <a:solidFill>
                            <a:schemeClr val="dk1"/>
                          </a:solidFill>
                          <a:latin typeface="+mn-lt"/>
                          <a:ea typeface="+mn-ea"/>
                          <a:cs typeface="+mn-cs"/>
                        </a:rPr>
                        <a:t>simple</a:t>
                      </a:r>
                      <a:r>
                        <a:rPr lang="en-US" sz="3600" b="0" i="0" u="none" strike="noStrike" kern="1200" baseline="0" dirty="0" smtClean="0">
                          <a:solidFill>
                            <a:schemeClr val="dk1"/>
                          </a:solidFill>
                          <a:latin typeface="+mn-lt"/>
                          <a:ea typeface="+mn-ea"/>
                          <a:cs typeface="+mn-cs"/>
                        </a:rPr>
                        <a:t> </a:t>
                      </a:r>
                      <a:r>
                        <a:rPr lang="en-US" sz="3600" b="0" i="0" u="sng" strike="noStrike" kern="1200" baseline="0" dirty="0" smtClean="0">
                          <a:solidFill>
                            <a:schemeClr val="dk1"/>
                          </a:solidFill>
                          <a:latin typeface="+mn-lt"/>
                          <a:ea typeface="+mn-ea"/>
                          <a:cs typeface="+mn-cs"/>
                        </a:rPr>
                        <a:t>sum</a:t>
                      </a:r>
                      <a:r>
                        <a:rPr lang="en-US" sz="3600" b="0" i="0" u="none" strike="noStrike" kern="1200" baseline="0" dirty="0" smtClean="0">
                          <a:solidFill>
                            <a:schemeClr val="dk1"/>
                          </a:solidFill>
                          <a:latin typeface="+mn-lt"/>
                          <a:ea typeface="+mn-ea"/>
                          <a:cs typeface="+mn-cs"/>
                        </a:rPr>
                        <a:t> of the level on each component. </a:t>
                      </a:r>
                    </a:p>
                    <a:p>
                      <a:pPr marL="0" indent="0">
                        <a:buFont typeface="Arial" panose="020B0604020202020204" pitchFamily="34" charset="0"/>
                        <a:buNone/>
                      </a:pPr>
                      <a:r>
                        <a:rPr lang="en-US" sz="3600" b="0" i="0" u="none" strike="noStrike" kern="1200" baseline="0" dirty="0" smtClean="0">
                          <a:solidFill>
                            <a:schemeClr val="dk1"/>
                          </a:solidFill>
                          <a:latin typeface="+mn-lt"/>
                          <a:ea typeface="+mn-ea"/>
                          <a:cs typeface="+mn-cs"/>
                        </a:rPr>
                        <a:t>1. A </a:t>
                      </a:r>
                      <a:r>
                        <a:rPr lang="en-US" sz="3600" b="0" i="0" u="sng" strike="noStrike" kern="1200" baseline="0" dirty="0" smtClean="0">
                          <a:solidFill>
                            <a:schemeClr val="dk1"/>
                          </a:solidFill>
                          <a:latin typeface="+mn-lt"/>
                          <a:ea typeface="+mn-ea"/>
                          <a:cs typeface="+mn-cs"/>
                        </a:rPr>
                        <a:t>thresholds</a:t>
                      </a:r>
                      <a:r>
                        <a:rPr lang="en-US" sz="3600" b="0" i="0" u="none" strike="noStrike" kern="1200" baseline="0" dirty="0" smtClean="0">
                          <a:solidFill>
                            <a:schemeClr val="dk1"/>
                          </a:solidFill>
                          <a:latin typeface="+mn-lt"/>
                          <a:ea typeface="+mn-ea"/>
                          <a:cs typeface="+mn-cs"/>
                        </a:rPr>
                        <a:t> for some components </a:t>
                      </a:r>
                      <a:r>
                        <a:rPr lang="en-US" sz="3600" b="0" i="0" u="sng" strike="noStrike" kern="1200" baseline="0" dirty="0" smtClean="0">
                          <a:solidFill>
                            <a:schemeClr val="dk1"/>
                          </a:solidFill>
                          <a:latin typeface="+mn-lt"/>
                          <a:ea typeface="+mn-ea"/>
                          <a:cs typeface="+mn-cs"/>
                        </a:rPr>
                        <a:t>below</a:t>
                      </a:r>
                      <a:r>
                        <a:rPr lang="en-US" sz="3600" b="0" i="0" u="none" strike="noStrike" kern="1200" baseline="0" dirty="0" smtClean="0">
                          <a:solidFill>
                            <a:schemeClr val="dk1"/>
                          </a:solidFill>
                          <a:latin typeface="+mn-lt"/>
                          <a:ea typeface="+mn-ea"/>
                          <a:cs typeface="+mn-cs"/>
                        </a:rPr>
                        <a:t> which creativity is </a:t>
                      </a:r>
                      <a:r>
                        <a:rPr lang="en-US" sz="3600" b="0" i="0" u="sng" strike="noStrike" kern="1200" baseline="0" dirty="0" smtClean="0">
                          <a:solidFill>
                            <a:schemeClr val="dk1"/>
                          </a:solidFill>
                          <a:latin typeface="+mn-lt"/>
                          <a:ea typeface="+mn-ea"/>
                          <a:cs typeface="+mn-cs"/>
                        </a:rPr>
                        <a:t>not</a:t>
                      </a:r>
                      <a:r>
                        <a:rPr lang="en-US" sz="3600" b="0" i="0" u="none" strike="noStrike" kern="1200" baseline="0" dirty="0" smtClean="0">
                          <a:solidFill>
                            <a:schemeClr val="dk1"/>
                          </a:solidFill>
                          <a:latin typeface="+mn-lt"/>
                          <a:ea typeface="+mn-ea"/>
                          <a:cs typeface="+mn-cs"/>
                        </a:rPr>
                        <a:t> possible regardless of levels on other components (e.g., knowledge) .</a:t>
                      </a:r>
                    </a:p>
                  </a:txBody>
                  <a:tcPr/>
                </a:tc>
              </a:tr>
            </a:tbl>
          </a:graphicData>
        </a:graphic>
      </p:graphicFrame>
    </p:spTree>
    <p:extLst>
      <p:ext uri="{BB962C8B-B14F-4D97-AF65-F5344CB8AC3E}">
        <p14:creationId xmlns:p14="http://schemas.microsoft.com/office/powerpoint/2010/main" val="20353608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2800" b="1" dirty="0">
                <a:solidFill>
                  <a:schemeClr val="dk1"/>
                </a:solidFill>
              </a:rPr>
              <a:t>C</a:t>
            </a:r>
            <a:r>
              <a:rPr lang="en-US" sz="2800" b="1" dirty="0" smtClean="0">
                <a:solidFill>
                  <a:schemeClr val="dk1"/>
                </a:solidFill>
              </a:rPr>
              <a:t>onfluence </a:t>
            </a:r>
            <a:r>
              <a:rPr lang="en-US" sz="2800" b="1" dirty="0">
                <a:solidFill>
                  <a:schemeClr val="dk1"/>
                </a:solidFill>
              </a:rPr>
              <a:t>of </a:t>
            </a:r>
            <a:r>
              <a:rPr lang="en-US" sz="2800" b="1" dirty="0" smtClean="0">
                <a:solidFill>
                  <a:schemeClr val="dk1"/>
                </a:solidFill>
              </a:rPr>
              <a:t>the </a:t>
            </a:r>
            <a:r>
              <a:rPr lang="en-US" sz="2800" b="1" dirty="0">
                <a:solidFill>
                  <a:schemeClr val="dk1"/>
                </a:solidFill>
              </a:rPr>
              <a:t>S</a:t>
            </a:r>
            <a:r>
              <a:rPr lang="en-US" sz="2800" b="1" dirty="0" smtClean="0">
                <a:solidFill>
                  <a:schemeClr val="dk1"/>
                </a:solidFill>
              </a:rPr>
              <a:t>ix Creativity Resources (2) </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2858467"/>
              </p:ext>
            </p:extLst>
          </p:nvPr>
        </p:nvGraphicFramePr>
        <p:xfrm>
          <a:off x="457200" y="914400"/>
          <a:ext cx="8229600" cy="2900680"/>
        </p:xfrm>
        <a:graphic>
          <a:graphicData uri="http://schemas.openxmlformats.org/drawingml/2006/table">
            <a:tbl>
              <a:tblPr firstRow="1" bandRow="1">
                <a:tableStyleId>{5C22544A-7EE6-4342-B048-85BDC9FD1C3A}</a:tableStyleId>
              </a:tblPr>
              <a:tblGrid>
                <a:gridCol w="8229600"/>
              </a:tblGrid>
              <a:tr h="370840">
                <a:tc>
                  <a:txBody>
                    <a:bodyPr/>
                    <a:lstStyle/>
                    <a:p>
                      <a:endParaRPr lang="en-US" sz="500" dirty="0"/>
                    </a:p>
                  </a:txBody>
                  <a:tcPr/>
                </a:tc>
              </a:tr>
              <a:tr h="370840">
                <a:tc>
                  <a:txBody>
                    <a:bodyPr/>
                    <a:lstStyle/>
                    <a:p>
                      <a:pPr marL="0" indent="0">
                        <a:buFont typeface="Arial" panose="020B0604020202020204" pitchFamily="34" charset="0"/>
                        <a:buNone/>
                      </a:pPr>
                      <a:r>
                        <a:rPr lang="en-US" sz="4000" b="0" i="0" u="sng" strike="noStrike" kern="1200" baseline="0" dirty="0" smtClean="0">
                          <a:solidFill>
                            <a:schemeClr val="dk1"/>
                          </a:solidFill>
                          <a:latin typeface="+mn-lt"/>
                          <a:ea typeface="+mn-ea"/>
                          <a:cs typeface="+mn-cs"/>
                        </a:rPr>
                        <a:t>2. Compensation</a:t>
                      </a:r>
                      <a:r>
                        <a:rPr lang="en-US" sz="4000" b="0" i="0" u="none" strike="noStrike" kern="1200" baseline="0" dirty="0" smtClean="0">
                          <a:solidFill>
                            <a:schemeClr val="dk1"/>
                          </a:solidFill>
                          <a:latin typeface="+mn-lt"/>
                          <a:ea typeface="+mn-ea"/>
                          <a:cs typeface="+mn-cs"/>
                        </a:rPr>
                        <a:t> may occur in which strength on one component </a:t>
                      </a:r>
                      <a:r>
                        <a:rPr lang="en-US" sz="4000" b="0" i="0" u="sng" strike="noStrike" kern="1200" baseline="0" dirty="0" smtClean="0">
                          <a:solidFill>
                            <a:schemeClr val="dk1"/>
                          </a:solidFill>
                          <a:latin typeface="+mn-lt"/>
                          <a:ea typeface="+mn-ea"/>
                          <a:cs typeface="+mn-cs"/>
                        </a:rPr>
                        <a:t>make-up </a:t>
                      </a:r>
                      <a:r>
                        <a:rPr lang="en-US" sz="4000" b="0" i="0" u="none" strike="noStrike" kern="1200" baseline="0" dirty="0" smtClean="0">
                          <a:solidFill>
                            <a:schemeClr val="dk1"/>
                          </a:solidFill>
                          <a:latin typeface="+mn-lt"/>
                          <a:ea typeface="+mn-ea"/>
                          <a:cs typeface="+mn-cs"/>
                        </a:rPr>
                        <a:t>for weakness on another (e.g., motivation/ environment).</a:t>
                      </a:r>
                    </a:p>
                  </a:txBody>
                  <a:tcPr/>
                </a:tc>
              </a:tr>
            </a:tbl>
          </a:graphicData>
        </a:graphic>
      </p:graphicFrame>
    </p:spTree>
    <p:extLst>
      <p:ext uri="{BB962C8B-B14F-4D97-AF65-F5344CB8AC3E}">
        <p14:creationId xmlns:p14="http://schemas.microsoft.com/office/powerpoint/2010/main" val="32046256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sz="3600" b="1" dirty="0">
                <a:solidFill>
                  <a:schemeClr val="dk1"/>
                </a:solidFill>
              </a:rPr>
              <a:t>C</a:t>
            </a:r>
            <a:r>
              <a:rPr lang="en-US" sz="3600" b="1" dirty="0" smtClean="0">
                <a:solidFill>
                  <a:schemeClr val="dk1"/>
                </a:solidFill>
              </a:rPr>
              <a:t>onfluence </a:t>
            </a:r>
            <a:r>
              <a:rPr lang="en-US" sz="3600" b="1" dirty="0">
                <a:solidFill>
                  <a:schemeClr val="dk1"/>
                </a:solidFill>
              </a:rPr>
              <a:t>of </a:t>
            </a:r>
            <a:r>
              <a:rPr lang="en-US" sz="3600" b="1" dirty="0" smtClean="0">
                <a:solidFill>
                  <a:schemeClr val="dk1"/>
                </a:solidFill>
              </a:rPr>
              <a:t>the </a:t>
            </a:r>
            <a:r>
              <a:rPr lang="en-US" sz="3600" b="1" dirty="0">
                <a:solidFill>
                  <a:schemeClr val="dk1"/>
                </a:solidFill>
              </a:rPr>
              <a:t>S</a:t>
            </a:r>
            <a:r>
              <a:rPr lang="en-US" sz="3600" b="1" dirty="0" smtClean="0">
                <a:solidFill>
                  <a:schemeClr val="dk1"/>
                </a:solidFill>
              </a:rPr>
              <a:t>ix Creativity Resources  (3)</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6570433"/>
              </p:ext>
            </p:extLst>
          </p:nvPr>
        </p:nvGraphicFramePr>
        <p:xfrm>
          <a:off x="457200" y="914400"/>
          <a:ext cx="8229600" cy="3510280"/>
        </p:xfrm>
        <a:graphic>
          <a:graphicData uri="http://schemas.openxmlformats.org/drawingml/2006/table">
            <a:tbl>
              <a:tblPr firstRow="1" bandRow="1">
                <a:tableStyleId>{5C22544A-7EE6-4342-B048-85BDC9FD1C3A}</a:tableStyleId>
              </a:tblPr>
              <a:tblGrid>
                <a:gridCol w="8229600"/>
              </a:tblGrid>
              <a:tr h="370840">
                <a:tc>
                  <a:txBody>
                    <a:bodyPr/>
                    <a:lstStyle/>
                    <a:p>
                      <a:endParaRPr lang="en-US" sz="500" dirty="0"/>
                    </a:p>
                  </a:txBody>
                  <a:tcPr/>
                </a:tc>
              </a:tr>
              <a:tr h="370840">
                <a:tc>
                  <a:txBody>
                    <a:bodyPr/>
                    <a:lstStyle/>
                    <a:p>
                      <a:pPr marL="0" indent="0">
                        <a:buFont typeface="Arial" panose="020B0604020202020204" pitchFamily="34" charset="0"/>
                        <a:buNone/>
                      </a:pPr>
                      <a:r>
                        <a:rPr lang="en-US" sz="4000" b="0" i="0" u="sng" strike="noStrike" kern="1200" baseline="0" dirty="0" smtClean="0">
                          <a:solidFill>
                            <a:schemeClr val="dk1"/>
                          </a:solidFill>
                          <a:latin typeface="+mn-lt"/>
                          <a:ea typeface="+mn-ea"/>
                          <a:cs typeface="+mn-cs"/>
                        </a:rPr>
                        <a:t>3. Interaction</a:t>
                      </a:r>
                      <a:r>
                        <a:rPr lang="en-US" sz="4000" b="0" i="0" u="none" strike="noStrike" kern="1200" baseline="0" dirty="0" smtClean="0">
                          <a:solidFill>
                            <a:schemeClr val="dk1"/>
                          </a:solidFill>
                          <a:latin typeface="+mn-lt"/>
                          <a:ea typeface="+mn-ea"/>
                          <a:cs typeface="+mn-cs"/>
                        </a:rPr>
                        <a:t> may occur between components, in which high levels on both components could </a:t>
                      </a:r>
                      <a:r>
                        <a:rPr lang="en-US" sz="4000" b="0" i="0" u="sng" strike="noStrike" kern="1200" baseline="0" dirty="0" smtClean="0">
                          <a:solidFill>
                            <a:schemeClr val="dk1"/>
                          </a:solidFill>
                          <a:latin typeface="+mn-lt"/>
                          <a:ea typeface="+mn-ea"/>
                          <a:cs typeface="+mn-cs"/>
                        </a:rPr>
                        <a:t>exponentially</a:t>
                      </a:r>
                      <a:r>
                        <a:rPr lang="en-US" sz="4000" b="0" i="0" u="none" strike="noStrike" kern="1200" baseline="0" dirty="0" smtClean="0">
                          <a:solidFill>
                            <a:schemeClr val="dk1"/>
                          </a:solidFill>
                          <a:latin typeface="+mn-lt"/>
                          <a:ea typeface="+mn-ea"/>
                          <a:cs typeface="+mn-cs"/>
                        </a:rPr>
                        <a:t> enhance creativity (as intellectual abilities &amp; motivation).</a:t>
                      </a:r>
                    </a:p>
                  </a:txBody>
                  <a:tcPr/>
                </a:tc>
              </a:tr>
            </a:tbl>
          </a:graphicData>
        </a:graphic>
      </p:graphicFrame>
    </p:spTree>
    <p:extLst>
      <p:ext uri="{BB962C8B-B14F-4D97-AF65-F5344CB8AC3E}">
        <p14:creationId xmlns:p14="http://schemas.microsoft.com/office/powerpoint/2010/main" val="38149674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Decisions to </a:t>
            </a:r>
            <a:r>
              <a:rPr lang="en-US" b="1" dirty="0" smtClean="0"/>
              <a:t>Creativity</a:t>
            </a:r>
            <a:br>
              <a:rPr lang="en-US" b="1" dirty="0" smtClean="0"/>
            </a:br>
            <a:r>
              <a:rPr lang="en-US" b="1" dirty="0" smtClean="0"/>
              <a:t>in Research</a:t>
            </a:r>
            <a:endParaRPr lang="en-US" dirty="0"/>
          </a:p>
        </p:txBody>
      </p:sp>
    </p:spTree>
    <p:extLst>
      <p:ext uri="{BB962C8B-B14F-4D97-AF65-F5344CB8AC3E}">
        <p14:creationId xmlns:p14="http://schemas.microsoft.com/office/powerpoint/2010/main" val="322339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(1)</a:t>
            </a:r>
            <a:endParaRPr lang="en-US" b="1" dirty="0"/>
          </a:p>
        </p:txBody>
      </p:sp>
      <p:sp>
        <p:nvSpPr>
          <p:cNvPr id="3" name="Content Placeholder 2"/>
          <p:cNvSpPr>
            <a:spLocks noGrp="1"/>
          </p:cNvSpPr>
          <p:nvPr>
            <p:ph idx="1"/>
          </p:nvPr>
        </p:nvSpPr>
        <p:spPr/>
        <p:txBody>
          <a:bodyPr>
            <a:normAutofit/>
          </a:bodyPr>
          <a:lstStyle/>
          <a:p>
            <a:r>
              <a:rPr lang="en-US" sz="3600" dirty="0"/>
              <a:t>As more </a:t>
            </a:r>
            <a:r>
              <a:rPr lang="en-US" sz="3600" u="sng" dirty="0"/>
              <a:t>knowledge</a:t>
            </a:r>
            <a:r>
              <a:rPr lang="en-US" sz="3600" dirty="0"/>
              <a:t> brings more complex </a:t>
            </a:r>
            <a:r>
              <a:rPr lang="en-US" sz="3600" u="sng" dirty="0"/>
              <a:t>problems</a:t>
            </a:r>
            <a:r>
              <a:rPr lang="en-US" sz="3600" dirty="0"/>
              <a:t> to solve, more &amp; more </a:t>
            </a:r>
            <a:r>
              <a:rPr lang="en-US" sz="3600" u="sng" dirty="0"/>
              <a:t>creativity</a:t>
            </a:r>
            <a:r>
              <a:rPr lang="en-US" sz="3600" dirty="0"/>
              <a:t> in needed in the </a:t>
            </a:r>
            <a:r>
              <a:rPr lang="en-US" sz="3600" u="sng" dirty="0"/>
              <a:t>scientific</a:t>
            </a:r>
            <a:r>
              <a:rPr lang="en-US" sz="3600" dirty="0"/>
              <a:t> filed every day. (</a:t>
            </a:r>
            <a:r>
              <a:rPr lang="en-US" sz="3600" dirty="0" err="1"/>
              <a:t>StraightAscholar</a:t>
            </a:r>
            <a:r>
              <a:rPr lang="en-US" sz="3600" dirty="0"/>
              <a:t>)</a:t>
            </a:r>
          </a:p>
          <a:p>
            <a:r>
              <a:rPr lang="en-US" sz="3600" dirty="0" smtClean="0"/>
              <a:t>IBM poll of 1,500 CEOs identified </a:t>
            </a:r>
            <a:r>
              <a:rPr lang="en-US" sz="3600" u="sng" dirty="0" smtClean="0"/>
              <a:t>creativity</a:t>
            </a:r>
            <a:r>
              <a:rPr lang="en-US" sz="3600" dirty="0" smtClean="0"/>
              <a:t> as the No. 1 “leadership </a:t>
            </a:r>
            <a:r>
              <a:rPr lang="en-US" sz="3600" u="sng" dirty="0" smtClean="0"/>
              <a:t>competency</a:t>
            </a:r>
            <a:r>
              <a:rPr lang="en-US" sz="3600" dirty="0" smtClean="0"/>
              <a:t>” of the future. </a:t>
            </a:r>
          </a:p>
          <a:p>
            <a:pPr marL="0" indent="0">
              <a:buNone/>
            </a:pPr>
            <a:endParaRPr lang="en-US" sz="3600" dirty="0" smtClean="0"/>
          </a:p>
          <a:p>
            <a:pPr>
              <a:buNone/>
            </a:pPr>
            <a:endParaRPr 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Autofit/>
          </a:bodyPr>
          <a:lstStyle/>
          <a:p>
            <a:r>
              <a:rPr lang="en-US" sz="3200" b="1" dirty="0"/>
              <a:t>Decisions to Develop </a:t>
            </a:r>
            <a:r>
              <a:rPr lang="en-US" sz="3200" b="1" dirty="0" smtClean="0"/>
              <a:t>Creativity (1)</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96316"/>
              </p:ext>
            </p:extLst>
          </p:nvPr>
        </p:nvGraphicFramePr>
        <p:xfrm>
          <a:off x="381000" y="762000"/>
          <a:ext cx="8458200" cy="4160520"/>
        </p:xfrm>
        <a:graphic>
          <a:graphicData uri="http://schemas.openxmlformats.org/drawingml/2006/table">
            <a:tbl>
              <a:tblPr firstRow="1" bandRow="1">
                <a:tableStyleId>{5C22544A-7EE6-4342-B048-85BDC9FD1C3A}</a:tableStyleId>
              </a:tblPr>
              <a:tblGrid>
                <a:gridCol w="8458200"/>
              </a:tblGrid>
              <a:tr h="228600">
                <a:tc>
                  <a:txBody>
                    <a:bodyPr/>
                    <a:lstStyle/>
                    <a:p>
                      <a:endParaRPr lang="en-US" sz="1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t>(1) Redefine </a:t>
                      </a:r>
                      <a:r>
                        <a:rPr lang="en-US" sz="3600" u="sng" dirty="0" smtClean="0"/>
                        <a:t>problems</a:t>
                      </a:r>
                      <a:r>
                        <a:rPr lang="en-US" sz="3600" dirty="0" smtClean="0"/>
                        <a:t>, (2) Question &amp; analyze </a:t>
                      </a:r>
                      <a:r>
                        <a:rPr lang="en-US" sz="3600" u="sng" dirty="0" smtClean="0"/>
                        <a:t>assumptions</a:t>
                      </a:r>
                      <a:r>
                        <a:rPr lang="en-US" sz="3600" dirty="0" smtClean="0"/>
                        <a:t>, (3) Do not assume that creative ideas </a:t>
                      </a:r>
                      <a:r>
                        <a:rPr lang="en-US" sz="3600" u="sng" dirty="0" smtClean="0"/>
                        <a:t>sell</a:t>
                      </a:r>
                      <a:r>
                        <a:rPr lang="en-US" sz="3600" dirty="0" smtClean="0"/>
                        <a:t> themselves: sell them, (4) Encourage the generation of </a:t>
                      </a:r>
                      <a:r>
                        <a:rPr lang="en-US" sz="3600" u="sng" dirty="0" smtClean="0"/>
                        <a:t>ideas</a:t>
                      </a:r>
                      <a:r>
                        <a:rPr lang="en-US" sz="3600" dirty="0" smtClean="0"/>
                        <a:t>, (5) Recognize that </a:t>
                      </a:r>
                      <a:r>
                        <a:rPr lang="en-US" sz="3600" u="sng" dirty="0" smtClean="0"/>
                        <a:t>knowledge</a:t>
                      </a:r>
                      <a:r>
                        <a:rPr lang="en-US" sz="3600" dirty="0" smtClean="0"/>
                        <a:t> can both help &amp; hinder creativity, (6) Identify &amp; surmount </a:t>
                      </a:r>
                      <a:r>
                        <a:rPr lang="en-US" sz="3600" u="sng" dirty="0" smtClean="0"/>
                        <a:t>obstacles</a:t>
                      </a:r>
                      <a:r>
                        <a:rPr lang="en-US" sz="3600" dirty="0" smtClean="0"/>
                        <a:t>, (7) Take sensible </a:t>
                      </a:r>
                      <a:r>
                        <a:rPr lang="en-US" sz="3600" u="sng" dirty="0" smtClean="0"/>
                        <a:t>risks</a:t>
                      </a:r>
                      <a:r>
                        <a:rPr lang="en-US" sz="3600" dirty="0" smtClean="0"/>
                        <a:t>, </a:t>
                      </a:r>
                    </a:p>
                  </a:txBody>
                  <a:tcPr/>
                </a:tc>
              </a:tr>
            </a:tbl>
          </a:graphicData>
        </a:graphic>
      </p:graphicFrame>
    </p:spTree>
    <p:extLst>
      <p:ext uri="{BB962C8B-B14F-4D97-AF65-F5344CB8AC3E}">
        <p14:creationId xmlns:p14="http://schemas.microsoft.com/office/powerpoint/2010/main" val="17514851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Autofit/>
          </a:bodyPr>
          <a:lstStyle/>
          <a:p>
            <a:r>
              <a:rPr lang="en-US" sz="3200" b="1" dirty="0"/>
              <a:t>Decisions to </a:t>
            </a:r>
            <a:r>
              <a:rPr lang="en-US" sz="3200" b="1" dirty="0" smtClean="0"/>
              <a:t>Develop Creativity (2)</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8034587"/>
              </p:ext>
            </p:extLst>
          </p:nvPr>
        </p:nvGraphicFramePr>
        <p:xfrm>
          <a:off x="381000" y="762000"/>
          <a:ext cx="8458200" cy="3063240"/>
        </p:xfrm>
        <a:graphic>
          <a:graphicData uri="http://schemas.openxmlformats.org/drawingml/2006/table">
            <a:tbl>
              <a:tblPr firstRow="1" bandRow="1">
                <a:tableStyleId>{5C22544A-7EE6-4342-B048-85BDC9FD1C3A}</a:tableStyleId>
              </a:tblPr>
              <a:tblGrid>
                <a:gridCol w="8458200"/>
              </a:tblGrid>
              <a:tr h="228600">
                <a:tc>
                  <a:txBody>
                    <a:bodyPr/>
                    <a:lstStyle/>
                    <a:p>
                      <a:endParaRPr lang="en-US" sz="1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t>(8) Tolerate </a:t>
                      </a:r>
                      <a:r>
                        <a:rPr lang="en-US" sz="3600" u="sng" dirty="0" smtClean="0"/>
                        <a:t>ambiguity</a:t>
                      </a:r>
                      <a:r>
                        <a:rPr lang="en-US" sz="3600" dirty="0" smtClean="0"/>
                        <a:t>, (9) </a:t>
                      </a:r>
                      <a:r>
                        <a:rPr lang="en-US" sz="3600" u="sng" dirty="0" smtClean="0"/>
                        <a:t>Believe</a:t>
                      </a:r>
                      <a:r>
                        <a:rPr lang="en-US" sz="3600" dirty="0" smtClean="0"/>
                        <a:t> in oneself (self-efficacy), (10) Find what one </a:t>
                      </a:r>
                      <a:r>
                        <a:rPr lang="en-US" sz="3600" u="sng" dirty="0" smtClean="0"/>
                        <a:t>loves</a:t>
                      </a:r>
                      <a:r>
                        <a:rPr lang="en-US" sz="3600" dirty="0" smtClean="0"/>
                        <a:t> to do, (k) Delay </a:t>
                      </a:r>
                      <a:r>
                        <a:rPr lang="en-US" sz="3600" u="sng" dirty="0" smtClean="0"/>
                        <a:t>gratification</a:t>
                      </a:r>
                      <a:r>
                        <a:rPr lang="en-US" sz="3600" dirty="0" smtClean="0"/>
                        <a:t>, (11) </a:t>
                      </a:r>
                      <a:r>
                        <a:rPr lang="en-US" sz="3600" u="sng" dirty="0" smtClean="0"/>
                        <a:t>Role-model</a:t>
                      </a:r>
                      <a:r>
                        <a:rPr lang="en-US" sz="3600" dirty="0" smtClean="0"/>
                        <a:t> creativity, (12) Cross-fertilize </a:t>
                      </a:r>
                      <a:r>
                        <a:rPr lang="en-US" sz="3600" u="sng" dirty="0" smtClean="0"/>
                        <a:t>ideas</a:t>
                      </a:r>
                      <a:r>
                        <a:rPr lang="en-US" sz="3600" dirty="0" smtClean="0"/>
                        <a:t>, (13) </a:t>
                      </a:r>
                      <a:r>
                        <a:rPr lang="en-US" sz="3600" u="sng" dirty="0" smtClean="0"/>
                        <a:t>Reward</a:t>
                      </a:r>
                      <a:r>
                        <a:rPr lang="en-US" sz="3600" dirty="0" smtClean="0"/>
                        <a:t> creativity, </a:t>
                      </a:r>
                    </a:p>
                  </a:txBody>
                  <a:tcPr/>
                </a:tc>
              </a:tr>
            </a:tbl>
          </a:graphicData>
        </a:graphic>
      </p:graphicFrame>
    </p:spTree>
    <p:extLst>
      <p:ext uri="{BB962C8B-B14F-4D97-AF65-F5344CB8AC3E}">
        <p14:creationId xmlns:p14="http://schemas.microsoft.com/office/powerpoint/2010/main" val="30778235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Autofit/>
          </a:bodyPr>
          <a:lstStyle/>
          <a:p>
            <a:r>
              <a:rPr lang="en-US" sz="2800" b="1" dirty="0"/>
              <a:t>Decisions to Develop </a:t>
            </a:r>
            <a:r>
              <a:rPr lang="en-US" sz="2800" b="1" dirty="0" smtClean="0"/>
              <a:t>Creativity (3)</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2706914"/>
              </p:ext>
            </p:extLst>
          </p:nvPr>
        </p:nvGraphicFramePr>
        <p:xfrm>
          <a:off x="381000" y="762000"/>
          <a:ext cx="8458200" cy="3611880"/>
        </p:xfrm>
        <a:graphic>
          <a:graphicData uri="http://schemas.openxmlformats.org/drawingml/2006/table">
            <a:tbl>
              <a:tblPr firstRow="1" bandRow="1">
                <a:tableStyleId>{5C22544A-7EE6-4342-B048-85BDC9FD1C3A}</a:tableStyleId>
              </a:tblPr>
              <a:tblGrid>
                <a:gridCol w="8458200"/>
              </a:tblGrid>
              <a:tr h="228600">
                <a:tc>
                  <a:txBody>
                    <a:bodyPr/>
                    <a:lstStyle/>
                    <a:p>
                      <a:endParaRPr lang="en-US" sz="1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t>(14) Allow </a:t>
                      </a:r>
                      <a:r>
                        <a:rPr lang="en-US" sz="3600" u="sng" dirty="0" smtClean="0"/>
                        <a:t>mistakes</a:t>
                      </a:r>
                      <a:r>
                        <a:rPr lang="en-US" sz="3600" dirty="0" smtClean="0"/>
                        <a:t>, (15) Encourage </a:t>
                      </a:r>
                      <a:r>
                        <a:rPr lang="en-US" sz="3600" u="sng" dirty="0" smtClean="0"/>
                        <a:t>collaboration</a:t>
                      </a:r>
                      <a:r>
                        <a:rPr lang="en-US" sz="3600" dirty="0" smtClean="0"/>
                        <a:t>, (16) See things from </a:t>
                      </a:r>
                      <a:r>
                        <a:rPr lang="en-US" sz="3600" u="sng" dirty="0" smtClean="0"/>
                        <a:t>others</a:t>
                      </a:r>
                      <a:r>
                        <a:rPr lang="en-US" sz="3600" dirty="0" smtClean="0"/>
                        <a:t>’ </a:t>
                      </a:r>
                      <a:r>
                        <a:rPr lang="en-US" sz="3600" u="sng" dirty="0" smtClean="0"/>
                        <a:t>points</a:t>
                      </a:r>
                      <a:r>
                        <a:rPr lang="en-US" sz="3600" dirty="0" smtClean="0"/>
                        <a:t> of view, (17) Take </a:t>
                      </a:r>
                      <a:r>
                        <a:rPr lang="en-US" sz="3600" u="sng" dirty="0" smtClean="0"/>
                        <a:t>responsibility</a:t>
                      </a:r>
                      <a:r>
                        <a:rPr lang="en-US" sz="3600" dirty="0" smtClean="0"/>
                        <a:t> for successes &amp; failures, (18) Maximize person–environment </a:t>
                      </a:r>
                      <a:r>
                        <a:rPr lang="en-US" sz="3600" u="sng" dirty="0" smtClean="0"/>
                        <a:t>fit</a:t>
                      </a:r>
                      <a:r>
                        <a:rPr lang="en-US" sz="3600" dirty="0" smtClean="0"/>
                        <a:t>, (19) Continue to allow intellectual </a:t>
                      </a:r>
                      <a:r>
                        <a:rPr lang="en-US" sz="3600" u="sng" dirty="0" smtClean="0"/>
                        <a:t>growth</a:t>
                      </a:r>
                    </a:p>
                  </a:txBody>
                  <a:tcPr/>
                </a:tc>
              </a:tr>
            </a:tbl>
          </a:graphicData>
        </a:graphic>
      </p:graphicFrame>
    </p:spTree>
    <p:extLst>
      <p:ext uri="{BB962C8B-B14F-4D97-AF65-F5344CB8AC3E}">
        <p14:creationId xmlns:p14="http://schemas.microsoft.com/office/powerpoint/2010/main" val="14688409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Assessments</a:t>
            </a:r>
            <a:endParaRPr lang="en-US" b="1" dirty="0"/>
          </a:p>
        </p:txBody>
      </p:sp>
    </p:spTree>
    <p:extLst>
      <p:ext uri="{BB962C8B-B14F-4D97-AF65-F5344CB8AC3E}">
        <p14:creationId xmlns:p14="http://schemas.microsoft.com/office/powerpoint/2010/main" val="2296060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a:t>
            </a:r>
            <a:r>
              <a:rPr lang="en-US" b="1" dirty="0" smtClean="0"/>
              <a:t>ssessments </a:t>
            </a:r>
            <a:r>
              <a:rPr lang="en-US" b="1" dirty="0"/>
              <a:t>of </a:t>
            </a:r>
            <a:r>
              <a:rPr lang="en-US" b="1" dirty="0" smtClean="0"/>
              <a:t>Creative </a:t>
            </a:r>
            <a:r>
              <a:rPr lang="en-US" b="1" dirty="0"/>
              <a:t>T</a:t>
            </a:r>
            <a:r>
              <a:rPr lang="en-US" b="1" dirty="0" smtClean="0"/>
              <a:t>alent</a:t>
            </a:r>
            <a:endParaRPr lang="en-US" b="1" dirty="0"/>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r>
              <a:rPr lang="en-US" sz="4000" dirty="0"/>
              <a:t>Torrance Tests of Creative Thinking (Torrance, </a:t>
            </a:r>
            <a:r>
              <a:rPr lang="en-US" sz="4000" dirty="0" smtClean="0"/>
              <a:t>1974) </a:t>
            </a:r>
          </a:p>
          <a:p>
            <a:r>
              <a:rPr lang="en-US" sz="4000" dirty="0" smtClean="0"/>
              <a:t>remain </a:t>
            </a:r>
            <a:r>
              <a:rPr lang="en-US" sz="4000" dirty="0"/>
              <a:t>the most widely used assessments of </a:t>
            </a:r>
            <a:r>
              <a:rPr lang="en-US" sz="4000" dirty="0" smtClean="0"/>
              <a:t>creative talent.</a:t>
            </a:r>
          </a:p>
          <a:p>
            <a:endParaRPr lang="en-US" sz="4000" dirty="0"/>
          </a:p>
        </p:txBody>
      </p:sp>
    </p:spTree>
    <p:extLst>
      <p:ext uri="{BB962C8B-B14F-4D97-AF65-F5344CB8AC3E}">
        <p14:creationId xmlns:p14="http://schemas.microsoft.com/office/powerpoint/2010/main" val="22366720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a:t>
            </a:r>
            <a:r>
              <a:rPr lang="en-US" b="1" dirty="0" smtClean="0"/>
              <a:t>ssessments of </a:t>
            </a:r>
            <a:r>
              <a:rPr lang="en-US" b="1" dirty="0"/>
              <a:t>T</a:t>
            </a:r>
            <a:r>
              <a:rPr lang="en-US" b="1" dirty="0" smtClean="0"/>
              <a:t>hinking </a:t>
            </a:r>
            <a:r>
              <a:rPr lang="en-US" b="1" dirty="0"/>
              <a:t>S</a:t>
            </a:r>
            <a:r>
              <a:rPr lang="en-US" b="1" dirty="0" smtClean="0"/>
              <a:t>tyles</a:t>
            </a:r>
            <a:endParaRPr lang="en-US" b="1" dirty="0"/>
          </a:p>
        </p:txBody>
      </p:sp>
      <p:sp>
        <p:nvSpPr>
          <p:cNvPr id="3" name="Content Placeholder 2"/>
          <p:cNvSpPr>
            <a:spLocks noGrp="1"/>
          </p:cNvSpPr>
          <p:nvPr>
            <p:ph idx="1"/>
          </p:nvPr>
        </p:nvSpPr>
        <p:spPr>
          <a:xfrm>
            <a:off x="457200" y="1600201"/>
            <a:ext cx="8229600" cy="4038600"/>
          </a:xfrm>
          <a:solidFill>
            <a:schemeClr val="accent1">
              <a:lumMod val="20000"/>
              <a:lumOff val="80000"/>
            </a:schemeClr>
          </a:solidFill>
        </p:spPr>
        <p:txBody>
          <a:bodyPr/>
          <a:lstStyle/>
          <a:p>
            <a:r>
              <a:rPr lang="en-US" dirty="0"/>
              <a:t>Q</a:t>
            </a:r>
            <a:r>
              <a:rPr lang="en-US" dirty="0" smtClean="0"/>
              <a:t>uestionnaire to help understand thinking </a:t>
            </a:r>
            <a:r>
              <a:rPr lang="en-US" dirty="0"/>
              <a:t>styles—how </a:t>
            </a:r>
            <a:r>
              <a:rPr lang="en-US" dirty="0" smtClean="0"/>
              <a:t>person tend </a:t>
            </a:r>
            <a:r>
              <a:rPr lang="en-US" dirty="0"/>
              <a:t>to approach situations </a:t>
            </a:r>
            <a:r>
              <a:rPr lang="en-US" dirty="0" smtClean="0"/>
              <a:t>&amp; make </a:t>
            </a:r>
            <a:r>
              <a:rPr lang="en-US" dirty="0"/>
              <a:t>decisions. </a:t>
            </a:r>
            <a:endParaRPr lang="en-US" dirty="0" smtClean="0"/>
          </a:p>
          <a:p>
            <a:r>
              <a:rPr lang="en-US" dirty="0" smtClean="0"/>
              <a:t>There </a:t>
            </a:r>
            <a:r>
              <a:rPr lang="en-US" dirty="0"/>
              <a:t>are no right or wrong answers. </a:t>
            </a:r>
            <a:endParaRPr lang="en-US" dirty="0" smtClean="0"/>
          </a:p>
          <a:p>
            <a:r>
              <a:rPr lang="en-US" dirty="0" smtClean="0"/>
              <a:t>Think </a:t>
            </a:r>
            <a:r>
              <a:rPr lang="en-US" dirty="0"/>
              <a:t>about how </a:t>
            </a:r>
            <a:r>
              <a:rPr lang="en-US" dirty="0" smtClean="0"/>
              <a:t>you </a:t>
            </a:r>
            <a:r>
              <a:rPr lang="en-US" i="1" dirty="0" smtClean="0"/>
              <a:t>actually </a:t>
            </a:r>
            <a:r>
              <a:rPr lang="en-US" i="1" dirty="0"/>
              <a:t>behave</a:t>
            </a:r>
            <a:r>
              <a:rPr lang="en-US" dirty="0"/>
              <a:t> </a:t>
            </a:r>
            <a:r>
              <a:rPr lang="en-US" dirty="0" smtClean="0"/>
              <a:t>&amp; choose </a:t>
            </a:r>
            <a:r>
              <a:rPr lang="en-US" dirty="0"/>
              <a:t>the response that most accurately describes you.</a:t>
            </a:r>
          </a:p>
        </p:txBody>
      </p:sp>
      <p:sp>
        <p:nvSpPr>
          <p:cNvPr id="4" name="Rectangle 3"/>
          <p:cNvSpPr/>
          <p:nvPr/>
        </p:nvSpPr>
        <p:spPr>
          <a:xfrm>
            <a:off x="536377" y="5715000"/>
            <a:ext cx="7769423" cy="1200329"/>
          </a:xfrm>
          <a:prstGeom prst="rect">
            <a:avLst/>
          </a:prstGeom>
        </p:spPr>
        <p:txBody>
          <a:bodyPr wrap="square">
            <a:spAutoFit/>
          </a:bodyPr>
          <a:lstStyle/>
          <a:p>
            <a:r>
              <a:rPr lang="en-US" sz="2400" dirty="0"/>
              <a:t>Pearson Education, </a:t>
            </a:r>
            <a:r>
              <a:rPr lang="en-US" sz="2400" dirty="0" err="1" smtClean="0"/>
              <a:t>Inc</a:t>
            </a:r>
            <a:endParaRPr lang="en-US" sz="2400" dirty="0" smtClean="0"/>
          </a:p>
          <a:p>
            <a:r>
              <a:rPr lang="en-US" sz="2400" dirty="0"/>
              <a:t>http://www.thinkwatson.com/mythinkingstyles-start </a:t>
            </a:r>
          </a:p>
          <a:p>
            <a:endParaRPr lang="en-US" sz="2400" dirty="0"/>
          </a:p>
        </p:txBody>
      </p:sp>
    </p:spTree>
    <p:extLst>
      <p:ext uri="{BB962C8B-B14F-4D97-AF65-F5344CB8AC3E}">
        <p14:creationId xmlns:p14="http://schemas.microsoft.com/office/powerpoint/2010/main" val="34726125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Creativity &amp; Science</a:t>
            </a:r>
            <a:endParaRPr lang="en-US" b="1" dirty="0"/>
          </a:p>
        </p:txBody>
      </p:sp>
    </p:spTree>
    <p:extLst>
      <p:ext uri="{BB962C8B-B14F-4D97-AF65-F5344CB8AC3E}">
        <p14:creationId xmlns:p14="http://schemas.microsoft.com/office/powerpoint/2010/main" val="21782707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Creativity &amp; Science</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20000"/>
          </a:bodyPr>
          <a:lstStyle/>
          <a:p>
            <a:pPr marL="0" indent="0">
              <a:buNone/>
            </a:pPr>
            <a:r>
              <a:rPr lang="en-US" sz="4000" dirty="0"/>
              <a:t>C</a:t>
            </a:r>
            <a:r>
              <a:rPr lang="en-US" sz="4000" dirty="0" smtClean="0"/>
              <a:t>reativity </a:t>
            </a:r>
            <a:r>
              <a:rPr lang="en-US" sz="4000" dirty="0"/>
              <a:t>is, by </a:t>
            </a:r>
            <a:r>
              <a:rPr lang="en-US" sz="4000" dirty="0" smtClean="0"/>
              <a:t>its nature</a:t>
            </a:r>
            <a:r>
              <a:rPr lang="en-US" sz="4000" dirty="0"/>
              <a:t>, propulsion. </a:t>
            </a:r>
            <a:endParaRPr lang="en-US" sz="4000" dirty="0" smtClean="0"/>
          </a:p>
          <a:p>
            <a:pPr marL="0" indent="0">
              <a:buNone/>
            </a:pPr>
            <a:endParaRPr lang="en-US" sz="4000" dirty="0" smtClean="0"/>
          </a:p>
          <a:p>
            <a:pPr marL="0" indent="0">
              <a:buNone/>
            </a:pPr>
            <a:r>
              <a:rPr lang="en-US" sz="4000" dirty="0" smtClean="0"/>
              <a:t>It </a:t>
            </a:r>
            <a:r>
              <a:rPr lang="en-US" sz="4000" dirty="0"/>
              <a:t>moves a field from some point </a:t>
            </a:r>
            <a:r>
              <a:rPr lang="en-US" sz="4000" dirty="0" smtClean="0"/>
              <a:t>to another. </a:t>
            </a:r>
          </a:p>
          <a:p>
            <a:pPr marL="0" indent="0">
              <a:buNone/>
            </a:pPr>
            <a:endParaRPr lang="en-US" sz="4000" dirty="0"/>
          </a:p>
          <a:p>
            <a:pPr marL="0" indent="0">
              <a:buNone/>
            </a:pPr>
            <a:r>
              <a:rPr lang="en-US" sz="4000" dirty="0" smtClean="0"/>
              <a:t>There are 3 major types of creativity contributions (creativity) </a:t>
            </a:r>
          </a:p>
          <a:p>
            <a:pPr marL="0" indent="0">
              <a:buNone/>
            </a:pPr>
            <a:r>
              <a:rPr lang="en-US" sz="4000" b="1" dirty="0" smtClean="0"/>
              <a:t>Types = Paradigms = Models</a:t>
            </a:r>
            <a:endParaRPr lang="en-US" sz="4000" dirty="0"/>
          </a:p>
          <a:p>
            <a:endParaRPr lang="en-US" sz="4000" dirty="0"/>
          </a:p>
        </p:txBody>
      </p:sp>
    </p:spTree>
    <p:extLst>
      <p:ext uri="{BB962C8B-B14F-4D97-AF65-F5344CB8AC3E}">
        <p14:creationId xmlns:p14="http://schemas.microsoft.com/office/powerpoint/2010/main" val="9421286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smtClean="0"/>
              <a:t>A. Creativity that </a:t>
            </a:r>
            <a:r>
              <a:rPr lang="en-US" sz="3200" b="1" u="sng" dirty="0"/>
              <a:t>A</a:t>
            </a:r>
            <a:r>
              <a:rPr lang="en-US" sz="3200" b="1" u="sng" dirty="0" smtClean="0"/>
              <a:t>ccept</a:t>
            </a:r>
            <a:r>
              <a:rPr lang="en-US" sz="3200" b="1" dirty="0" smtClean="0"/>
              <a:t> </a:t>
            </a:r>
            <a:r>
              <a:rPr lang="en-US" sz="3200" b="1" dirty="0"/>
              <a:t>C</a:t>
            </a:r>
            <a:r>
              <a:rPr lang="en-US" sz="3200" b="1" dirty="0" smtClean="0"/>
              <a:t>urrent </a:t>
            </a:r>
            <a:r>
              <a:rPr lang="en-US" sz="3200" b="1" dirty="0"/>
              <a:t>P</a:t>
            </a:r>
            <a:r>
              <a:rPr lang="en-US" sz="3200" b="1" dirty="0" smtClean="0"/>
              <a:t>aradigms </a:t>
            </a:r>
            <a:r>
              <a:rPr lang="en-US" sz="3200" b="1" dirty="0"/>
              <a:t>&amp; </a:t>
            </a:r>
            <a:r>
              <a:rPr lang="en-US" sz="3200" b="1" dirty="0" smtClean="0"/>
              <a:t>Attempt </a:t>
            </a:r>
            <a:r>
              <a:rPr lang="en-US" sz="3200" b="1" dirty="0"/>
              <a:t>to </a:t>
            </a:r>
            <a:r>
              <a:rPr lang="en-US" sz="3200" b="1" u="sng" dirty="0" smtClean="0"/>
              <a:t>Extend</a:t>
            </a:r>
            <a:r>
              <a:rPr lang="en-US" sz="3200" b="1" dirty="0" smtClean="0"/>
              <a:t> Them  </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2913945"/>
              </p:ext>
            </p:extLst>
          </p:nvPr>
        </p:nvGraphicFramePr>
        <p:xfrm>
          <a:off x="457200" y="1143000"/>
          <a:ext cx="8229600" cy="5308600"/>
        </p:xfrm>
        <a:graphic>
          <a:graphicData uri="http://schemas.openxmlformats.org/drawingml/2006/table">
            <a:tbl>
              <a:tblPr firstRow="1" bandRow="1">
                <a:tableStyleId>{5C22544A-7EE6-4342-B048-85BDC9FD1C3A}</a:tableStyleId>
              </a:tblPr>
              <a:tblGrid>
                <a:gridCol w="8229600"/>
              </a:tblGrid>
              <a:tr h="370840">
                <a:tc>
                  <a:txBody>
                    <a:bodyPr/>
                    <a:lstStyle/>
                    <a:p>
                      <a:endParaRPr lang="en-US" sz="100" dirty="0"/>
                    </a:p>
                  </a:txBody>
                  <a:tcPr/>
                </a:tc>
              </a:tr>
              <a:tr h="370840">
                <a:tc>
                  <a:txBody>
                    <a:bodyPr/>
                    <a:lstStyle/>
                    <a:p>
                      <a:r>
                        <a:rPr lang="en-US" sz="2500" b="0" i="0" u="sng" strike="noStrike" baseline="0" dirty="0" smtClean="0">
                          <a:solidFill>
                            <a:schemeClr val="tx1"/>
                          </a:solidFill>
                          <a:latin typeface="+mn-lt"/>
                          <a:ea typeface="+mn-ea"/>
                          <a:cs typeface="+mn-cs"/>
                        </a:rPr>
                        <a:t>Replication</a:t>
                      </a:r>
                      <a:r>
                        <a:rPr lang="en-US" sz="2500" b="0" i="0" u="none" strike="noStrike" baseline="0" dirty="0" smtClean="0">
                          <a:solidFill>
                            <a:schemeClr val="tx1"/>
                          </a:solidFill>
                          <a:latin typeface="+mn-lt"/>
                          <a:ea typeface="+mn-ea"/>
                          <a:cs typeface="+mn-cs"/>
                        </a:rPr>
                        <a:t> (Stationary Motion) </a:t>
                      </a:r>
                      <a:r>
                        <a:rPr lang="en-US" sz="2500" b="0" i="0" u="none" strike="noStrike" kern="1200" baseline="0" dirty="0" smtClean="0">
                          <a:solidFill>
                            <a:schemeClr val="dk1"/>
                          </a:solidFill>
                          <a:latin typeface="+mn-lt"/>
                          <a:ea typeface="+mn-ea"/>
                          <a:cs typeface="+mn-cs"/>
                        </a:rPr>
                        <a:t>an attempt to show that the field is in the right place. The propulsion keeps the field where it is.</a:t>
                      </a:r>
                      <a:endParaRPr lang="en-US" sz="2500" dirty="0" smtClean="0"/>
                    </a:p>
                  </a:txBody>
                  <a:tcPr/>
                </a:tc>
              </a:tr>
              <a:tr h="370840">
                <a:tc>
                  <a:txBody>
                    <a:bodyPr/>
                    <a:lstStyle/>
                    <a:p>
                      <a:r>
                        <a:rPr lang="en-US" sz="2500" b="0" i="0" u="sng" strike="noStrike" baseline="0" dirty="0" smtClean="0">
                          <a:solidFill>
                            <a:schemeClr val="tx1"/>
                          </a:solidFill>
                          <a:latin typeface="+mn-lt"/>
                          <a:ea typeface="+mn-ea"/>
                          <a:cs typeface="+mn-cs"/>
                        </a:rPr>
                        <a:t>Re-</a:t>
                      </a:r>
                      <a:r>
                        <a:rPr lang="en-US" sz="2500" b="0" i="0" u="sng" strike="noStrike" baseline="0" dirty="0" err="1" smtClean="0">
                          <a:solidFill>
                            <a:schemeClr val="tx1"/>
                          </a:solidFill>
                          <a:latin typeface="+mn-lt"/>
                          <a:ea typeface="+mn-ea"/>
                          <a:cs typeface="+mn-cs"/>
                        </a:rPr>
                        <a:t>defintion</a:t>
                      </a:r>
                      <a:r>
                        <a:rPr lang="en-US" sz="2500" b="0" i="0" u="none" strike="noStrike" baseline="0" dirty="0" smtClean="0">
                          <a:solidFill>
                            <a:schemeClr val="tx1"/>
                          </a:solidFill>
                          <a:latin typeface="+mn-lt"/>
                          <a:ea typeface="+mn-ea"/>
                          <a:cs typeface="+mn-cs"/>
                        </a:rPr>
                        <a:t> (Circular Motion) </a:t>
                      </a:r>
                      <a:r>
                        <a:rPr lang="en-US" sz="2500" b="0" i="0" u="none" strike="noStrike" kern="1200" baseline="0" dirty="0" smtClean="0">
                          <a:solidFill>
                            <a:schemeClr val="dk1"/>
                          </a:solidFill>
                          <a:latin typeface="+mn-lt"/>
                          <a:ea typeface="+mn-ea"/>
                          <a:cs typeface="+mn-cs"/>
                        </a:rPr>
                        <a:t>an attempt to redefine where the field is. The current status of the field thus is seen from different points of view. </a:t>
                      </a:r>
                      <a:endParaRPr lang="en-US" sz="2500" dirty="0" smtClean="0"/>
                    </a:p>
                  </a:txBody>
                  <a:tcPr/>
                </a:tc>
              </a:tr>
              <a:tr h="370840">
                <a:tc>
                  <a:txBody>
                    <a:bodyPr/>
                    <a:lstStyle/>
                    <a:p>
                      <a:r>
                        <a:rPr lang="en-US" sz="2500" b="0" i="0" u="sng" strike="noStrike" baseline="0" dirty="0" smtClean="0">
                          <a:solidFill>
                            <a:schemeClr val="tx1"/>
                          </a:solidFill>
                          <a:latin typeface="+mn-lt"/>
                          <a:ea typeface="+mn-ea"/>
                          <a:cs typeface="+mn-cs"/>
                        </a:rPr>
                        <a:t>Forward</a:t>
                      </a:r>
                      <a:r>
                        <a:rPr lang="en-US" sz="2500" b="0" i="0" u="none" strike="noStrike" baseline="0" dirty="0" smtClean="0">
                          <a:solidFill>
                            <a:schemeClr val="tx1"/>
                          </a:solidFill>
                          <a:latin typeface="+mn-lt"/>
                          <a:ea typeface="+mn-ea"/>
                          <a:cs typeface="+mn-cs"/>
                        </a:rPr>
                        <a:t> </a:t>
                      </a:r>
                      <a:r>
                        <a:rPr lang="en-US" sz="2500" b="0" i="0" u="sng" strike="noStrike" baseline="0" dirty="0" err="1" smtClean="0">
                          <a:solidFill>
                            <a:schemeClr val="tx1"/>
                          </a:solidFill>
                          <a:latin typeface="+mn-lt"/>
                          <a:ea typeface="+mn-ea"/>
                          <a:cs typeface="+mn-cs"/>
                        </a:rPr>
                        <a:t>incrementation</a:t>
                      </a:r>
                      <a:r>
                        <a:rPr lang="en-US" sz="2500" b="0" i="0" u="none" strike="noStrike" baseline="0" dirty="0" smtClean="0">
                          <a:solidFill>
                            <a:schemeClr val="tx1"/>
                          </a:solidFill>
                          <a:latin typeface="+mn-lt"/>
                          <a:ea typeface="+mn-ea"/>
                          <a:cs typeface="+mn-cs"/>
                        </a:rPr>
                        <a:t> (Expected Rate) </a:t>
                      </a:r>
                      <a:r>
                        <a:rPr lang="en-US" sz="2500" b="0" i="0" u="none" strike="noStrike" kern="1200" baseline="0" dirty="0" smtClean="0">
                          <a:solidFill>
                            <a:schemeClr val="dk1"/>
                          </a:solidFill>
                          <a:latin typeface="+mn-lt"/>
                          <a:ea typeface="+mn-ea"/>
                          <a:cs typeface="+mn-cs"/>
                        </a:rPr>
                        <a:t>an attempt to move the field forward in the direction it already is going.</a:t>
                      </a:r>
                      <a:endParaRPr lang="en-US" sz="2500" dirty="0" smtClean="0"/>
                    </a:p>
                  </a:txBody>
                  <a:tcPr/>
                </a:tc>
              </a:tr>
              <a:tr h="370840">
                <a:tc>
                  <a:txBody>
                    <a:bodyPr/>
                    <a:lstStyle/>
                    <a:p>
                      <a:r>
                        <a:rPr lang="en-US" sz="2500" b="0" i="0" u="sng" strike="noStrike" baseline="0" dirty="0" smtClean="0">
                          <a:solidFill>
                            <a:schemeClr val="tx1"/>
                          </a:solidFill>
                          <a:latin typeface="+mn-lt"/>
                          <a:ea typeface="+mn-ea"/>
                          <a:cs typeface="+mn-cs"/>
                        </a:rPr>
                        <a:t>Advance</a:t>
                      </a:r>
                      <a:r>
                        <a:rPr lang="en-US" sz="2500" b="0" i="0" u="none" strike="noStrike" baseline="0" dirty="0" smtClean="0">
                          <a:solidFill>
                            <a:schemeClr val="tx1"/>
                          </a:solidFill>
                          <a:latin typeface="+mn-lt"/>
                          <a:ea typeface="+mn-ea"/>
                          <a:cs typeface="+mn-cs"/>
                        </a:rPr>
                        <a:t> </a:t>
                      </a:r>
                      <a:r>
                        <a:rPr lang="en-US" sz="2500" b="0" i="0" u="sng" strike="noStrike" baseline="0" dirty="0" smtClean="0">
                          <a:solidFill>
                            <a:schemeClr val="tx1"/>
                          </a:solidFill>
                          <a:latin typeface="+mn-lt"/>
                          <a:ea typeface="+mn-ea"/>
                          <a:cs typeface="+mn-cs"/>
                        </a:rPr>
                        <a:t>forward</a:t>
                      </a:r>
                      <a:r>
                        <a:rPr lang="en-US" sz="2500" b="0" i="0" u="none" strike="noStrike" baseline="0" dirty="0" smtClean="0">
                          <a:solidFill>
                            <a:schemeClr val="tx1"/>
                          </a:solidFill>
                          <a:latin typeface="+mn-lt"/>
                          <a:ea typeface="+mn-ea"/>
                          <a:cs typeface="+mn-cs"/>
                        </a:rPr>
                        <a:t> </a:t>
                      </a:r>
                      <a:r>
                        <a:rPr lang="en-US" sz="2500" b="0" i="0" u="sng" strike="noStrike" baseline="0" dirty="0" err="1" smtClean="0">
                          <a:solidFill>
                            <a:schemeClr val="tx1"/>
                          </a:solidFill>
                          <a:latin typeface="+mn-lt"/>
                          <a:ea typeface="+mn-ea"/>
                          <a:cs typeface="+mn-cs"/>
                        </a:rPr>
                        <a:t>incrementation</a:t>
                      </a:r>
                      <a:r>
                        <a:rPr lang="en-US" sz="2500" b="0" i="0" u="none" strike="noStrike" baseline="0" dirty="0" smtClean="0">
                          <a:solidFill>
                            <a:schemeClr val="tx1"/>
                          </a:solidFill>
                          <a:latin typeface="+mn-lt"/>
                          <a:ea typeface="+mn-ea"/>
                          <a:cs typeface="+mn-cs"/>
                        </a:rPr>
                        <a:t> (Beyond Expected) </a:t>
                      </a:r>
                      <a:r>
                        <a:rPr lang="en-US" sz="2500" b="0" i="0" u="none" strike="noStrike" kern="1200" baseline="0" dirty="0" smtClean="0">
                          <a:solidFill>
                            <a:schemeClr val="dk1"/>
                          </a:solidFill>
                          <a:latin typeface="+mn-lt"/>
                          <a:ea typeface="+mn-ea"/>
                          <a:cs typeface="+mn-cs"/>
                        </a:rPr>
                        <a:t>an attempt to move the field forward in the direction it is already going but by moving beyond where others are ready for it to go. </a:t>
                      </a:r>
                      <a:endParaRPr lang="en-US" sz="2500" dirty="0" smtClean="0"/>
                    </a:p>
                  </a:txBody>
                  <a:tcPr/>
                </a:tc>
              </a:tr>
            </a:tbl>
          </a:graphicData>
        </a:graphic>
      </p:graphicFrame>
    </p:spTree>
    <p:extLst>
      <p:ext uri="{BB962C8B-B14F-4D97-AF65-F5344CB8AC3E}">
        <p14:creationId xmlns:p14="http://schemas.microsoft.com/office/powerpoint/2010/main" val="10582905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B. Creativity that </a:t>
            </a:r>
            <a:r>
              <a:rPr lang="en-US" sz="3200" b="1" u="sng" dirty="0"/>
              <a:t>R</a:t>
            </a:r>
            <a:r>
              <a:rPr lang="en-US" sz="3200" b="1" u="sng" dirty="0" smtClean="0"/>
              <a:t>eject</a:t>
            </a:r>
            <a:r>
              <a:rPr lang="en-US" sz="3200" b="1" dirty="0" smtClean="0"/>
              <a:t> </a:t>
            </a:r>
            <a:r>
              <a:rPr lang="en-US" sz="3200" b="1" dirty="0"/>
              <a:t>C</a:t>
            </a:r>
            <a:r>
              <a:rPr lang="en-US" sz="3200" b="1" dirty="0" smtClean="0"/>
              <a:t>urrent </a:t>
            </a:r>
            <a:r>
              <a:rPr lang="en-US" sz="3200" b="1" dirty="0"/>
              <a:t>P</a:t>
            </a:r>
            <a:r>
              <a:rPr lang="en-US" sz="3200" b="1" dirty="0" smtClean="0"/>
              <a:t>aradigms </a:t>
            </a:r>
            <a:r>
              <a:rPr lang="en-US" sz="3200" b="1" dirty="0"/>
              <a:t>&amp; </a:t>
            </a:r>
            <a:r>
              <a:rPr lang="en-US" sz="3200" b="1" dirty="0" smtClean="0"/>
              <a:t>Attempt </a:t>
            </a:r>
            <a:r>
              <a:rPr lang="en-US" sz="3200" b="1" dirty="0"/>
              <a:t>to </a:t>
            </a:r>
            <a:r>
              <a:rPr lang="en-US" sz="3200" b="1" u="sng" dirty="0" smtClean="0"/>
              <a:t>Replace</a:t>
            </a:r>
            <a:r>
              <a:rPr lang="en-US" sz="3200" b="1" dirty="0" smtClean="0"/>
              <a:t> Them</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4594233"/>
              </p:ext>
            </p:extLst>
          </p:nvPr>
        </p:nvGraphicFramePr>
        <p:xfrm>
          <a:off x="457200" y="1600200"/>
          <a:ext cx="8229600" cy="4429760"/>
        </p:xfrm>
        <a:graphic>
          <a:graphicData uri="http://schemas.openxmlformats.org/drawingml/2006/table">
            <a:tbl>
              <a:tblPr firstRow="1" bandRow="1">
                <a:tableStyleId>{5C22544A-7EE6-4342-B048-85BDC9FD1C3A}</a:tableStyleId>
              </a:tblPr>
              <a:tblGrid>
                <a:gridCol w="8229600"/>
              </a:tblGrid>
              <a:tr h="370840">
                <a:tc>
                  <a:txBody>
                    <a:bodyPr/>
                    <a:lstStyle/>
                    <a:p>
                      <a:endParaRPr lang="en-US" sz="5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txBody>
                  <a:tcPr/>
                </a:tc>
              </a:tr>
              <a:tr h="370840">
                <a:tc>
                  <a:txBody>
                    <a:bodyPr/>
                    <a:lstStyle/>
                    <a:p>
                      <a:r>
                        <a:rPr lang="en-US" sz="3200" b="0" i="0" u="sng" strike="noStrike" baseline="0" dirty="0" smtClean="0">
                          <a:solidFill>
                            <a:schemeClr val="tx1"/>
                          </a:solidFill>
                          <a:latin typeface="+mn-lt"/>
                          <a:ea typeface="+mn-ea"/>
                          <a:cs typeface="+mn-cs"/>
                        </a:rPr>
                        <a:t>Redirection</a:t>
                      </a:r>
                      <a:r>
                        <a:rPr lang="en-US" sz="3200" b="0" i="0" u="none" strike="noStrike" baseline="0" dirty="0" smtClean="0">
                          <a:solidFill>
                            <a:schemeClr val="tx1"/>
                          </a:solidFill>
                          <a:latin typeface="+mn-lt"/>
                          <a:ea typeface="+mn-ea"/>
                          <a:cs typeface="+mn-cs"/>
                        </a:rPr>
                        <a:t> (</a:t>
                      </a:r>
                      <a:r>
                        <a:rPr lang="en-US" sz="3200" b="0" i="0" u="none" strike="noStrike" kern="1200" baseline="0" dirty="0" smtClean="0">
                          <a:solidFill>
                            <a:schemeClr val="tx1"/>
                          </a:solidFill>
                          <a:latin typeface="+mn-lt"/>
                          <a:ea typeface="+mn-ea"/>
                          <a:cs typeface="+mn-cs"/>
                        </a:rPr>
                        <a:t>Motion in a direction That diverges from the way the field is currently moving).</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i="0" u="sng" strike="noStrike" kern="1200" baseline="0" dirty="0" smtClean="0">
                          <a:solidFill>
                            <a:schemeClr val="tx1"/>
                          </a:solidFill>
                          <a:latin typeface="+mn-lt"/>
                          <a:ea typeface="+mn-ea"/>
                          <a:cs typeface="+mn-cs"/>
                        </a:rPr>
                        <a:t>Reconstruction</a:t>
                      </a:r>
                      <a:r>
                        <a:rPr lang="en-US" sz="3200" b="0" i="0" u="none" strike="noStrike" kern="1200" baseline="0" dirty="0" smtClean="0">
                          <a:solidFill>
                            <a:schemeClr val="tx1"/>
                          </a:solidFill>
                          <a:latin typeface="+mn-lt"/>
                          <a:ea typeface="+mn-ea"/>
                          <a:cs typeface="+mn-cs"/>
                        </a:rPr>
                        <a:t>/ </a:t>
                      </a:r>
                      <a:r>
                        <a:rPr lang="en-US" sz="3200" b="0" i="0" u="sng" strike="noStrike" kern="1200" baseline="0" dirty="0" smtClean="0">
                          <a:solidFill>
                            <a:schemeClr val="tx1"/>
                          </a:solidFill>
                          <a:latin typeface="+mn-lt"/>
                          <a:ea typeface="+mn-ea"/>
                          <a:cs typeface="+mn-cs"/>
                        </a:rPr>
                        <a:t>Redirection</a:t>
                      </a:r>
                      <a:r>
                        <a:rPr lang="en-US" sz="3200" b="0" i="0" u="none" strike="noStrike" kern="1200" baseline="0" dirty="0" smtClean="0">
                          <a:solidFill>
                            <a:schemeClr val="tx1"/>
                          </a:solidFill>
                          <a:latin typeface="+mn-lt"/>
                          <a:ea typeface="+mn-ea"/>
                          <a:cs typeface="+mn-cs"/>
                        </a:rPr>
                        <a:t> (Backward to original location then forward).</a:t>
                      </a:r>
                    </a:p>
                  </a:txBody>
                  <a:tcPr/>
                </a:tc>
              </a:tr>
              <a:tr h="370840">
                <a:tc>
                  <a:txBody>
                    <a:bodyPr/>
                    <a:lstStyle/>
                    <a:p>
                      <a:r>
                        <a:rPr lang="en-US" sz="3200" b="0" i="0" u="sng" strike="noStrike" kern="1200" baseline="0" dirty="0" err="1" smtClean="0">
                          <a:solidFill>
                            <a:schemeClr val="tx1"/>
                          </a:solidFill>
                          <a:latin typeface="+mn-lt"/>
                          <a:ea typeface="+mn-ea"/>
                          <a:cs typeface="+mn-cs"/>
                        </a:rPr>
                        <a:t>Reinitiation</a:t>
                      </a:r>
                      <a:r>
                        <a:rPr lang="en-US" sz="3200" b="0" i="0" u="none" strike="noStrike" kern="1200" baseline="0" dirty="0" smtClean="0">
                          <a:solidFill>
                            <a:schemeClr val="tx1"/>
                          </a:solidFill>
                          <a:latin typeface="+mn-lt"/>
                          <a:ea typeface="+mn-ea"/>
                          <a:cs typeface="+mn-cs"/>
                        </a:rPr>
                        <a:t> (</a:t>
                      </a:r>
                      <a:r>
                        <a:rPr lang="en-US" sz="3200" b="0" i="0" u="none" strike="noStrike" kern="1200" baseline="0" dirty="0" smtClean="0">
                          <a:solidFill>
                            <a:schemeClr val="dk1"/>
                          </a:solidFill>
                          <a:latin typeface="+mn-lt"/>
                          <a:ea typeface="+mn-ea"/>
                          <a:cs typeface="+mn-cs"/>
                        </a:rPr>
                        <a:t>Attempt to move the field to a different, as-yet-unreached, starting point &amp; then to move from that point).</a:t>
                      </a:r>
                      <a:endParaRPr lang="en-US" sz="3200" b="0" i="0" u="none" strike="noStrike" kern="1200" baseline="0" dirty="0" smtClean="0">
                        <a:solidFill>
                          <a:schemeClr val="tx1"/>
                        </a:solidFill>
                        <a:latin typeface="+mn-lt"/>
                        <a:ea typeface="+mn-ea"/>
                        <a:cs typeface="+mn-cs"/>
                      </a:endParaRPr>
                    </a:p>
                  </a:txBody>
                  <a:tcPr/>
                </a:tc>
              </a:tr>
            </a:tbl>
          </a:graphicData>
        </a:graphic>
      </p:graphicFrame>
    </p:spTree>
    <p:extLst>
      <p:ext uri="{BB962C8B-B14F-4D97-AF65-F5344CB8AC3E}">
        <p14:creationId xmlns:p14="http://schemas.microsoft.com/office/powerpoint/2010/main" val="1854121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(2)</a:t>
            </a:r>
            <a:endParaRPr lang="en-US" b="1" dirty="0"/>
          </a:p>
        </p:txBody>
      </p:sp>
      <p:sp>
        <p:nvSpPr>
          <p:cNvPr id="3" name="Content Placeholder 2"/>
          <p:cNvSpPr>
            <a:spLocks noGrp="1"/>
          </p:cNvSpPr>
          <p:nvPr>
            <p:ph idx="1"/>
          </p:nvPr>
        </p:nvSpPr>
        <p:spPr/>
        <p:txBody>
          <a:bodyPr>
            <a:normAutofit/>
          </a:bodyPr>
          <a:lstStyle/>
          <a:p>
            <a:r>
              <a:rPr lang="en-US" sz="3600" dirty="0" smtClean="0"/>
              <a:t> </a:t>
            </a:r>
            <a:r>
              <a:rPr lang="en-US" sz="3600" u="sng" dirty="0" smtClean="0"/>
              <a:t>Fact-finding</a:t>
            </a:r>
            <a:r>
              <a:rPr lang="en-US" sz="3600" dirty="0" smtClean="0"/>
              <a:t> &amp; deep </a:t>
            </a:r>
            <a:r>
              <a:rPr lang="en-US" sz="3600" u="sng" dirty="0" smtClean="0"/>
              <a:t>research</a:t>
            </a:r>
            <a:r>
              <a:rPr lang="en-US" sz="3600" dirty="0" smtClean="0"/>
              <a:t> are vital stages in the </a:t>
            </a:r>
            <a:r>
              <a:rPr lang="en-US" sz="3600" u="sng" dirty="0" smtClean="0"/>
              <a:t>creative</a:t>
            </a:r>
            <a:r>
              <a:rPr lang="en-US" sz="3600" dirty="0" smtClean="0"/>
              <a:t> process.</a:t>
            </a:r>
          </a:p>
          <a:p>
            <a:r>
              <a:rPr lang="en-US" sz="3600" dirty="0" smtClean="0"/>
              <a:t>Teaching students how to think </a:t>
            </a:r>
            <a:r>
              <a:rPr lang="en-US" sz="3600" u="sng" dirty="0" smtClean="0"/>
              <a:t>logically</a:t>
            </a:r>
            <a:r>
              <a:rPr lang="en-US" sz="3600" dirty="0" smtClean="0"/>
              <a:t> &amp; how to think </a:t>
            </a:r>
            <a:r>
              <a:rPr lang="en-US" sz="3600" u="sng" dirty="0" smtClean="0"/>
              <a:t>creatively</a:t>
            </a:r>
            <a:r>
              <a:rPr lang="en-US" sz="3600" dirty="0" smtClean="0"/>
              <a:t> &amp; to use these skills to build their own </a:t>
            </a:r>
            <a:r>
              <a:rPr lang="en-US" sz="3600" u="sng" dirty="0" smtClean="0"/>
              <a:t>knowledge</a:t>
            </a:r>
            <a:r>
              <a:rPr lang="en-US" sz="3600" dirty="0" smtClean="0"/>
              <a:t>. </a:t>
            </a:r>
          </a:p>
          <a:p>
            <a:r>
              <a:rPr lang="en-US" sz="3600" dirty="0" smtClean="0"/>
              <a:t>This goes against the </a:t>
            </a:r>
            <a:r>
              <a:rPr lang="en-US" sz="3600" u="sng" dirty="0" smtClean="0"/>
              <a:t>stereotype</a:t>
            </a:r>
            <a:r>
              <a:rPr lang="en-US" sz="3600" dirty="0" smtClean="0"/>
              <a:t> of teaching </a:t>
            </a:r>
            <a:r>
              <a:rPr lang="en-US" sz="3600" u="sng" dirty="0" smtClean="0"/>
              <a:t>sciences</a:t>
            </a:r>
            <a:r>
              <a:rPr lang="en-US" sz="3600" dirty="0" smtClean="0"/>
              <a:t>.</a:t>
            </a:r>
          </a:p>
          <a:p>
            <a:endParaRPr lang="en-US" sz="3600" dirty="0" smtClean="0"/>
          </a:p>
          <a:p>
            <a:pPr>
              <a:buNone/>
            </a:pPr>
            <a:endParaRPr lang="en-US" sz="3600" dirty="0"/>
          </a:p>
        </p:txBody>
      </p:sp>
    </p:spTree>
    <p:extLst>
      <p:ext uri="{BB962C8B-B14F-4D97-AF65-F5344CB8AC3E}">
        <p14:creationId xmlns:p14="http://schemas.microsoft.com/office/powerpoint/2010/main" val="6796617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2800" b="1" dirty="0" smtClean="0"/>
              <a:t>C. Creativity that </a:t>
            </a:r>
            <a:r>
              <a:rPr lang="en-US" sz="2800" b="1" dirty="0"/>
              <a:t>A</a:t>
            </a:r>
            <a:r>
              <a:rPr lang="en-US" sz="2800" b="1" dirty="0" smtClean="0"/>
              <a:t>ttempt </a:t>
            </a:r>
            <a:r>
              <a:rPr lang="en-US" sz="2800" b="1" dirty="0"/>
              <a:t>to </a:t>
            </a:r>
            <a:r>
              <a:rPr lang="en-US" sz="2800" b="1" u="sng" dirty="0" smtClean="0"/>
              <a:t>Integrate</a:t>
            </a:r>
            <a:r>
              <a:rPr lang="en-US" sz="2800" b="1" dirty="0" smtClean="0"/>
              <a:t> </a:t>
            </a:r>
            <a:r>
              <a:rPr lang="en-US" sz="2800" b="1" dirty="0"/>
              <a:t>M</a:t>
            </a:r>
            <a:r>
              <a:rPr lang="en-US" sz="2800" b="1" dirty="0" smtClean="0"/>
              <a:t>ultiple Current Paradigms</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2066431"/>
              </p:ext>
            </p:extLst>
          </p:nvPr>
        </p:nvGraphicFramePr>
        <p:xfrm>
          <a:off x="457200" y="1295400"/>
          <a:ext cx="8229600" cy="3759200"/>
        </p:xfrm>
        <a:graphic>
          <a:graphicData uri="http://schemas.openxmlformats.org/drawingml/2006/table">
            <a:tbl>
              <a:tblPr firstRow="1" bandRow="1">
                <a:tableStyleId>{5C22544A-7EE6-4342-B048-85BDC9FD1C3A}</a:tableStyleId>
              </a:tblPr>
              <a:tblGrid>
                <a:gridCol w="8229600"/>
              </a:tblGrid>
              <a:tr h="370840">
                <a:tc>
                  <a:txBody>
                    <a:bodyPr/>
                    <a:lstStyle/>
                    <a:p>
                      <a:endParaRPr lang="en-US" sz="600" dirty="0"/>
                    </a:p>
                  </a:txBody>
                  <a:tcPr/>
                </a:tc>
              </a:tr>
              <a:tr h="370840">
                <a:tc>
                  <a:txBody>
                    <a:bodyPr/>
                    <a:lstStyle/>
                    <a:p>
                      <a:endParaRPr lang="en-US" sz="300" b="0" i="0" u="none" strike="noStrike" kern="1200" baseline="0" dirty="0" smtClean="0">
                        <a:solidFill>
                          <a:schemeClr val="dk1"/>
                        </a:solidFill>
                        <a:latin typeface="+mn-lt"/>
                        <a:ea typeface="+mn-ea"/>
                        <a:cs typeface="+mn-cs"/>
                      </a:endParaRPr>
                    </a:p>
                  </a:txBody>
                  <a:tcPr/>
                </a:tc>
              </a:tr>
              <a:tr h="370840">
                <a:tc>
                  <a:txBody>
                    <a:bodyPr/>
                    <a:lstStyle/>
                    <a:p>
                      <a:r>
                        <a:rPr lang="en-US" sz="3200" b="0" i="0" u="sng" strike="noStrike" kern="1200" baseline="0" dirty="0" smtClean="0">
                          <a:solidFill>
                            <a:schemeClr val="dk1"/>
                          </a:solidFill>
                          <a:latin typeface="+mn-lt"/>
                          <a:ea typeface="+mn-ea"/>
                          <a:cs typeface="+mn-cs"/>
                        </a:rPr>
                        <a:t>Integration</a:t>
                      </a:r>
                      <a:r>
                        <a:rPr lang="en-US" sz="3200" b="0" i="0" u="none" strike="noStrike" kern="1200" baseline="0" dirty="0" smtClean="0">
                          <a:solidFill>
                            <a:schemeClr val="dk1"/>
                          </a:solidFill>
                          <a:latin typeface="+mn-lt"/>
                          <a:ea typeface="+mn-ea"/>
                          <a:cs typeface="+mn-cs"/>
                        </a:rPr>
                        <a:t>. An attempt to integrate two formerly diverse ways of thinking about phenomena into a single way of thinking about a phenomenon. </a:t>
                      </a:r>
                    </a:p>
                    <a:p>
                      <a:r>
                        <a:rPr lang="en-US" sz="3200" b="0" i="0" u="none" strike="noStrike" kern="1200" baseline="0" dirty="0" smtClean="0">
                          <a:solidFill>
                            <a:schemeClr val="dk1"/>
                          </a:solidFill>
                          <a:latin typeface="+mn-lt"/>
                          <a:ea typeface="+mn-ea"/>
                          <a:cs typeface="+mn-cs"/>
                        </a:rPr>
                        <a:t>The propulsion thus is a combination of two different approaches that are linked together.</a:t>
                      </a:r>
                    </a:p>
                  </a:txBody>
                  <a:tcPr/>
                </a:tc>
              </a:tr>
            </a:tbl>
          </a:graphicData>
        </a:graphic>
      </p:graphicFrame>
    </p:spTree>
    <p:extLst>
      <p:ext uri="{BB962C8B-B14F-4D97-AF65-F5344CB8AC3E}">
        <p14:creationId xmlns:p14="http://schemas.microsoft.com/office/powerpoint/2010/main" val="9910248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t>A Journal of Creativity Sciences &amp; Research </a:t>
            </a:r>
            <a:endParaRPr lang="en-US" sz="3200" b="1" dirty="0"/>
          </a:p>
        </p:txBody>
      </p:sp>
    </p:spTree>
    <p:extLst>
      <p:ext uri="{BB962C8B-B14F-4D97-AF65-F5344CB8AC3E}">
        <p14:creationId xmlns:p14="http://schemas.microsoft.com/office/powerpoint/2010/main" val="42215939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Creativity in Research Journal</a:t>
            </a:r>
            <a:br>
              <a:rPr lang="en-US" b="1" dirty="0" smtClean="0"/>
            </a:br>
            <a:r>
              <a:rPr lang="en-US" b="1" dirty="0" smtClean="0"/>
              <a:t>1988-Date</a:t>
            </a:r>
            <a:endParaRPr lang="en-US" b="1" dirty="0"/>
          </a:p>
        </p:txBody>
      </p:sp>
      <p:sp>
        <p:nvSpPr>
          <p:cNvPr id="3" name="Content Placeholder 2"/>
          <p:cNvSpPr>
            <a:spLocks noGrp="1"/>
          </p:cNvSpPr>
          <p:nvPr>
            <p:ph idx="1"/>
          </p:nvPr>
        </p:nvSpPr>
        <p:spPr/>
        <p:txBody>
          <a:bodyPr/>
          <a:lstStyle/>
          <a:p>
            <a:pPr>
              <a:buNone/>
            </a:pPr>
            <a:r>
              <a:rPr lang="en-US" dirty="0" smtClean="0"/>
              <a:t>Capture the full range of approaches to the </a:t>
            </a:r>
            <a:r>
              <a:rPr lang="en-US" u="sng" dirty="0" smtClean="0"/>
              <a:t>study</a:t>
            </a:r>
            <a:r>
              <a:rPr lang="en-US" dirty="0" smtClean="0"/>
              <a:t> of creativity</a:t>
            </a:r>
          </a:p>
          <a:p>
            <a:pPr>
              <a:buNone/>
            </a:pPr>
            <a:r>
              <a:rPr lang="en-US" dirty="0" smtClean="0"/>
              <a:t>behavioral, clinical, cognitive, cross-cultural, developmental, educational, genetic, organizational, psychoanalytic, psychometrics, &amp; social. </a:t>
            </a:r>
            <a:endParaRPr lang="en-US" dirty="0"/>
          </a:p>
        </p:txBody>
      </p:sp>
    </p:spTree>
    <p:extLst>
      <p:ext uri="{BB962C8B-B14F-4D97-AF65-F5344CB8AC3E}">
        <p14:creationId xmlns:p14="http://schemas.microsoft.com/office/powerpoint/2010/main" val="19659790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Creative </a:t>
            </a:r>
            <a:r>
              <a:rPr lang="en-US" b="1" dirty="0"/>
              <a:t>Research </a:t>
            </a:r>
            <a:r>
              <a:rPr lang="en-US" b="1" dirty="0" smtClean="0"/>
              <a:t>Awards</a:t>
            </a:r>
            <a:endParaRPr lang="en-US" b="1" dirty="0"/>
          </a:p>
        </p:txBody>
      </p:sp>
    </p:spTree>
    <p:extLst>
      <p:ext uri="{BB962C8B-B14F-4D97-AF65-F5344CB8AC3E}">
        <p14:creationId xmlns:p14="http://schemas.microsoft.com/office/powerpoint/2010/main" val="29619018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6400800" cy="1143000"/>
          </a:xfrm>
        </p:spPr>
        <p:txBody>
          <a:bodyPr>
            <a:noAutofit/>
          </a:bodyPr>
          <a:lstStyle/>
          <a:p>
            <a:pPr>
              <a:buNone/>
            </a:pPr>
            <a:r>
              <a:rPr lang="en-US" b="1" dirty="0" smtClean="0"/>
              <a:t>Creative Research Medal 2015  </a:t>
            </a:r>
            <a:endParaRPr lang="en-US" dirty="0"/>
          </a:p>
        </p:txBody>
      </p:sp>
      <p:sp>
        <p:nvSpPr>
          <p:cNvPr id="5" name="Rectangle 4"/>
          <p:cNvSpPr/>
          <p:nvPr/>
        </p:nvSpPr>
        <p:spPr>
          <a:xfrm>
            <a:off x="76200" y="5906869"/>
            <a:ext cx="7467600" cy="923330"/>
          </a:xfrm>
          <a:prstGeom prst="rect">
            <a:avLst/>
          </a:prstGeom>
        </p:spPr>
        <p:txBody>
          <a:bodyPr wrap="square">
            <a:spAutoFit/>
          </a:bodyPr>
          <a:lstStyle/>
          <a:p>
            <a:r>
              <a:rPr lang="en-US" b="1" dirty="0" smtClean="0"/>
              <a:t>Research Awards Program ©2016 </a:t>
            </a:r>
            <a:r>
              <a:rPr lang="en-US" dirty="0" smtClean="0"/>
              <a:t>University of Georgia Research Foundation, Inc.</a:t>
            </a:r>
            <a:r>
              <a:rPr lang="en-US" b="1" dirty="0" smtClean="0"/>
              <a:t> </a:t>
            </a:r>
            <a:r>
              <a:rPr lang="en-US" b="1" dirty="0"/>
              <a:t> University of Georgia Research Foundation. </a:t>
            </a:r>
          </a:p>
          <a:p>
            <a:endParaRPr lang="en-US" dirty="0"/>
          </a:p>
        </p:txBody>
      </p:sp>
      <p:sp>
        <p:nvSpPr>
          <p:cNvPr id="2" name="Rectangle 1"/>
          <p:cNvSpPr/>
          <p:nvPr/>
        </p:nvSpPr>
        <p:spPr>
          <a:xfrm>
            <a:off x="457200" y="838200"/>
            <a:ext cx="5791200" cy="4524315"/>
          </a:xfrm>
          <a:prstGeom prst="rect">
            <a:avLst/>
          </a:prstGeom>
        </p:spPr>
        <p:txBody>
          <a:bodyPr wrap="square">
            <a:spAutoFit/>
          </a:bodyPr>
          <a:lstStyle/>
          <a:p>
            <a:pPr>
              <a:buNone/>
            </a:pPr>
            <a:r>
              <a:rPr lang="en-US" sz="3200" b="1" dirty="0"/>
              <a:t>Jan </a:t>
            </a:r>
            <a:r>
              <a:rPr lang="en-US" sz="3200" b="1" dirty="0" err="1" smtClean="0"/>
              <a:t>Westpheling</a:t>
            </a:r>
            <a:r>
              <a:rPr lang="en-US" sz="3200" dirty="0"/>
              <a:t> </a:t>
            </a:r>
            <a:r>
              <a:rPr lang="en-US" sz="3200" b="1" dirty="0"/>
              <a:t>P</a:t>
            </a:r>
            <a:r>
              <a:rPr lang="en-US" sz="3200" b="1" dirty="0" smtClean="0"/>
              <a:t>rofessor </a:t>
            </a:r>
            <a:r>
              <a:rPr lang="en-US" sz="3200" b="1" dirty="0"/>
              <a:t>of G</a:t>
            </a:r>
            <a:r>
              <a:rPr lang="en-US" sz="3200" b="1" dirty="0" smtClean="0"/>
              <a:t>enetics</a:t>
            </a:r>
          </a:p>
          <a:p>
            <a:pPr>
              <a:buNone/>
            </a:pPr>
            <a:endParaRPr lang="en-US" sz="2800" b="1" dirty="0" smtClean="0"/>
          </a:p>
          <a:p>
            <a:pPr>
              <a:buNone/>
            </a:pPr>
            <a:r>
              <a:rPr lang="en-US" sz="2800" dirty="0" smtClean="0"/>
              <a:t>Engineered (</a:t>
            </a:r>
            <a:r>
              <a:rPr lang="en-US" sz="2800" u="sng" dirty="0"/>
              <a:t>biofuels</a:t>
            </a:r>
            <a:r>
              <a:rPr lang="en-US" sz="2800" dirty="0"/>
              <a:t> </a:t>
            </a:r>
            <a:r>
              <a:rPr lang="en-US" sz="2800" dirty="0" smtClean="0"/>
              <a:t>) ethanol production using bacterium</a:t>
            </a:r>
            <a:r>
              <a:rPr lang="en-US" sz="2800" dirty="0"/>
              <a:t> </a:t>
            </a:r>
            <a:r>
              <a:rPr lang="en-US" sz="2800" i="1" dirty="0" err="1"/>
              <a:t>Caldicellulosiruptor</a:t>
            </a:r>
            <a:r>
              <a:rPr lang="en-US" sz="2800" i="1" dirty="0"/>
              <a:t> </a:t>
            </a:r>
            <a:r>
              <a:rPr lang="en-US" sz="2800" i="1" dirty="0" err="1"/>
              <a:t>bescii</a:t>
            </a:r>
            <a:r>
              <a:rPr lang="en-US" sz="2800" dirty="0"/>
              <a:t> </a:t>
            </a:r>
            <a:r>
              <a:rPr lang="en-US" sz="2800" dirty="0" smtClean="0"/>
              <a:t> using </a:t>
            </a:r>
            <a:r>
              <a:rPr lang="en-US" sz="2800" dirty="0"/>
              <a:t>sustainable biomass feedstocks, reducing dependence on non-renewable fuel </a:t>
            </a:r>
            <a:r>
              <a:rPr lang="en-US" sz="2800" dirty="0" smtClean="0"/>
              <a:t>&amp; </a:t>
            </a:r>
            <a:r>
              <a:rPr lang="en-US" sz="2800" u="sng" dirty="0" smtClean="0"/>
              <a:t>limiting</a:t>
            </a:r>
            <a:r>
              <a:rPr lang="en-US" sz="2800" dirty="0" smtClean="0"/>
              <a:t> </a:t>
            </a:r>
            <a:r>
              <a:rPr lang="en-US" sz="2800" dirty="0"/>
              <a:t>the production of greenhouse gasses. </a:t>
            </a:r>
          </a:p>
        </p:txBody>
      </p:sp>
      <p:pic>
        <p:nvPicPr>
          <p:cNvPr id="2050" name="Picture 2" descr="Jan Westphel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6550" y="1152525"/>
            <a:ext cx="2381250" cy="357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73278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6400800" cy="1143000"/>
          </a:xfrm>
        </p:spPr>
        <p:txBody>
          <a:bodyPr>
            <a:noAutofit/>
          </a:bodyPr>
          <a:lstStyle/>
          <a:p>
            <a:pPr>
              <a:buNone/>
            </a:pPr>
            <a:r>
              <a:rPr lang="en-US" b="1" dirty="0" smtClean="0"/>
              <a:t>Creative Research Medal 2015  </a:t>
            </a:r>
            <a:endParaRPr lang="en-US" dirty="0"/>
          </a:p>
        </p:txBody>
      </p:sp>
      <p:pic>
        <p:nvPicPr>
          <p:cNvPr id="1026" name="Picture 2" descr="Scott Ardoin"/>
          <p:cNvPicPr>
            <a:picLocks noChangeAspect="1" noChangeArrowheads="1"/>
          </p:cNvPicPr>
          <p:nvPr/>
        </p:nvPicPr>
        <p:blipFill>
          <a:blip r:embed="rId3" cstate="print"/>
          <a:srcRect/>
          <a:stretch>
            <a:fillRect/>
          </a:stretch>
        </p:blipFill>
        <p:spPr bwMode="auto">
          <a:xfrm>
            <a:off x="6858000" y="533400"/>
            <a:ext cx="2076450" cy="2733675"/>
          </a:xfrm>
          <a:prstGeom prst="rect">
            <a:avLst/>
          </a:prstGeom>
          <a:noFill/>
        </p:spPr>
      </p:pic>
      <p:sp>
        <p:nvSpPr>
          <p:cNvPr id="5" name="Rectangle 4"/>
          <p:cNvSpPr/>
          <p:nvPr/>
        </p:nvSpPr>
        <p:spPr>
          <a:xfrm>
            <a:off x="76200" y="5906869"/>
            <a:ext cx="7467600" cy="923330"/>
          </a:xfrm>
          <a:prstGeom prst="rect">
            <a:avLst/>
          </a:prstGeom>
        </p:spPr>
        <p:txBody>
          <a:bodyPr wrap="square">
            <a:spAutoFit/>
          </a:bodyPr>
          <a:lstStyle/>
          <a:p>
            <a:r>
              <a:rPr lang="en-US" b="1" dirty="0" smtClean="0"/>
              <a:t>Research Awards Program ©2016 </a:t>
            </a:r>
            <a:r>
              <a:rPr lang="en-US" dirty="0" smtClean="0"/>
              <a:t>University of Georgia Research Foundation, Inc.</a:t>
            </a:r>
            <a:r>
              <a:rPr lang="en-US" b="1" dirty="0" smtClean="0"/>
              <a:t> </a:t>
            </a:r>
            <a:r>
              <a:rPr lang="en-US" b="1" dirty="0"/>
              <a:t> University of Georgia Research Foundation. </a:t>
            </a:r>
          </a:p>
          <a:p>
            <a:endParaRPr lang="en-US" dirty="0"/>
          </a:p>
        </p:txBody>
      </p:sp>
      <p:sp>
        <p:nvSpPr>
          <p:cNvPr id="2" name="Rectangle 1"/>
          <p:cNvSpPr/>
          <p:nvPr/>
        </p:nvSpPr>
        <p:spPr>
          <a:xfrm>
            <a:off x="457200" y="1217474"/>
            <a:ext cx="5410200" cy="4031873"/>
          </a:xfrm>
          <a:prstGeom prst="rect">
            <a:avLst/>
          </a:prstGeom>
        </p:spPr>
        <p:txBody>
          <a:bodyPr wrap="square">
            <a:spAutoFit/>
          </a:bodyPr>
          <a:lstStyle/>
          <a:p>
            <a:pPr>
              <a:buNone/>
            </a:pPr>
            <a:r>
              <a:rPr lang="en-US" sz="3200" b="1" dirty="0"/>
              <a:t>Scott </a:t>
            </a:r>
            <a:r>
              <a:rPr lang="en-US" sz="3200" b="1" dirty="0" err="1"/>
              <a:t>Ardoin</a:t>
            </a:r>
            <a:r>
              <a:rPr lang="en-US" sz="3200" dirty="0"/>
              <a:t> </a:t>
            </a:r>
            <a:r>
              <a:rPr lang="en-US" sz="3200" b="1" dirty="0" smtClean="0"/>
              <a:t>Professor </a:t>
            </a:r>
            <a:r>
              <a:rPr lang="en-US" sz="3200" b="1" dirty="0"/>
              <a:t>of </a:t>
            </a:r>
            <a:r>
              <a:rPr lang="en-US" sz="3200" b="1" dirty="0" smtClean="0"/>
              <a:t>Educational </a:t>
            </a:r>
            <a:r>
              <a:rPr lang="en-US" sz="3200" b="1" dirty="0"/>
              <a:t>P</a:t>
            </a:r>
            <a:r>
              <a:rPr lang="en-US" sz="3200" b="1" dirty="0" smtClean="0"/>
              <a:t>sychology</a:t>
            </a:r>
            <a:endParaRPr lang="en-US" sz="3200" dirty="0"/>
          </a:p>
          <a:p>
            <a:pPr>
              <a:buNone/>
            </a:pPr>
            <a:endParaRPr lang="en-US" sz="3200" dirty="0"/>
          </a:p>
          <a:p>
            <a:pPr>
              <a:buNone/>
            </a:pPr>
            <a:r>
              <a:rPr lang="en-US" sz="3200" dirty="0"/>
              <a:t>Application of </a:t>
            </a:r>
            <a:r>
              <a:rPr lang="en-US" sz="3200" u="sng" dirty="0"/>
              <a:t>eye-tracking</a:t>
            </a:r>
            <a:r>
              <a:rPr lang="en-US" sz="3200" dirty="0"/>
              <a:t> devices, to better understand how &amp; why students’ reading improves in </a:t>
            </a:r>
            <a:r>
              <a:rPr lang="en-US" sz="3200" u="sng" dirty="0"/>
              <a:t>repeated</a:t>
            </a:r>
            <a:r>
              <a:rPr lang="en-US" sz="3200" dirty="0"/>
              <a:t> </a:t>
            </a:r>
            <a:r>
              <a:rPr lang="en-US" sz="3200" u="sng" dirty="0"/>
              <a:t>readings</a:t>
            </a:r>
            <a:r>
              <a:rPr lang="en-US" sz="3200" dirty="0"/>
              <a:t> (RR) </a:t>
            </a:r>
            <a:r>
              <a:rPr lang="en-US" sz="3200" u="sng" dirty="0"/>
              <a:t>intervention</a:t>
            </a:r>
            <a:r>
              <a:rPr lang="en-US" sz="3200" dirty="0"/>
              <a:t>.</a:t>
            </a:r>
          </a:p>
        </p:txBody>
      </p:sp>
    </p:spTree>
    <p:extLst>
      <p:ext uri="{BB962C8B-B14F-4D97-AF65-F5344CB8AC3E}">
        <p14:creationId xmlns:p14="http://schemas.microsoft.com/office/powerpoint/2010/main" val="23300917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l"/>
            <a:r>
              <a:rPr lang="en-US" sz="3600" b="1" dirty="0" smtClean="0"/>
              <a:t>Lamar Dodd Award 2015</a:t>
            </a:r>
            <a:endParaRPr lang="en-US" sz="3600" b="1" dirty="0"/>
          </a:p>
        </p:txBody>
      </p:sp>
      <p:sp>
        <p:nvSpPr>
          <p:cNvPr id="3" name="Content Placeholder 2"/>
          <p:cNvSpPr>
            <a:spLocks noGrp="1"/>
          </p:cNvSpPr>
          <p:nvPr>
            <p:ph idx="1"/>
          </p:nvPr>
        </p:nvSpPr>
        <p:spPr>
          <a:xfrm>
            <a:off x="381000" y="990600"/>
            <a:ext cx="6096000" cy="5410200"/>
          </a:xfrm>
        </p:spPr>
        <p:txBody>
          <a:bodyPr>
            <a:noAutofit/>
          </a:bodyPr>
          <a:lstStyle/>
          <a:p>
            <a:pPr marL="0" indent="0">
              <a:buNone/>
            </a:pPr>
            <a:r>
              <a:rPr lang="en-US" sz="2800" b="1" dirty="0"/>
              <a:t>Geert-Jan Boons P</a:t>
            </a:r>
            <a:r>
              <a:rPr lang="en-US" sz="2800" b="1" dirty="0" smtClean="0"/>
              <a:t>rofessor in </a:t>
            </a:r>
            <a:r>
              <a:rPr lang="en-US" sz="2800" b="1" dirty="0"/>
              <a:t>B</a:t>
            </a:r>
            <a:r>
              <a:rPr lang="en-US" sz="2800" b="1" dirty="0" smtClean="0"/>
              <a:t>iochemical Sciences</a:t>
            </a:r>
          </a:p>
          <a:p>
            <a:pPr marL="0" indent="0">
              <a:buNone/>
            </a:pPr>
            <a:r>
              <a:rPr lang="en-US" sz="2800" dirty="0" smtClean="0"/>
              <a:t>Developed </a:t>
            </a:r>
            <a:r>
              <a:rPr lang="en-US" sz="2800" u="sng" dirty="0"/>
              <a:t>vaccine</a:t>
            </a:r>
            <a:r>
              <a:rPr lang="en-US" sz="2800" dirty="0"/>
              <a:t> that trains </a:t>
            </a:r>
            <a:r>
              <a:rPr lang="en-US" sz="2800" dirty="0" smtClean="0"/>
              <a:t>immune </a:t>
            </a:r>
            <a:r>
              <a:rPr lang="en-US" sz="2800" dirty="0"/>
              <a:t>system to recognize </a:t>
            </a:r>
            <a:r>
              <a:rPr lang="en-US" sz="2800" dirty="0" smtClean="0"/>
              <a:t>&amp; attack tumors—shrunk tumor 80 %. </a:t>
            </a:r>
          </a:p>
          <a:p>
            <a:pPr marL="0" indent="0">
              <a:buNone/>
            </a:pPr>
            <a:r>
              <a:rPr lang="en-US" sz="2800" dirty="0" smtClean="0"/>
              <a:t>Developed method </a:t>
            </a:r>
            <a:r>
              <a:rPr lang="en-US" sz="2800" dirty="0"/>
              <a:t>to synthesize </a:t>
            </a:r>
            <a:r>
              <a:rPr lang="en-US" sz="2800" u="sng" dirty="0"/>
              <a:t>asymmetrical</a:t>
            </a:r>
            <a:r>
              <a:rPr lang="en-US" sz="2800" dirty="0"/>
              <a:t> </a:t>
            </a:r>
            <a:r>
              <a:rPr lang="en-US" sz="2800" u="sng" dirty="0" smtClean="0"/>
              <a:t>N-</a:t>
            </a:r>
            <a:r>
              <a:rPr lang="en-US" sz="2800" u="sng" dirty="0" err="1" smtClean="0"/>
              <a:t>glycans</a:t>
            </a:r>
            <a:r>
              <a:rPr lang="en-US" sz="2800" dirty="0"/>
              <a:t> </a:t>
            </a:r>
            <a:r>
              <a:rPr lang="en-US" sz="2800" dirty="0" smtClean="0"/>
              <a:t>(structures </a:t>
            </a:r>
            <a:r>
              <a:rPr lang="en-US" sz="2800" dirty="0"/>
              <a:t>that are essential for normal cell </a:t>
            </a:r>
            <a:r>
              <a:rPr lang="en-US" sz="2800" dirty="0" smtClean="0"/>
              <a:t>function). </a:t>
            </a:r>
          </a:p>
          <a:p>
            <a:pPr marL="0" indent="0">
              <a:buNone/>
            </a:pPr>
            <a:r>
              <a:rPr lang="en-US" sz="2800" dirty="0"/>
              <a:t>W</a:t>
            </a:r>
            <a:r>
              <a:rPr lang="en-US" sz="2800" dirty="0" smtClean="0"/>
              <a:t>ill </a:t>
            </a:r>
            <a:r>
              <a:rPr lang="en-US" sz="2800" dirty="0"/>
              <a:t>allow </a:t>
            </a:r>
            <a:r>
              <a:rPr lang="en-US" sz="2800" dirty="0" smtClean="0"/>
              <a:t>understanding </a:t>
            </a:r>
            <a:r>
              <a:rPr lang="en-US" sz="2800" dirty="0"/>
              <a:t>of how </a:t>
            </a:r>
            <a:r>
              <a:rPr lang="en-US" sz="2800" u="sng" dirty="0"/>
              <a:t>complex</a:t>
            </a:r>
            <a:r>
              <a:rPr lang="en-US" sz="2800" dirty="0"/>
              <a:t> </a:t>
            </a:r>
            <a:r>
              <a:rPr lang="en-US" sz="2800" u="sng" dirty="0"/>
              <a:t>carbohydrates</a:t>
            </a:r>
            <a:r>
              <a:rPr lang="en-US" sz="2800" dirty="0"/>
              <a:t> function </a:t>
            </a:r>
            <a:r>
              <a:rPr lang="en-US" sz="2800" dirty="0" smtClean="0"/>
              <a:t> how </a:t>
            </a:r>
            <a:r>
              <a:rPr lang="en-US" sz="2800" dirty="0"/>
              <a:t>to fight against the diseases some of them cause.</a:t>
            </a:r>
          </a:p>
        </p:txBody>
      </p:sp>
      <p:pic>
        <p:nvPicPr>
          <p:cNvPr id="1026" name="Picture 2" descr="Geert-Jan Bo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6550" y="1828800"/>
            <a:ext cx="2381250" cy="357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74240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Thank you</a:t>
            </a:r>
            <a:endParaRPr lang="en-US" sz="4800" b="1" dirty="0"/>
          </a:p>
        </p:txBody>
      </p:sp>
    </p:spTree>
    <p:extLst>
      <p:ext uri="{BB962C8B-B14F-4D97-AF65-F5344CB8AC3E}">
        <p14:creationId xmlns:p14="http://schemas.microsoft.com/office/powerpoint/2010/main" val="21332692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33800"/>
            <a:ext cx="7772400" cy="1371600"/>
          </a:xfrm>
        </p:spPr>
        <p:txBody>
          <a:bodyPr>
            <a:noAutofit/>
          </a:bodyPr>
          <a:lstStyle/>
          <a:p>
            <a:r>
              <a:rPr lang="en-US" sz="2000" dirty="0"/>
              <a:t>Monday 12-2 pm. March 7, </a:t>
            </a:r>
            <a:r>
              <a:rPr lang="en-US" sz="2000" dirty="0" smtClean="0"/>
              <a:t>2016</a:t>
            </a:r>
            <a:r>
              <a:rPr lang="en-US" sz="2000" dirty="0"/>
              <a:t/>
            </a:r>
            <a:br>
              <a:rPr lang="en-US" sz="2000" dirty="0"/>
            </a:br>
            <a:r>
              <a:rPr lang="en-US" sz="2000" dirty="0" smtClean="0"/>
              <a:t>Program of  scientific Research Skills </a:t>
            </a:r>
            <a:br>
              <a:rPr lang="en-US" sz="2000" dirty="0" smtClean="0"/>
            </a:br>
            <a:r>
              <a:rPr lang="en-US" sz="2000" dirty="0" smtClean="0"/>
              <a:t>Research Center-Center for Female Scientific &amp; Medical Colleges- Deanship of Scientific Research</a:t>
            </a:r>
            <a:r>
              <a:rPr lang="en-US" sz="2000" b="1" dirty="0" smtClean="0"/>
              <a:t/>
            </a:r>
            <a:br>
              <a:rPr lang="en-US" sz="2000" b="1" dirty="0" smtClean="0"/>
            </a:br>
            <a:r>
              <a:rPr lang="en-US" sz="2000" dirty="0" smtClean="0"/>
              <a:t>Kind Saud University</a:t>
            </a:r>
            <a:endParaRPr lang="en-US" sz="2000" dirty="0"/>
          </a:p>
        </p:txBody>
      </p:sp>
      <p:sp>
        <p:nvSpPr>
          <p:cNvPr id="3" name="Subtitle 2"/>
          <p:cNvSpPr>
            <a:spLocks noGrp="1"/>
          </p:cNvSpPr>
          <p:nvPr>
            <p:ph type="subTitle" idx="1"/>
          </p:nvPr>
        </p:nvSpPr>
        <p:spPr>
          <a:xfrm>
            <a:off x="304800" y="76200"/>
            <a:ext cx="8382000" cy="1600200"/>
          </a:xfrm>
        </p:spPr>
        <p:txBody>
          <a:bodyPr>
            <a:noAutofit/>
          </a:bodyPr>
          <a:lstStyle/>
          <a:p>
            <a:r>
              <a:rPr lang="ar-SA" sz="2400" b="1" dirty="0" smtClean="0">
                <a:solidFill>
                  <a:srgbClr val="FF0000"/>
                </a:solidFill>
              </a:rPr>
              <a:t>محاضرة ( الأبداع في البحث العلمي)</a:t>
            </a:r>
            <a:endParaRPr lang="en-US" sz="2400" b="1" dirty="0" smtClean="0">
              <a:solidFill>
                <a:srgbClr val="FF0000"/>
              </a:solidFill>
            </a:endParaRPr>
          </a:p>
          <a:p>
            <a:pPr algn="l"/>
            <a:r>
              <a:rPr lang="en-US" sz="2400" b="1" dirty="0" smtClean="0">
                <a:solidFill>
                  <a:srgbClr val="FF0000"/>
                </a:solidFill>
              </a:rPr>
              <a:t>Creativity in Scientific Research . Dr. Amal Saadallah. Scientist/ Section Head NSBGL. Research Center KFSH&amp;RC-R.  Clinical Pathology Consultant . PhD Health </a:t>
            </a:r>
            <a:r>
              <a:rPr lang="en-US" sz="2400" b="1" dirty="0" err="1" smtClean="0">
                <a:solidFill>
                  <a:srgbClr val="FF0000"/>
                </a:solidFill>
              </a:rPr>
              <a:t>Adminstration</a:t>
            </a:r>
            <a:endParaRPr lang="en-US" sz="2400" b="1" dirty="0" smtClean="0">
              <a:solidFill>
                <a:srgbClr val="FF0000"/>
              </a:solidFill>
            </a:endParaRPr>
          </a:p>
        </p:txBody>
      </p:sp>
      <p:pic>
        <p:nvPicPr>
          <p:cNvPr id="1026" name="Picture 2"/>
          <p:cNvPicPr>
            <a:picLocks noChangeAspect="1" noChangeArrowheads="1"/>
          </p:cNvPicPr>
          <p:nvPr/>
        </p:nvPicPr>
        <p:blipFill>
          <a:blip r:embed="rId3" cstate="print"/>
          <a:srcRect/>
          <a:stretch>
            <a:fillRect/>
          </a:stretch>
        </p:blipFill>
        <p:spPr bwMode="auto">
          <a:xfrm>
            <a:off x="7315200" y="2057400"/>
            <a:ext cx="1524000" cy="15240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3962399" y="1719262"/>
            <a:ext cx="1676401" cy="1633538"/>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361950" y="1766887"/>
            <a:ext cx="1543050" cy="1814513"/>
          </a:xfrm>
          <a:prstGeom prst="rect">
            <a:avLst/>
          </a:prstGeom>
          <a:noFill/>
          <a:ln w="9525">
            <a:noFill/>
            <a:miter lim="800000"/>
            <a:headEnd/>
            <a:tailEnd/>
          </a:ln>
        </p:spPr>
      </p:pic>
      <p:sp>
        <p:nvSpPr>
          <p:cNvPr id="7" name="Rectangle 6"/>
          <p:cNvSpPr/>
          <p:nvPr/>
        </p:nvSpPr>
        <p:spPr>
          <a:xfrm>
            <a:off x="7391400" y="2895600"/>
            <a:ext cx="1645002" cy="230832"/>
          </a:xfrm>
          <a:prstGeom prst="rect">
            <a:avLst/>
          </a:prstGeom>
        </p:spPr>
        <p:txBody>
          <a:bodyPr wrap="none">
            <a:spAutoFit/>
          </a:bodyPr>
          <a:lstStyle/>
          <a:p>
            <a:r>
              <a:rPr lang="en-US" sz="900" dirty="0" smtClean="0"/>
              <a:t>Deanship of Scientific Research</a:t>
            </a:r>
            <a:endParaRPr lang="en-US" sz="900" dirty="0"/>
          </a:p>
        </p:txBody>
      </p:sp>
      <p:sp>
        <p:nvSpPr>
          <p:cNvPr id="10" name="Rectangle 9"/>
          <p:cNvSpPr/>
          <p:nvPr/>
        </p:nvSpPr>
        <p:spPr>
          <a:xfrm>
            <a:off x="2971800" y="3426768"/>
            <a:ext cx="3204723" cy="230832"/>
          </a:xfrm>
          <a:prstGeom prst="rect">
            <a:avLst/>
          </a:prstGeom>
        </p:spPr>
        <p:txBody>
          <a:bodyPr wrap="none">
            <a:spAutoFit/>
          </a:bodyPr>
          <a:lstStyle/>
          <a:p>
            <a:r>
              <a:rPr lang="en-US" sz="900" dirty="0" smtClean="0"/>
              <a:t>Research Center-Center for Female Scientific &amp; Medical Colleges</a:t>
            </a:r>
            <a:endParaRPr lang="en-US" sz="900" dirty="0"/>
          </a:p>
        </p:txBody>
      </p:sp>
      <p:pic>
        <p:nvPicPr>
          <p:cNvPr id="4" name="Picture 2" descr="KFSHRC (cmyk)"/>
          <p:cNvPicPr>
            <a:picLocks noChangeAspect="1" noChangeArrowheads="1"/>
          </p:cNvPicPr>
          <p:nvPr/>
        </p:nvPicPr>
        <p:blipFill>
          <a:blip r:embed="rId6" cstate="print"/>
          <a:srcRect/>
          <a:stretch>
            <a:fillRect/>
          </a:stretch>
        </p:blipFill>
        <p:spPr bwMode="auto">
          <a:xfrm>
            <a:off x="3476625" y="5257800"/>
            <a:ext cx="2619375" cy="1600199"/>
          </a:xfrm>
          <a:prstGeom prst="rect">
            <a:avLst/>
          </a:prstGeom>
          <a:noFill/>
          <a:ln w="9525" algn="in">
            <a:noFill/>
            <a:miter lim="800000"/>
            <a:headEnd/>
            <a:tailEnd/>
          </a:ln>
        </p:spPr>
      </p:pic>
    </p:spTree>
    <p:extLst>
      <p:ext uri="{BB962C8B-B14F-4D97-AF65-F5344CB8AC3E}">
        <p14:creationId xmlns:p14="http://schemas.microsoft.com/office/powerpoint/2010/main" val="3222275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en-US" sz="4800" b="1" dirty="0" smtClean="0">
                <a:solidFill>
                  <a:srgbClr val="FF0000"/>
                </a:solidFill>
              </a:rPr>
              <a:t>Creativity</a:t>
            </a:r>
            <a:r>
              <a:rPr lang="en-US" sz="4800" b="1" dirty="0" smtClean="0"/>
              <a:t> …</a:t>
            </a:r>
            <a:endParaRPr lang="en-US" sz="4800" b="1" dirty="0"/>
          </a:p>
        </p:txBody>
      </p:sp>
      <p:sp>
        <p:nvSpPr>
          <p:cNvPr id="3" name="Subtitle 2"/>
          <p:cNvSpPr>
            <a:spLocks noGrp="1"/>
          </p:cNvSpPr>
          <p:nvPr>
            <p:ph type="subTitle" idx="1"/>
          </p:nvPr>
        </p:nvSpPr>
        <p:spPr>
          <a:xfrm>
            <a:off x="838200" y="2438400"/>
            <a:ext cx="7467600" cy="2895600"/>
          </a:xfrm>
        </p:spPr>
        <p:txBody>
          <a:bodyPr>
            <a:noAutofit/>
          </a:bodyPr>
          <a:lstStyle/>
          <a:p>
            <a:r>
              <a:rPr lang="en-US" b="1" dirty="0">
                <a:solidFill>
                  <a:schemeClr val="tx1"/>
                </a:solidFill>
              </a:rPr>
              <a:t>Albert Einstein </a:t>
            </a:r>
            <a:r>
              <a:rPr lang="en-US" b="1" dirty="0" smtClean="0">
                <a:solidFill>
                  <a:schemeClr val="tx1"/>
                </a:solidFill>
              </a:rPr>
              <a:t>said:</a:t>
            </a:r>
          </a:p>
          <a:p>
            <a:r>
              <a:rPr lang="en-US" b="1" dirty="0" smtClean="0">
                <a:solidFill>
                  <a:schemeClr val="tx1"/>
                </a:solidFill>
              </a:rPr>
              <a:t> "Imagination </a:t>
            </a:r>
            <a:r>
              <a:rPr lang="en-US" b="1" dirty="0">
                <a:solidFill>
                  <a:schemeClr val="tx1"/>
                </a:solidFill>
              </a:rPr>
              <a:t>is </a:t>
            </a:r>
            <a:r>
              <a:rPr lang="en-US" b="1" dirty="0" smtClean="0">
                <a:solidFill>
                  <a:schemeClr val="tx1"/>
                </a:solidFill>
              </a:rPr>
              <a:t>More </a:t>
            </a:r>
            <a:r>
              <a:rPr lang="en-US" b="1" dirty="0">
                <a:solidFill>
                  <a:schemeClr val="tx1"/>
                </a:solidFill>
              </a:rPr>
              <a:t>I</a:t>
            </a:r>
            <a:r>
              <a:rPr lang="en-US" b="1" dirty="0" smtClean="0">
                <a:solidFill>
                  <a:schemeClr val="tx1"/>
                </a:solidFill>
              </a:rPr>
              <a:t>mportant </a:t>
            </a:r>
            <a:r>
              <a:rPr lang="en-US" b="1" dirty="0">
                <a:solidFill>
                  <a:schemeClr val="tx1"/>
                </a:solidFill>
              </a:rPr>
              <a:t>than </a:t>
            </a:r>
            <a:r>
              <a:rPr lang="en-US" b="1" dirty="0" smtClean="0">
                <a:solidFill>
                  <a:schemeClr val="tx1"/>
                </a:solidFill>
              </a:rPr>
              <a:t>Knowledge</a:t>
            </a:r>
            <a:r>
              <a:rPr lang="en-US" b="1" dirty="0">
                <a:solidFill>
                  <a:schemeClr val="tx1"/>
                </a:solidFill>
              </a:rPr>
              <a:t>. </a:t>
            </a:r>
            <a:endParaRPr lang="en-US" b="1" dirty="0" smtClean="0">
              <a:solidFill>
                <a:schemeClr val="tx1"/>
              </a:solidFill>
            </a:endParaRPr>
          </a:p>
          <a:p>
            <a:r>
              <a:rPr lang="en-US" b="1" dirty="0" smtClean="0">
                <a:solidFill>
                  <a:schemeClr val="tx1"/>
                </a:solidFill>
              </a:rPr>
              <a:t>Knowledge </a:t>
            </a:r>
            <a:r>
              <a:rPr lang="en-US" b="1" dirty="0">
                <a:solidFill>
                  <a:schemeClr val="tx1"/>
                </a:solidFill>
              </a:rPr>
              <a:t>is </a:t>
            </a:r>
            <a:r>
              <a:rPr lang="en-US" b="1" dirty="0" smtClean="0">
                <a:solidFill>
                  <a:schemeClr val="tx1"/>
                </a:solidFill>
              </a:rPr>
              <a:t>Limited</a:t>
            </a:r>
            <a:r>
              <a:rPr lang="en-US" b="1" dirty="0">
                <a:solidFill>
                  <a:schemeClr val="tx1"/>
                </a:solidFill>
              </a:rPr>
              <a:t>. </a:t>
            </a:r>
            <a:endParaRPr lang="en-US" b="1" dirty="0" smtClean="0">
              <a:solidFill>
                <a:schemeClr val="tx1"/>
              </a:solidFill>
            </a:endParaRPr>
          </a:p>
          <a:p>
            <a:r>
              <a:rPr lang="en-US" b="1" dirty="0" smtClean="0">
                <a:solidFill>
                  <a:schemeClr val="tx1"/>
                </a:solidFill>
              </a:rPr>
              <a:t>Imagination Encircles </a:t>
            </a:r>
            <a:r>
              <a:rPr lang="en-US" b="1" dirty="0">
                <a:solidFill>
                  <a:schemeClr val="tx1"/>
                </a:solidFill>
              </a:rPr>
              <a:t>the </a:t>
            </a:r>
            <a:r>
              <a:rPr lang="en-US" b="1" dirty="0" smtClean="0">
                <a:solidFill>
                  <a:schemeClr val="tx1"/>
                </a:solidFill>
              </a:rPr>
              <a:t>World</a:t>
            </a:r>
            <a:r>
              <a:rPr lang="en-US" b="1" dirty="0">
                <a:solidFill>
                  <a:schemeClr val="tx1"/>
                </a:solidFill>
              </a:rPr>
              <a:t>." </a:t>
            </a:r>
          </a:p>
        </p:txBody>
      </p:sp>
      <p:pic>
        <p:nvPicPr>
          <p:cNvPr id="4" name="Picture 3" descr="LOGO"/>
          <p:cNvPicPr/>
          <p:nvPr/>
        </p:nvPicPr>
        <p:blipFill>
          <a:blip r:embed="rId3" cstate="print"/>
          <a:srcRect/>
          <a:stretch>
            <a:fillRect/>
          </a:stretch>
        </p:blipFill>
        <p:spPr bwMode="auto">
          <a:xfrm>
            <a:off x="3964305" y="5772150"/>
            <a:ext cx="912495" cy="857250"/>
          </a:xfrm>
          <a:prstGeom prst="rect">
            <a:avLst/>
          </a:prstGeom>
          <a:noFill/>
          <a:ln w="9525">
            <a:noFill/>
            <a:miter lim="800000"/>
            <a:headEnd/>
            <a:tailEnd/>
          </a:ln>
        </p:spPr>
      </p:pic>
    </p:spTree>
    <p:extLst>
      <p:ext uri="{BB962C8B-B14F-4D97-AF65-F5344CB8AC3E}">
        <p14:creationId xmlns:p14="http://schemas.microsoft.com/office/powerpoint/2010/main" val="674709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sz="2800" b="1" dirty="0" smtClean="0"/>
              <a:t>Definitions (1)</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0076075"/>
              </p:ext>
            </p:extLst>
          </p:nvPr>
        </p:nvGraphicFramePr>
        <p:xfrm>
          <a:off x="304800" y="1264920"/>
          <a:ext cx="8534400" cy="2926080"/>
        </p:xfrm>
        <a:graphic>
          <a:graphicData uri="http://schemas.openxmlformats.org/drawingml/2006/table">
            <a:tbl>
              <a:tblPr firstRow="1" bandRow="1">
                <a:tableStyleId>{5C22544A-7EE6-4342-B048-85BDC9FD1C3A}</a:tableStyleId>
              </a:tblPr>
              <a:tblGrid>
                <a:gridCol w="4267200"/>
                <a:gridCol w="42672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u="sng" dirty="0" smtClean="0"/>
                        <a:t>Creativity</a:t>
                      </a:r>
                      <a:r>
                        <a:rPr lang="en-US" sz="3600" dirty="0" smtClean="0"/>
                        <a:t> (Noun)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u="sng" dirty="0" smtClean="0"/>
                        <a:t>Creative</a:t>
                      </a:r>
                      <a:r>
                        <a:rPr lang="en-US" sz="3600" dirty="0" smtClean="0"/>
                        <a:t> (Adjective)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u="sng" dirty="0" smtClean="0">
                          <a:solidFill>
                            <a:srgbClr val="00B050"/>
                          </a:solidFill>
                        </a:rPr>
                        <a:t>Quality</a:t>
                      </a:r>
                      <a:r>
                        <a:rPr lang="en-US" sz="3600" dirty="0" smtClean="0">
                          <a:solidFill>
                            <a:srgbClr val="00B050"/>
                          </a:solidFill>
                        </a:rPr>
                        <a:t> of Being </a:t>
                      </a:r>
                      <a:r>
                        <a:rPr lang="en-US" sz="3600" u="none" dirty="0" smtClean="0">
                          <a:solidFill>
                            <a:srgbClr val="00B050"/>
                          </a:solidFill>
                        </a:rPr>
                        <a:t>Creative</a:t>
                      </a:r>
                      <a:r>
                        <a:rPr lang="en-US" sz="3600" b="1" dirty="0" smtClean="0">
                          <a:solidFill>
                            <a:srgbClr val="00B050"/>
                          </a:solidFill>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3600" b="1" dirty="0" smtClean="0">
                        <a:solidFill>
                          <a:srgbClr val="00B05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3600" u="sng" dirty="0" smtClean="0">
                          <a:solidFill>
                            <a:srgbClr val="00B050"/>
                          </a:solidFill>
                        </a:rPr>
                        <a:t>Ability</a:t>
                      </a:r>
                      <a:r>
                        <a:rPr lang="en-US" sz="3600" dirty="0" smtClean="0">
                          <a:solidFill>
                            <a:srgbClr val="00B050"/>
                          </a:solidFill>
                        </a:rPr>
                        <a:t> to </a:t>
                      </a:r>
                      <a:r>
                        <a:rPr lang="en-US" sz="3600" u="none" dirty="0" smtClean="0">
                          <a:solidFill>
                            <a:srgbClr val="00B050"/>
                          </a:solidFill>
                        </a:rPr>
                        <a:t>Create</a:t>
                      </a:r>
                      <a:r>
                        <a:rPr lang="en-US" sz="3600" dirty="0" smtClean="0">
                          <a:solidFill>
                            <a:srgbClr val="00B050"/>
                          </a:solidFill>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u="sng" dirty="0" smtClean="0">
                          <a:solidFill>
                            <a:srgbClr val="00B050"/>
                          </a:solidFill>
                        </a:rPr>
                        <a:t>Having</a:t>
                      </a:r>
                      <a:r>
                        <a:rPr lang="en-US" sz="3600" dirty="0" smtClean="0"/>
                        <a:t> or </a:t>
                      </a:r>
                      <a:r>
                        <a:rPr lang="en-US" sz="3600" dirty="0" smtClean="0">
                          <a:solidFill>
                            <a:srgbClr val="00B050"/>
                          </a:solidFill>
                        </a:rPr>
                        <a:t>Showing</a:t>
                      </a:r>
                      <a:r>
                        <a:rPr lang="en-US" sz="3600" dirty="0" smtClean="0"/>
                        <a:t> Ability to Make New Things or Think of New Ideas.</a:t>
                      </a:r>
                    </a:p>
                  </a:txBody>
                  <a:tcPr/>
                </a:tc>
              </a:tr>
            </a:tbl>
          </a:graphicData>
        </a:graphic>
      </p:graphicFrame>
      <p:sp>
        <p:nvSpPr>
          <p:cNvPr id="5" name="Rectangle 4"/>
          <p:cNvSpPr/>
          <p:nvPr/>
        </p:nvSpPr>
        <p:spPr>
          <a:xfrm>
            <a:off x="5562600" y="6248400"/>
            <a:ext cx="2881815" cy="369332"/>
          </a:xfrm>
          <a:prstGeom prst="rect">
            <a:avLst/>
          </a:prstGeom>
        </p:spPr>
        <p:txBody>
          <a:bodyPr wrap="none">
            <a:spAutoFit/>
          </a:bodyPr>
          <a:lstStyle/>
          <a:p>
            <a:r>
              <a:rPr lang="en-US" dirty="0" smtClean="0"/>
              <a:t>Merriam-</a:t>
            </a:r>
            <a:r>
              <a:rPr lang="en-US" dirty="0"/>
              <a:t>W</a:t>
            </a:r>
            <a:r>
              <a:rPr lang="en-US" dirty="0" smtClean="0"/>
              <a:t>ebster Dictionary</a:t>
            </a:r>
            <a:endParaRPr lang="en-US" dirty="0"/>
          </a:p>
        </p:txBody>
      </p:sp>
    </p:spTree>
    <p:extLst>
      <p:ext uri="{BB962C8B-B14F-4D97-AF65-F5344CB8AC3E}">
        <p14:creationId xmlns:p14="http://schemas.microsoft.com/office/powerpoint/2010/main" val="3792711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sz="2800" b="1" dirty="0" smtClean="0"/>
              <a:t>Definitions (2)</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8876702"/>
              </p:ext>
            </p:extLst>
          </p:nvPr>
        </p:nvGraphicFramePr>
        <p:xfrm>
          <a:off x="457200" y="1112520"/>
          <a:ext cx="8458200" cy="4572000"/>
        </p:xfrm>
        <a:graphic>
          <a:graphicData uri="http://schemas.openxmlformats.org/drawingml/2006/table">
            <a:tbl>
              <a:tblPr firstRow="1" bandRow="1">
                <a:tableStyleId>{5C22544A-7EE6-4342-B048-85BDC9FD1C3A}</a:tableStyleId>
              </a:tblPr>
              <a:tblGrid>
                <a:gridCol w="4229100"/>
                <a:gridCol w="42291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u="sng" dirty="0" smtClean="0"/>
                        <a:t>Create</a:t>
                      </a:r>
                      <a:r>
                        <a:rPr lang="en-US" sz="3600" dirty="0" smtClean="0"/>
                        <a:t> (Verb)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u="sng" dirty="0" smtClean="0"/>
                        <a:t>Creation</a:t>
                      </a:r>
                      <a:r>
                        <a:rPr lang="en-US" sz="3600" dirty="0" smtClean="0"/>
                        <a:t> (Noun)</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t>To </a:t>
                      </a:r>
                      <a:r>
                        <a:rPr lang="en-US" sz="3600" u="sng" dirty="0" smtClean="0">
                          <a:solidFill>
                            <a:srgbClr val="00B050"/>
                          </a:solidFill>
                        </a:rPr>
                        <a:t>Produce</a:t>
                      </a:r>
                      <a:r>
                        <a:rPr lang="en-US" sz="3600" dirty="0" smtClean="0"/>
                        <a:t> Something New by using Talents &amp; Imagination.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u="sng" dirty="0" smtClean="0">
                          <a:solidFill>
                            <a:srgbClr val="00B050"/>
                          </a:solidFill>
                        </a:rPr>
                        <a:t>Act</a:t>
                      </a:r>
                      <a:r>
                        <a:rPr lang="en-US" sz="3600" dirty="0" smtClean="0"/>
                        <a:t> of Making or Producing Something that Did Not Exist Before.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3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t>Act of Creating Something.</a:t>
                      </a:r>
                      <a:endParaRPr lang="en-US" sz="3600" dirty="0" smtClean="0">
                        <a:solidFill>
                          <a:srgbClr val="00B050"/>
                        </a:solidFill>
                      </a:endParaRPr>
                    </a:p>
                  </a:txBody>
                  <a:tcPr/>
                </a:tc>
              </a:tr>
            </a:tbl>
          </a:graphicData>
        </a:graphic>
      </p:graphicFrame>
      <p:sp>
        <p:nvSpPr>
          <p:cNvPr id="5" name="Rectangle 4"/>
          <p:cNvSpPr/>
          <p:nvPr/>
        </p:nvSpPr>
        <p:spPr>
          <a:xfrm>
            <a:off x="5562600" y="6248400"/>
            <a:ext cx="2881815" cy="369332"/>
          </a:xfrm>
          <a:prstGeom prst="rect">
            <a:avLst/>
          </a:prstGeom>
        </p:spPr>
        <p:txBody>
          <a:bodyPr wrap="none">
            <a:spAutoFit/>
          </a:bodyPr>
          <a:lstStyle/>
          <a:p>
            <a:r>
              <a:rPr lang="en-US" dirty="0" smtClean="0"/>
              <a:t>Merriam-</a:t>
            </a:r>
            <a:r>
              <a:rPr lang="en-US" dirty="0"/>
              <a:t>W</a:t>
            </a:r>
            <a:r>
              <a:rPr lang="en-US" dirty="0" smtClean="0"/>
              <a:t>ebster Dictionary</a:t>
            </a:r>
            <a:endParaRPr lang="en-US" dirty="0"/>
          </a:p>
        </p:txBody>
      </p:sp>
    </p:spTree>
    <p:extLst>
      <p:ext uri="{BB962C8B-B14F-4D97-AF65-F5344CB8AC3E}">
        <p14:creationId xmlns:p14="http://schemas.microsoft.com/office/powerpoint/2010/main" val="380845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a:t>Synonyms of Creativity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22934"/>
              </p:ext>
            </p:extLst>
          </p:nvPr>
        </p:nvGraphicFramePr>
        <p:xfrm>
          <a:off x="152400" y="1219200"/>
          <a:ext cx="8839200" cy="3479800"/>
        </p:xfrm>
        <a:graphic>
          <a:graphicData uri="http://schemas.openxmlformats.org/drawingml/2006/table">
            <a:tbl>
              <a:tblPr firstRow="1" bandRow="1">
                <a:tableStyleId>{5C22544A-7EE6-4342-B048-85BDC9FD1C3A}</a:tableStyleId>
              </a:tblPr>
              <a:tblGrid>
                <a:gridCol w="2946400"/>
                <a:gridCol w="2946400"/>
                <a:gridCol w="2946400"/>
              </a:tblGrid>
              <a:tr h="370840">
                <a:tc>
                  <a:txBody>
                    <a:bodyPr/>
                    <a:lstStyle/>
                    <a:p>
                      <a:endParaRPr lang="en-US" sz="500" dirty="0"/>
                    </a:p>
                  </a:txBody>
                  <a:tcPr/>
                </a:tc>
                <a:tc>
                  <a:txBody>
                    <a:bodyPr/>
                    <a:lstStyle/>
                    <a:p>
                      <a:endParaRPr lang="en-US" sz="200" dirty="0"/>
                    </a:p>
                  </a:txBody>
                  <a:tcPr/>
                </a:tc>
                <a:tc>
                  <a:txBody>
                    <a:bodyPr/>
                    <a:lstStyle/>
                    <a:p>
                      <a:endParaRPr lang="en-US" sz="700" dirty="0"/>
                    </a:p>
                  </a:txBody>
                  <a:tcPr/>
                </a:tc>
              </a:tr>
              <a:tr h="370840">
                <a:tc>
                  <a:txBody>
                    <a:bodyPr/>
                    <a:lstStyle/>
                    <a:p>
                      <a:r>
                        <a:rPr lang="en-US" sz="3600" dirty="0" smtClean="0"/>
                        <a:t>Cleverness</a:t>
                      </a:r>
                      <a:endParaRPr lang="en-US" sz="3600" dirty="0"/>
                    </a:p>
                  </a:txBody>
                  <a:tcPr/>
                </a:tc>
                <a:tc>
                  <a:txBody>
                    <a:bodyPr/>
                    <a:lstStyle/>
                    <a:p>
                      <a:pPr marL="0" indent="0">
                        <a:buNone/>
                      </a:pPr>
                      <a:r>
                        <a:rPr lang="en-US" sz="3600" dirty="0" smtClean="0"/>
                        <a:t>Creativeness</a:t>
                      </a:r>
                    </a:p>
                  </a:txBody>
                  <a:tcPr/>
                </a:tc>
                <a:tc>
                  <a:txBody>
                    <a:bodyPr/>
                    <a:lstStyle/>
                    <a:p>
                      <a:pPr marL="0" indent="0">
                        <a:buNone/>
                      </a:pPr>
                      <a:r>
                        <a:rPr lang="en-US" sz="3600" dirty="0" smtClean="0"/>
                        <a:t>Imagination</a:t>
                      </a:r>
                    </a:p>
                  </a:txBody>
                  <a:tcPr/>
                </a:tc>
              </a:tr>
              <a:tr h="370840">
                <a:tc>
                  <a:txBody>
                    <a:bodyPr/>
                    <a:lstStyle/>
                    <a:p>
                      <a:pPr marL="0" indent="0">
                        <a:buNone/>
                      </a:pPr>
                      <a:r>
                        <a:rPr lang="en-US" sz="3600" dirty="0" smtClean="0"/>
                        <a:t>Imaginativeness</a:t>
                      </a:r>
                    </a:p>
                  </a:txBody>
                  <a:tcPr/>
                </a:tc>
                <a:tc>
                  <a:txBody>
                    <a:bodyPr/>
                    <a:lstStyle/>
                    <a:p>
                      <a:pPr marL="0" indent="0">
                        <a:buNone/>
                      </a:pPr>
                      <a:r>
                        <a:rPr lang="en-US" sz="3600" dirty="0" smtClean="0"/>
                        <a:t>Ingeniousness, </a:t>
                      </a:r>
                    </a:p>
                  </a:txBody>
                  <a:tcPr/>
                </a:tc>
                <a:tc>
                  <a:txBody>
                    <a:bodyPr/>
                    <a:lstStyle/>
                    <a:p>
                      <a:pPr marL="0" indent="0">
                        <a:buNone/>
                      </a:pPr>
                      <a:r>
                        <a:rPr lang="en-US" sz="3600" dirty="0" smtClean="0"/>
                        <a:t>Ingenuity</a:t>
                      </a:r>
                    </a:p>
                  </a:txBody>
                  <a:tcPr/>
                </a:tc>
              </a:tr>
              <a:tr h="370840">
                <a:tc>
                  <a:txBody>
                    <a:bodyPr/>
                    <a:lstStyle/>
                    <a:p>
                      <a:pPr marL="0" indent="0">
                        <a:buNone/>
                      </a:pPr>
                      <a:r>
                        <a:rPr lang="en-US" sz="3600" u="none" dirty="0" smtClean="0">
                          <a:solidFill>
                            <a:schemeClr val="tx1"/>
                          </a:solidFill>
                        </a:rPr>
                        <a:t>Innovativeness</a:t>
                      </a:r>
                    </a:p>
                  </a:txBody>
                  <a:tcPr/>
                </a:tc>
                <a:tc>
                  <a:txBody>
                    <a:bodyPr/>
                    <a:lstStyle/>
                    <a:p>
                      <a:pPr marL="0" indent="0">
                        <a:buNone/>
                      </a:pPr>
                      <a:r>
                        <a:rPr lang="en-US" sz="3600" dirty="0" smtClean="0"/>
                        <a:t>Invention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t>Inventiveness</a:t>
                      </a:r>
                    </a:p>
                  </a:txBody>
                  <a:tcPr/>
                </a:tc>
              </a:tr>
              <a:tr h="370840">
                <a:tc>
                  <a:txBody>
                    <a:bodyPr/>
                    <a:lstStyle/>
                    <a:p>
                      <a:pPr marL="0" indent="0">
                        <a:buNone/>
                      </a:pPr>
                      <a:r>
                        <a:rPr lang="en-US" sz="3600" dirty="0" smtClean="0"/>
                        <a:t>Originality</a:t>
                      </a:r>
                    </a:p>
                  </a:txBody>
                  <a:tcPr/>
                </a:tc>
                <a:tc>
                  <a:txBody>
                    <a:bodyPr/>
                    <a:lstStyle/>
                    <a:p>
                      <a:pPr marL="0" indent="0">
                        <a:buNone/>
                      </a:pPr>
                      <a:endParaRPr lang="en-US" sz="3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600" dirty="0" smtClean="0"/>
                    </a:p>
                  </a:txBody>
                  <a:tcPr/>
                </a:tc>
              </a:tr>
            </a:tbl>
          </a:graphicData>
        </a:graphic>
      </p:graphicFrame>
      <p:sp>
        <p:nvSpPr>
          <p:cNvPr id="5" name="Rectangle 4"/>
          <p:cNvSpPr/>
          <p:nvPr/>
        </p:nvSpPr>
        <p:spPr>
          <a:xfrm>
            <a:off x="5562600" y="6248400"/>
            <a:ext cx="2881815" cy="369332"/>
          </a:xfrm>
          <a:prstGeom prst="rect">
            <a:avLst/>
          </a:prstGeom>
        </p:spPr>
        <p:txBody>
          <a:bodyPr wrap="none">
            <a:spAutoFit/>
          </a:bodyPr>
          <a:lstStyle/>
          <a:p>
            <a:r>
              <a:rPr lang="en-US" dirty="0" smtClean="0"/>
              <a:t>Merriam-</a:t>
            </a:r>
            <a:r>
              <a:rPr lang="en-US" dirty="0"/>
              <a:t>W</a:t>
            </a:r>
            <a:r>
              <a:rPr lang="en-US" dirty="0" smtClean="0"/>
              <a:t>ebster Dictionary</a:t>
            </a:r>
            <a:endParaRPr lang="en-US" dirty="0"/>
          </a:p>
        </p:txBody>
      </p:sp>
    </p:spTree>
    <p:extLst>
      <p:ext uri="{BB962C8B-B14F-4D97-AF65-F5344CB8AC3E}">
        <p14:creationId xmlns:p14="http://schemas.microsoft.com/office/powerpoint/2010/main" val="1900062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Rejection of Creative Notions (a)</a:t>
            </a:r>
            <a:endParaRPr lang="en-US" sz="3600" b="1" dirty="0"/>
          </a:p>
        </p:txBody>
      </p:sp>
      <p:sp>
        <p:nvSpPr>
          <p:cNvPr id="3" name="Content Placeholder 2"/>
          <p:cNvSpPr>
            <a:spLocks noGrp="1"/>
          </p:cNvSpPr>
          <p:nvPr>
            <p:ph idx="1"/>
          </p:nvPr>
        </p:nvSpPr>
        <p:spPr/>
        <p:txBody>
          <a:bodyPr>
            <a:normAutofit/>
          </a:bodyPr>
          <a:lstStyle/>
          <a:p>
            <a:r>
              <a:rPr lang="en-US" dirty="0"/>
              <a:t>S</a:t>
            </a:r>
            <a:r>
              <a:rPr lang="en-US" dirty="0" smtClean="0"/>
              <a:t>ystems </a:t>
            </a:r>
            <a:r>
              <a:rPr lang="en-US" dirty="0"/>
              <a:t>in most </a:t>
            </a:r>
            <a:r>
              <a:rPr lang="en-US" u="sng" dirty="0"/>
              <a:t>schools</a:t>
            </a:r>
            <a:r>
              <a:rPr lang="en-US" dirty="0"/>
              <a:t> strongly tend </a:t>
            </a:r>
            <a:r>
              <a:rPr lang="en-US" dirty="0" smtClean="0"/>
              <a:t>to </a:t>
            </a:r>
            <a:r>
              <a:rPr lang="en-US" u="sng" dirty="0" smtClean="0"/>
              <a:t>favor</a:t>
            </a:r>
            <a:r>
              <a:rPr lang="en-US" dirty="0" smtClean="0"/>
              <a:t> </a:t>
            </a:r>
            <a:r>
              <a:rPr lang="en-US" dirty="0"/>
              <a:t>children with strengths in memory </a:t>
            </a:r>
            <a:r>
              <a:rPr lang="en-US" dirty="0" smtClean="0"/>
              <a:t>&amp; analytical</a:t>
            </a:r>
            <a:r>
              <a:rPr lang="en-US" dirty="0"/>
              <a:t> </a:t>
            </a:r>
            <a:r>
              <a:rPr lang="en-US" dirty="0" smtClean="0"/>
              <a:t>abilities</a:t>
            </a:r>
            <a:r>
              <a:rPr lang="en-US" dirty="0"/>
              <a:t>.</a:t>
            </a:r>
          </a:p>
          <a:p>
            <a:r>
              <a:rPr lang="en-US" dirty="0" smtClean="0"/>
              <a:t>Creative </a:t>
            </a:r>
            <a:r>
              <a:rPr lang="en-US" u="sng" dirty="0" smtClean="0"/>
              <a:t>notions</a:t>
            </a:r>
            <a:r>
              <a:rPr lang="en-US" dirty="0" smtClean="0"/>
              <a:t> often </a:t>
            </a:r>
            <a:r>
              <a:rPr lang="en-US" dirty="0"/>
              <a:t>rejected when the creative </a:t>
            </a:r>
            <a:r>
              <a:rPr lang="en-US" dirty="0" smtClean="0"/>
              <a:t>innovator stands </a:t>
            </a:r>
            <a:r>
              <a:rPr lang="en-US" dirty="0"/>
              <a:t>up to vested interests </a:t>
            </a:r>
            <a:r>
              <a:rPr lang="en-US" dirty="0" smtClean="0"/>
              <a:t>&amp; defies </a:t>
            </a:r>
            <a:r>
              <a:rPr lang="en-US" dirty="0"/>
              <a:t>the </a:t>
            </a:r>
            <a:r>
              <a:rPr lang="en-US" dirty="0" smtClean="0"/>
              <a:t>crowd. </a:t>
            </a:r>
          </a:p>
          <a:p>
            <a:pPr marL="0" indent="0">
              <a:buNone/>
            </a:pPr>
            <a:endParaRPr lang="en-US" dirty="0"/>
          </a:p>
        </p:txBody>
      </p:sp>
    </p:spTree>
    <p:extLst>
      <p:ext uri="{BB962C8B-B14F-4D97-AF65-F5344CB8AC3E}">
        <p14:creationId xmlns:p14="http://schemas.microsoft.com/office/powerpoint/2010/main" val="837554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3898</TotalTime>
  <Words>3465</Words>
  <Application>Microsoft Office PowerPoint</Application>
  <PresentationFormat>عرض على الشاشة (3:4)‏</PresentationFormat>
  <Paragraphs>433</Paragraphs>
  <Slides>48</Slides>
  <Notes>33</Notes>
  <HiddenSlides>0</HiddenSlides>
  <MMClips>0</MMClips>
  <ScaleCrop>false</ScaleCrop>
  <HeadingPairs>
    <vt:vector size="4" baseType="variant">
      <vt:variant>
        <vt:lpstr>نسق</vt:lpstr>
      </vt:variant>
      <vt:variant>
        <vt:i4>1</vt:i4>
      </vt:variant>
      <vt:variant>
        <vt:lpstr>عناوين الشرائح</vt:lpstr>
      </vt:variant>
      <vt:variant>
        <vt:i4>48</vt:i4>
      </vt:variant>
    </vt:vector>
  </HeadingPairs>
  <TitlesOfParts>
    <vt:vector size="49" baseType="lpstr">
      <vt:lpstr>Office Theme</vt:lpstr>
      <vt:lpstr>Monday 12-2 pm. March 7, 2016 Program of  scientific Research Skills  Research Center-Center for Female Scientific &amp; Medical Colleges- Deanship of Scientific Research Kind Saud University</vt:lpstr>
      <vt:lpstr>Target Audience</vt:lpstr>
      <vt:lpstr>Introduction (1)</vt:lpstr>
      <vt:lpstr>Introduction (2)</vt:lpstr>
      <vt:lpstr>Creativity …</vt:lpstr>
      <vt:lpstr>Definitions (1)</vt:lpstr>
      <vt:lpstr>Definitions (2)</vt:lpstr>
      <vt:lpstr>Synonyms of Creativity</vt:lpstr>
      <vt:lpstr>Rejection of Creative Notions (a)</vt:lpstr>
      <vt:lpstr>Rejection of Creative Notions (b)</vt:lpstr>
      <vt:lpstr>Resources of Creativity</vt:lpstr>
      <vt:lpstr>Creativity Requires 6 Distinct but Interrelated Resources</vt:lpstr>
      <vt:lpstr>1. Intellectual Abilities</vt:lpstr>
      <vt:lpstr>If not together ..</vt:lpstr>
      <vt:lpstr>If not together ..</vt:lpstr>
      <vt:lpstr>If not together ..</vt:lpstr>
      <vt:lpstr>2. Knowledge..</vt:lpstr>
      <vt:lpstr>3. Styles of Thinking Introduction (a)</vt:lpstr>
      <vt:lpstr>3. Styles of Thinking Introduction (b)</vt:lpstr>
      <vt:lpstr>3. Styles of Thinking Introduction (c)</vt:lpstr>
      <vt:lpstr>3. Styles of Thinking &amp; Creativity (a)</vt:lpstr>
      <vt:lpstr>3. Styles of Thinking &amp; Creativity (b)</vt:lpstr>
      <vt:lpstr>4. Personality Attributes</vt:lpstr>
      <vt:lpstr>5. Motivation</vt:lpstr>
      <vt:lpstr>6. Environment</vt:lpstr>
      <vt:lpstr>Confluence of the Six Creativity Resources (1) </vt:lpstr>
      <vt:lpstr>Confluence of the Six Creativity Resources (2) </vt:lpstr>
      <vt:lpstr>Confluence of the Six Creativity Resources  (3)</vt:lpstr>
      <vt:lpstr>Decisions to Creativity in Research</vt:lpstr>
      <vt:lpstr>Decisions to Develop Creativity (1)</vt:lpstr>
      <vt:lpstr>Decisions to Develop Creativity (2)</vt:lpstr>
      <vt:lpstr>Decisions to Develop Creativity (3)</vt:lpstr>
      <vt:lpstr>Assessments</vt:lpstr>
      <vt:lpstr>Assessments of Creative Talent</vt:lpstr>
      <vt:lpstr>Assessments of Thinking Styles</vt:lpstr>
      <vt:lpstr>Creativity &amp; Science</vt:lpstr>
      <vt:lpstr>Creativity &amp; Science</vt:lpstr>
      <vt:lpstr>A. Creativity that Accept Current Paradigms &amp; Attempt to Extend Them  </vt:lpstr>
      <vt:lpstr>B. Creativity that Reject Current Paradigms &amp; Attempt to Replace Them</vt:lpstr>
      <vt:lpstr>C. Creativity that Attempt to Integrate Multiple Current Paradigms</vt:lpstr>
      <vt:lpstr>A Journal of Creativity Sciences &amp; Research </vt:lpstr>
      <vt:lpstr>Creativity in Research Journal 1988-Date</vt:lpstr>
      <vt:lpstr>Creative Research Awards</vt:lpstr>
      <vt:lpstr>عرض تقديمي في PowerPoint</vt:lpstr>
      <vt:lpstr>عرض تقديمي في PowerPoint</vt:lpstr>
      <vt:lpstr>Lamar Dodd Award 2015</vt:lpstr>
      <vt:lpstr>Thank you</vt:lpstr>
      <vt:lpstr>Monday 12-2 pm. March 7, 2016 Program of  scientific Research Skills  Research Center-Center for Female Scientific &amp; Medical Colleges- Deanship of Scientific Research Kind Saud University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 الأبداع في البحث العلمي)</dc:title>
  <dc:creator>ALY SAADALLAH, AMALABDELREHIM</dc:creator>
  <cp:lastModifiedBy>Gzyal Albaqmi</cp:lastModifiedBy>
  <cp:revision>277</cp:revision>
  <dcterms:created xsi:type="dcterms:W3CDTF">2006-08-16T00:00:00Z</dcterms:created>
  <dcterms:modified xsi:type="dcterms:W3CDTF">2016-03-10T09:17:02Z</dcterms:modified>
</cp:coreProperties>
</file>