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7" r:id="rId2"/>
    <p:sldId id="260" r:id="rId3"/>
    <p:sldId id="368" r:id="rId4"/>
    <p:sldId id="369" r:id="rId5"/>
    <p:sldId id="259" r:id="rId6"/>
    <p:sldId id="354" r:id="rId7"/>
    <p:sldId id="341" r:id="rId8"/>
    <p:sldId id="355" r:id="rId9"/>
    <p:sldId id="449" r:id="rId10"/>
    <p:sldId id="356" r:id="rId11"/>
    <p:sldId id="357" r:id="rId12"/>
    <p:sldId id="358" r:id="rId13"/>
    <p:sldId id="342" r:id="rId14"/>
    <p:sldId id="448" r:id="rId15"/>
    <p:sldId id="344" r:id="rId16"/>
    <p:sldId id="309" r:id="rId17"/>
    <p:sldId id="364" r:id="rId18"/>
    <p:sldId id="360" r:id="rId19"/>
    <p:sldId id="314" r:id="rId20"/>
    <p:sldId id="365" r:id="rId21"/>
    <p:sldId id="366" r:id="rId22"/>
    <p:sldId id="367" r:id="rId23"/>
    <p:sldId id="453" r:id="rId24"/>
    <p:sldId id="452" r:id="rId25"/>
    <p:sldId id="316" r:id="rId26"/>
    <p:sldId id="317" r:id="rId27"/>
    <p:sldId id="333" r:id="rId28"/>
    <p:sldId id="319" r:id="rId29"/>
    <p:sldId id="320" r:id="rId30"/>
    <p:sldId id="334" r:id="rId31"/>
    <p:sldId id="335" r:id="rId32"/>
    <p:sldId id="323" r:id="rId33"/>
    <p:sldId id="322" r:id="rId34"/>
    <p:sldId id="325" r:id="rId35"/>
    <p:sldId id="263" r:id="rId36"/>
    <p:sldId id="370" r:id="rId37"/>
    <p:sldId id="382" r:id="rId38"/>
    <p:sldId id="373" r:id="rId39"/>
    <p:sldId id="381" r:id="rId40"/>
    <p:sldId id="454" r:id="rId41"/>
    <p:sldId id="455" r:id="rId42"/>
    <p:sldId id="450" r:id="rId43"/>
    <p:sldId id="451" r:id="rId44"/>
    <p:sldId id="447" r:id="rId45"/>
    <p:sldId id="385" r:id="rId46"/>
    <p:sldId id="386" r:id="rId47"/>
    <p:sldId id="387" r:id="rId48"/>
    <p:sldId id="390" r:id="rId49"/>
    <p:sldId id="456" r:id="rId50"/>
    <p:sldId id="392" r:id="rId51"/>
    <p:sldId id="394" r:id="rId52"/>
    <p:sldId id="393" r:id="rId53"/>
    <p:sldId id="395" r:id="rId54"/>
    <p:sldId id="397" r:id="rId55"/>
    <p:sldId id="398" r:id="rId56"/>
    <p:sldId id="399" r:id="rId57"/>
    <p:sldId id="457" r:id="rId58"/>
    <p:sldId id="477" r:id="rId59"/>
    <p:sldId id="401" r:id="rId60"/>
    <p:sldId id="460" r:id="rId61"/>
    <p:sldId id="461" r:id="rId62"/>
    <p:sldId id="462" r:id="rId63"/>
    <p:sldId id="463" r:id="rId64"/>
    <p:sldId id="464" r:id="rId65"/>
    <p:sldId id="465" r:id="rId66"/>
    <p:sldId id="466" r:id="rId67"/>
    <p:sldId id="405" r:id="rId68"/>
    <p:sldId id="476" r:id="rId69"/>
    <p:sldId id="467" r:id="rId70"/>
    <p:sldId id="414" r:id="rId71"/>
    <p:sldId id="415" r:id="rId72"/>
    <p:sldId id="468" r:id="rId73"/>
    <p:sldId id="428" r:id="rId74"/>
    <p:sldId id="429" r:id="rId75"/>
    <p:sldId id="430" r:id="rId76"/>
    <p:sldId id="433" r:id="rId77"/>
    <p:sldId id="469" r:id="rId78"/>
    <p:sldId id="435" r:id="rId79"/>
    <p:sldId id="470" r:id="rId80"/>
    <p:sldId id="438" r:id="rId81"/>
    <p:sldId id="471" r:id="rId82"/>
    <p:sldId id="472" r:id="rId83"/>
    <p:sldId id="473" r:id="rId84"/>
    <p:sldId id="475" r:id="rId85"/>
    <p:sldId id="474" r:id="rId86"/>
    <p:sldId id="446" r:id="rId87"/>
    <p:sldId id="330" r:id="rId88"/>
    <p:sldId id="478" r:id="rId89"/>
  </p:sldIdLst>
  <p:sldSz cx="9144000" cy="6858000" type="screen4x3"/>
  <p:notesSz cx="6858000" cy="9144000"/>
  <p:custDataLst>
    <p:tags r:id="rId91"/>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615" autoAdjust="0"/>
  </p:normalViewPr>
  <p:slideViewPr>
    <p:cSldViewPr snapToGrid="0">
      <p:cViewPr>
        <p:scale>
          <a:sx n="70" d="100"/>
          <a:sy n="70" d="100"/>
        </p:scale>
        <p:origin x="1130" y="19"/>
      </p:cViewPr>
      <p:guideLst/>
    </p:cSldViewPr>
  </p:slideViewPr>
  <p:notesTextViewPr>
    <p:cViewPr>
      <p:scale>
        <a:sx n="1" d="1"/>
        <a:sy n="1" d="1"/>
      </p:scale>
      <p:origin x="0" y="0"/>
    </p:cViewPr>
  </p:notesTextViewPr>
  <p:sorterViewPr>
    <p:cViewPr>
      <p:scale>
        <a:sx n="100" d="100"/>
        <a:sy n="100" d="100"/>
      </p:scale>
      <p:origin x="0" y="-5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C26F2-F0EC-4BEA-9BCB-8EEEFF7E7314}"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FA9CBD17-4976-4727-8A06-F8091AC24ABD}">
      <dgm:prSet phldrT="[Text]" custT="1"/>
      <dgm:spPr/>
      <dgm:t>
        <a:bodyPr/>
        <a:lstStyle/>
        <a:p>
          <a:r>
            <a:rPr lang="en-US" altLang="en-US" sz="2000" dirty="0"/>
            <a:t>Use of human subjects in research</a:t>
          </a:r>
          <a:endParaRPr lang="en-US" sz="2000" dirty="0"/>
        </a:p>
      </dgm:t>
    </dgm:pt>
    <dgm:pt modelId="{F0DE3079-474F-4691-BE99-C90BE3E808CB}" type="parTrans" cxnId="{06201A14-EFAE-4661-BE5D-616403338A6B}">
      <dgm:prSet/>
      <dgm:spPr/>
      <dgm:t>
        <a:bodyPr/>
        <a:lstStyle/>
        <a:p>
          <a:endParaRPr lang="en-US" sz="2000"/>
        </a:p>
      </dgm:t>
    </dgm:pt>
    <dgm:pt modelId="{8E7DD103-6270-49D0-B08C-3FD58D839B9C}" type="sibTrans" cxnId="{06201A14-EFAE-4661-BE5D-616403338A6B}">
      <dgm:prSet/>
      <dgm:spPr/>
      <dgm:t>
        <a:bodyPr/>
        <a:lstStyle/>
        <a:p>
          <a:endParaRPr lang="en-US" sz="2000"/>
        </a:p>
      </dgm:t>
    </dgm:pt>
    <dgm:pt modelId="{78E67C1E-A505-480F-990F-4B251F484BA7}">
      <dgm:prSet phldrT="[Text]" custT="1"/>
      <dgm:spPr/>
      <dgm:t>
        <a:bodyPr anchor="ctr"/>
        <a:lstStyle/>
        <a:p>
          <a:r>
            <a:rPr lang="en-US" altLang="en-US" sz="2000" dirty="0"/>
            <a:t>Informed consent, IRB oversight</a:t>
          </a:r>
          <a:endParaRPr lang="en-US" sz="2000" dirty="0"/>
        </a:p>
      </dgm:t>
    </dgm:pt>
    <dgm:pt modelId="{561F97A3-C99A-45E5-8C55-043302704888}" type="parTrans" cxnId="{C9FBB570-3BE5-4A0B-B6FC-FB38EB1D01BE}">
      <dgm:prSet/>
      <dgm:spPr/>
      <dgm:t>
        <a:bodyPr/>
        <a:lstStyle/>
        <a:p>
          <a:endParaRPr lang="en-US" sz="2000"/>
        </a:p>
      </dgm:t>
    </dgm:pt>
    <dgm:pt modelId="{2FDB5474-FE66-450B-AFFB-E4F447317C52}" type="sibTrans" cxnId="{C9FBB570-3BE5-4A0B-B6FC-FB38EB1D01BE}">
      <dgm:prSet/>
      <dgm:spPr/>
      <dgm:t>
        <a:bodyPr/>
        <a:lstStyle/>
        <a:p>
          <a:endParaRPr lang="en-US" sz="2000"/>
        </a:p>
      </dgm:t>
    </dgm:pt>
    <dgm:pt modelId="{125CFAC4-BC9E-4F74-88EB-6110069351CC}">
      <dgm:prSet phldrT="[Text]" custT="1"/>
      <dgm:spPr/>
      <dgm:t>
        <a:bodyPr/>
        <a:lstStyle/>
        <a:p>
          <a:r>
            <a:rPr lang="en-US" altLang="en-US" sz="2000" dirty="0"/>
            <a:t>Use of animals in research</a:t>
          </a:r>
          <a:endParaRPr lang="en-US" sz="2000" dirty="0"/>
        </a:p>
      </dgm:t>
    </dgm:pt>
    <dgm:pt modelId="{6F73FDC1-1B53-4B65-A85E-F7A15F923063}" type="parTrans" cxnId="{C2A9C819-BD59-4098-92C3-186F91152C20}">
      <dgm:prSet/>
      <dgm:spPr/>
      <dgm:t>
        <a:bodyPr/>
        <a:lstStyle/>
        <a:p>
          <a:endParaRPr lang="en-US" sz="2000"/>
        </a:p>
      </dgm:t>
    </dgm:pt>
    <dgm:pt modelId="{D1D8CC8B-7619-44CF-8602-4112108D0D21}" type="sibTrans" cxnId="{C2A9C819-BD59-4098-92C3-186F91152C20}">
      <dgm:prSet/>
      <dgm:spPr/>
      <dgm:t>
        <a:bodyPr/>
        <a:lstStyle/>
        <a:p>
          <a:endParaRPr lang="en-US" sz="2000"/>
        </a:p>
      </dgm:t>
    </dgm:pt>
    <dgm:pt modelId="{44BC1F04-A652-4BC2-B647-A452BE56B2B9}">
      <dgm:prSet phldrT="[Text]" custT="1"/>
      <dgm:spPr/>
      <dgm:t>
        <a:bodyPr anchor="ctr"/>
        <a:lstStyle/>
        <a:p>
          <a:r>
            <a:rPr lang="en-US" altLang="en-US" sz="2000" dirty="0"/>
            <a:t>Appropriate care/use, ethical board oversight</a:t>
          </a:r>
          <a:endParaRPr lang="en-US" sz="2000" dirty="0"/>
        </a:p>
      </dgm:t>
    </dgm:pt>
    <dgm:pt modelId="{4072CFB6-DD29-470B-89E4-00DB5E9BA544}" type="parTrans" cxnId="{19182331-2A4F-4938-BF65-983C6FC0964E}">
      <dgm:prSet/>
      <dgm:spPr/>
      <dgm:t>
        <a:bodyPr/>
        <a:lstStyle/>
        <a:p>
          <a:endParaRPr lang="en-US" sz="2000"/>
        </a:p>
      </dgm:t>
    </dgm:pt>
    <dgm:pt modelId="{21B25C05-F1B8-4053-97CE-126935C8F677}" type="sibTrans" cxnId="{19182331-2A4F-4938-BF65-983C6FC0964E}">
      <dgm:prSet/>
      <dgm:spPr/>
      <dgm:t>
        <a:bodyPr/>
        <a:lstStyle/>
        <a:p>
          <a:endParaRPr lang="en-US" sz="2000"/>
        </a:p>
      </dgm:t>
    </dgm:pt>
    <dgm:pt modelId="{090D7A89-2DA5-4075-9305-9ADAB1378C1C}">
      <dgm:prSet custT="1"/>
      <dgm:spPr/>
      <dgm:t>
        <a:bodyPr/>
        <a:lstStyle/>
        <a:p>
          <a:r>
            <a:rPr lang="en-US" sz="2000" dirty="0"/>
            <a:t>Moral debates</a:t>
          </a:r>
        </a:p>
      </dgm:t>
    </dgm:pt>
    <dgm:pt modelId="{7A3DA582-6BD1-445E-8465-B3A798C914E2}" type="parTrans" cxnId="{1F8210C9-31ED-4274-91DC-F0FCFC1E4F00}">
      <dgm:prSet/>
      <dgm:spPr/>
      <dgm:t>
        <a:bodyPr/>
        <a:lstStyle/>
        <a:p>
          <a:endParaRPr lang="en-US" sz="2000"/>
        </a:p>
      </dgm:t>
    </dgm:pt>
    <dgm:pt modelId="{7C1A815C-B596-4C73-8440-08318D690173}" type="sibTrans" cxnId="{1F8210C9-31ED-4274-91DC-F0FCFC1E4F00}">
      <dgm:prSet/>
      <dgm:spPr/>
      <dgm:t>
        <a:bodyPr/>
        <a:lstStyle/>
        <a:p>
          <a:endParaRPr lang="en-US" sz="2000"/>
        </a:p>
      </dgm:t>
    </dgm:pt>
    <dgm:pt modelId="{4A16AA20-3A2F-4630-8466-A87105976762}">
      <dgm:prSet custT="1"/>
      <dgm:spPr/>
      <dgm:t>
        <a:bodyPr/>
        <a:lstStyle/>
        <a:p>
          <a:r>
            <a:rPr lang="en-US" altLang="en-US" sz="2000" dirty="0"/>
            <a:t>Professional issues</a:t>
          </a:r>
          <a:endParaRPr lang="en-US" altLang="en-US" sz="2000" dirty="0"/>
        </a:p>
      </dgm:t>
    </dgm:pt>
    <dgm:pt modelId="{C51E3431-9386-4023-A4B0-8B17A8622E7D}" type="parTrans" cxnId="{C3BD7EC5-462E-40BC-BBF8-3BB05A3A1C01}">
      <dgm:prSet/>
      <dgm:spPr/>
      <dgm:t>
        <a:bodyPr/>
        <a:lstStyle/>
        <a:p>
          <a:endParaRPr lang="en-US" sz="2000"/>
        </a:p>
      </dgm:t>
    </dgm:pt>
    <dgm:pt modelId="{82700CA5-C965-4C62-992C-90D1D81214FE}" type="sibTrans" cxnId="{C3BD7EC5-462E-40BC-BBF8-3BB05A3A1C01}">
      <dgm:prSet/>
      <dgm:spPr/>
      <dgm:t>
        <a:bodyPr/>
        <a:lstStyle/>
        <a:p>
          <a:endParaRPr lang="en-US" sz="2000"/>
        </a:p>
      </dgm:t>
    </dgm:pt>
    <dgm:pt modelId="{2A055B82-C27F-4AF4-ACA7-E98AE083CD8A}">
      <dgm:prSet custT="1"/>
      <dgm:spPr/>
      <dgm:t>
        <a:bodyPr anchor="ctr"/>
        <a:lstStyle/>
        <a:p>
          <a:r>
            <a:rPr lang="en-US" altLang="en-US" sz="2000" dirty="0"/>
            <a:t>Stem cell research, genetic screening, etc.</a:t>
          </a:r>
        </a:p>
      </dgm:t>
    </dgm:pt>
    <dgm:pt modelId="{CCD07AE6-93DE-4AED-8594-FB880CDDBE6B}" type="parTrans" cxnId="{81048AB3-3C83-41A5-A8DC-1BC750139CF7}">
      <dgm:prSet/>
      <dgm:spPr/>
      <dgm:t>
        <a:bodyPr/>
        <a:lstStyle/>
        <a:p>
          <a:endParaRPr lang="en-US" sz="2000"/>
        </a:p>
      </dgm:t>
    </dgm:pt>
    <dgm:pt modelId="{FEEF913E-BF11-480D-85F1-61D2D902A540}" type="sibTrans" cxnId="{81048AB3-3C83-41A5-A8DC-1BC750139CF7}">
      <dgm:prSet/>
      <dgm:spPr/>
      <dgm:t>
        <a:bodyPr/>
        <a:lstStyle/>
        <a:p>
          <a:endParaRPr lang="en-US" sz="2000"/>
        </a:p>
      </dgm:t>
    </dgm:pt>
    <dgm:pt modelId="{86EABB10-2F02-45CC-94AF-8F23FAF97DA0}">
      <dgm:prSet custT="1"/>
      <dgm:spPr/>
      <dgm:t>
        <a:bodyPr anchor="ctr"/>
        <a:lstStyle/>
        <a:p>
          <a:r>
            <a:rPr lang="en-US" altLang="en-US" sz="2000" dirty="0"/>
            <a:t>Authorship, IP rights, confidentiality, etc.</a:t>
          </a:r>
        </a:p>
      </dgm:t>
    </dgm:pt>
    <dgm:pt modelId="{57FB801F-A060-45D7-A718-B4D81779E809}" type="parTrans" cxnId="{5B9254CF-A6B8-4F61-B7DD-94A45105AFB2}">
      <dgm:prSet/>
      <dgm:spPr/>
      <dgm:t>
        <a:bodyPr/>
        <a:lstStyle/>
        <a:p>
          <a:endParaRPr lang="en-US" sz="2000"/>
        </a:p>
      </dgm:t>
    </dgm:pt>
    <dgm:pt modelId="{8E07FDF5-DA24-4CFB-B440-5294304C3146}" type="sibTrans" cxnId="{5B9254CF-A6B8-4F61-B7DD-94A45105AFB2}">
      <dgm:prSet/>
      <dgm:spPr/>
      <dgm:t>
        <a:bodyPr/>
        <a:lstStyle/>
        <a:p>
          <a:endParaRPr lang="en-US" sz="2000"/>
        </a:p>
      </dgm:t>
    </dgm:pt>
    <dgm:pt modelId="{0E6BA713-FA7D-4DBD-B4C0-F1AEE162826D}" type="pres">
      <dgm:prSet presAssocID="{E25C26F2-F0EC-4BEA-9BCB-8EEEFF7E7314}" presName="Name0" presStyleCnt="0">
        <dgm:presLayoutVars>
          <dgm:chMax/>
          <dgm:chPref val="3"/>
          <dgm:dir/>
          <dgm:animOne val="branch"/>
          <dgm:animLvl val="lvl"/>
        </dgm:presLayoutVars>
      </dgm:prSet>
      <dgm:spPr/>
    </dgm:pt>
    <dgm:pt modelId="{5F951513-E348-4625-B9E2-5D30CAE77E29}" type="pres">
      <dgm:prSet presAssocID="{FA9CBD17-4976-4727-8A06-F8091AC24ABD}" presName="composite" presStyleCnt="0"/>
      <dgm:spPr/>
    </dgm:pt>
    <dgm:pt modelId="{9489B792-2781-4E44-A8B9-E3170BA44A23}" type="pres">
      <dgm:prSet presAssocID="{FA9CBD17-4976-4727-8A06-F8091AC24ABD}" presName="FirstChild" presStyleLbl="revTx" presStyleIdx="0" presStyleCnt="4">
        <dgm:presLayoutVars>
          <dgm:chMax val="0"/>
          <dgm:chPref val="0"/>
          <dgm:bulletEnabled val="1"/>
        </dgm:presLayoutVars>
      </dgm:prSet>
      <dgm:spPr/>
    </dgm:pt>
    <dgm:pt modelId="{3D09FAFA-2ADC-4897-B349-0AC92014C69B}" type="pres">
      <dgm:prSet presAssocID="{FA9CBD17-4976-4727-8A06-F8091AC24ABD}" presName="Parent" presStyleLbl="alignNode1" presStyleIdx="0" presStyleCnt="4">
        <dgm:presLayoutVars>
          <dgm:chMax val="3"/>
          <dgm:chPref val="3"/>
          <dgm:bulletEnabled val="1"/>
        </dgm:presLayoutVars>
      </dgm:prSet>
      <dgm:spPr/>
    </dgm:pt>
    <dgm:pt modelId="{1DCC4834-FA45-459E-BCAE-10A9EBCFCD44}" type="pres">
      <dgm:prSet presAssocID="{FA9CBD17-4976-4727-8A06-F8091AC24ABD}" presName="Accent" presStyleLbl="parChTrans1D1" presStyleIdx="0" presStyleCnt="4"/>
      <dgm:spPr/>
    </dgm:pt>
    <dgm:pt modelId="{619028B0-E1BD-4C6F-ABDB-57243B617F35}" type="pres">
      <dgm:prSet presAssocID="{8E7DD103-6270-49D0-B08C-3FD58D839B9C}" presName="sibTrans" presStyleCnt="0"/>
      <dgm:spPr/>
    </dgm:pt>
    <dgm:pt modelId="{17846B04-D3B6-4BFD-9869-D28F51AA27A3}" type="pres">
      <dgm:prSet presAssocID="{125CFAC4-BC9E-4F74-88EB-6110069351CC}" presName="composite" presStyleCnt="0"/>
      <dgm:spPr/>
    </dgm:pt>
    <dgm:pt modelId="{D14F9F16-E88D-40E7-BA17-CF55600D3137}" type="pres">
      <dgm:prSet presAssocID="{125CFAC4-BC9E-4F74-88EB-6110069351CC}" presName="FirstChild" presStyleLbl="revTx" presStyleIdx="1" presStyleCnt="4">
        <dgm:presLayoutVars>
          <dgm:chMax val="0"/>
          <dgm:chPref val="0"/>
          <dgm:bulletEnabled val="1"/>
        </dgm:presLayoutVars>
      </dgm:prSet>
      <dgm:spPr/>
    </dgm:pt>
    <dgm:pt modelId="{22081A66-BBAC-478E-B72D-AA0F585BAAAA}" type="pres">
      <dgm:prSet presAssocID="{125CFAC4-BC9E-4F74-88EB-6110069351CC}" presName="Parent" presStyleLbl="alignNode1" presStyleIdx="1" presStyleCnt="4">
        <dgm:presLayoutVars>
          <dgm:chMax val="3"/>
          <dgm:chPref val="3"/>
          <dgm:bulletEnabled val="1"/>
        </dgm:presLayoutVars>
      </dgm:prSet>
      <dgm:spPr/>
    </dgm:pt>
    <dgm:pt modelId="{2124CF5E-88EA-4A8B-AACC-A5280477E6CC}" type="pres">
      <dgm:prSet presAssocID="{125CFAC4-BC9E-4F74-88EB-6110069351CC}" presName="Accent" presStyleLbl="parChTrans1D1" presStyleIdx="1" presStyleCnt="4"/>
      <dgm:spPr/>
    </dgm:pt>
    <dgm:pt modelId="{749AEA57-BA7D-4D2A-8C7C-7850D91BE84F}" type="pres">
      <dgm:prSet presAssocID="{D1D8CC8B-7619-44CF-8602-4112108D0D21}" presName="sibTrans" presStyleCnt="0"/>
      <dgm:spPr/>
    </dgm:pt>
    <dgm:pt modelId="{C7E6A94E-F1D4-4EEA-BE39-5EFEB4E959F6}" type="pres">
      <dgm:prSet presAssocID="{090D7A89-2DA5-4075-9305-9ADAB1378C1C}" presName="composite" presStyleCnt="0"/>
      <dgm:spPr/>
    </dgm:pt>
    <dgm:pt modelId="{3FC29D3E-B3BA-4768-B9D1-DCD5D40A5FFF}" type="pres">
      <dgm:prSet presAssocID="{090D7A89-2DA5-4075-9305-9ADAB1378C1C}" presName="FirstChild" presStyleLbl="revTx" presStyleIdx="2" presStyleCnt="4">
        <dgm:presLayoutVars>
          <dgm:chMax val="0"/>
          <dgm:chPref val="0"/>
          <dgm:bulletEnabled val="1"/>
        </dgm:presLayoutVars>
      </dgm:prSet>
      <dgm:spPr/>
    </dgm:pt>
    <dgm:pt modelId="{82CBAA6C-D48F-47ED-A5DA-82A1D4A4A4DD}" type="pres">
      <dgm:prSet presAssocID="{090D7A89-2DA5-4075-9305-9ADAB1378C1C}" presName="Parent" presStyleLbl="alignNode1" presStyleIdx="2" presStyleCnt="4">
        <dgm:presLayoutVars>
          <dgm:chMax val="3"/>
          <dgm:chPref val="3"/>
          <dgm:bulletEnabled val="1"/>
        </dgm:presLayoutVars>
      </dgm:prSet>
      <dgm:spPr/>
    </dgm:pt>
    <dgm:pt modelId="{C2FDC917-309F-4479-8A51-AB722C062F59}" type="pres">
      <dgm:prSet presAssocID="{090D7A89-2DA5-4075-9305-9ADAB1378C1C}" presName="Accent" presStyleLbl="parChTrans1D1" presStyleIdx="2" presStyleCnt="4"/>
      <dgm:spPr/>
    </dgm:pt>
    <dgm:pt modelId="{4EAFEB63-C2F8-498B-AA1A-EECBA26B5ED7}" type="pres">
      <dgm:prSet presAssocID="{7C1A815C-B596-4C73-8440-08318D690173}" presName="sibTrans" presStyleCnt="0"/>
      <dgm:spPr/>
    </dgm:pt>
    <dgm:pt modelId="{D2AB002D-93EF-491B-8D87-AA512417FAE8}" type="pres">
      <dgm:prSet presAssocID="{4A16AA20-3A2F-4630-8466-A87105976762}" presName="composite" presStyleCnt="0"/>
      <dgm:spPr/>
    </dgm:pt>
    <dgm:pt modelId="{64525961-AC67-4EC2-A9D9-098EB3732EF4}" type="pres">
      <dgm:prSet presAssocID="{4A16AA20-3A2F-4630-8466-A87105976762}" presName="FirstChild" presStyleLbl="revTx" presStyleIdx="3" presStyleCnt="4">
        <dgm:presLayoutVars>
          <dgm:chMax val="0"/>
          <dgm:chPref val="0"/>
          <dgm:bulletEnabled val="1"/>
        </dgm:presLayoutVars>
      </dgm:prSet>
      <dgm:spPr/>
    </dgm:pt>
    <dgm:pt modelId="{39AF4B7B-5AA2-4F37-A982-40FB90B10BAE}" type="pres">
      <dgm:prSet presAssocID="{4A16AA20-3A2F-4630-8466-A87105976762}" presName="Parent" presStyleLbl="alignNode1" presStyleIdx="3" presStyleCnt="4">
        <dgm:presLayoutVars>
          <dgm:chMax val="3"/>
          <dgm:chPref val="3"/>
          <dgm:bulletEnabled val="1"/>
        </dgm:presLayoutVars>
      </dgm:prSet>
      <dgm:spPr/>
    </dgm:pt>
    <dgm:pt modelId="{2FC40074-F080-42BC-B2F5-852EDC1B7D9B}" type="pres">
      <dgm:prSet presAssocID="{4A16AA20-3A2F-4630-8466-A87105976762}" presName="Accent" presStyleLbl="parChTrans1D1" presStyleIdx="3" presStyleCnt="4"/>
      <dgm:spPr/>
    </dgm:pt>
  </dgm:ptLst>
  <dgm:cxnLst>
    <dgm:cxn modelId="{C3BD7EC5-462E-40BC-BBF8-3BB05A3A1C01}" srcId="{E25C26F2-F0EC-4BEA-9BCB-8EEEFF7E7314}" destId="{4A16AA20-3A2F-4630-8466-A87105976762}" srcOrd="3" destOrd="0" parTransId="{C51E3431-9386-4023-A4B0-8B17A8622E7D}" sibTransId="{82700CA5-C965-4C62-992C-90D1D81214FE}"/>
    <dgm:cxn modelId="{7DE9789A-AFD6-4C03-9221-A3E29E0688A8}" type="presOf" srcId="{090D7A89-2DA5-4075-9305-9ADAB1378C1C}" destId="{82CBAA6C-D48F-47ED-A5DA-82A1D4A4A4DD}" srcOrd="0" destOrd="0" presId="urn:microsoft.com/office/officeart/2011/layout/TabList"/>
    <dgm:cxn modelId="{92A9EA1A-41B2-4297-B50E-5AE5AAC5802D}" type="presOf" srcId="{125CFAC4-BC9E-4F74-88EB-6110069351CC}" destId="{22081A66-BBAC-478E-B72D-AA0F585BAAAA}" srcOrd="0" destOrd="0" presId="urn:microsoft.com/office/officeart/2011/layout/TabList"/>
    <dgm:cxn modelId="{C2A9C819-BD59-4098-92C3-186F91152C20}" srcId="{E25C26F2-F0EC-4BEA-9BCB-8EEEFF7E7314}" destId="{125CFAC4-BC9E-4F74-88EB-6110069351CC}" srcOrd="1" destOrd="0" parTransId="{6F73FDC1-1B53-4B65-A85E-F7A15F923063}" sibTransId="{D1D8CC8B-7619-44CF-8602-4112108D0D21}"/>
    <dgm:cxn modelId="{EC818E5E-18E5-40DB-BDFB-C7ED8074559E}" type="presOf" srcId="{E25C26F2-F0EC-4BEA-9BCB-8EEEFF7E7314}" destId="{0E6BA713-FA7D-4DBD-B4C0-F1AEE162826D}" srcOrd="0" destOrd="0" presId="urn:microsoft.com/office/officeart/2011/layout/TabList"/>
    <dgm:cxn modelId="{5B9254CF-A6B8-4F61-B7DD-94A45105AFB2}" srcId="{4A16AA20-3A2F-4630-8466-A87105976762}" destId="{86EABB10-2F02-45CC-94AF-8F23FAF97DA0}" srcOrd="0" destOrd="0" parTransId="{57FB801F-A060-45D7-A718-B4D81779E809}" sibTransId="{8E07FDF5-DA24-4CFB-B440-5294304C3146}"/>
    <dgm:cxn modelId="{84FB46B1-75CB-461D-B5D6-BAAF43F791E3}" type="presOf" srcId="{2A055B82-C27F-4AF4-ACA7-E98AE083CD8A}" destId="{3FC29D3E-B3BA-4768-B9D1-DCD5D40A5FFF}" srcOrd="0" destOrd="0" presId="urn:microsoft.com/office/officeart/2011/layout/TabList"/>
    <dgm:cxn modelId="{C88F5118-ACA7-45CE-B6A3-E52A43AB2022}" type="presOf" srcId="{78E67C1E-A505-480F-990F-4B251F484BA7}" destId="{9489B792-2781-4E44-A8B9-E3170BA44A23}" srcOrd="0" destOrd="0" presId="urn:microsoft.com/office/officeart/2011/layout/TabList"/>
    <dgm:cxn modelId="{1F8210C9-31ED-4274-91DC-F0FCFC1E4F00}" srcId="{E25C26F2-F0EC-4BEA-9BCB-8EEEFF7E7314}" destId="{090D7A89-2DA5-4075-9305-9ADAB1378C1C}" srcOrd="2" destOrd="0" parTransId="{7A3DA582-6BD1-445E-8465-B3A798C914E2}" sibTransId="{7C1A815C-B596-4C73-8440-08318D690173}"/>
    <dgm:cxn modelId="{19182331-2A4F-4938-BF65-983C6FC0964E}" srcId="{125CFAC4-BC9E-4F74-88EB-6110069351CC}" destId="{44BC1F04-A652-4BC2-B647-A452BE56B2B9}" srcOrd="0" destOrd="0" parTransId="{4072CFB6-DD29-470B-89E4-00DB5E9BA544}" sibTransId="{21B25C05-F1B8-4053-97CE-126935C8F677}"/>
    <dgm:cxn modelId="{1ECEAFB6-48B7-403D-AAB6-76C49DA94463}" type="presOf" srcId="{4A16AA20-3A2F-4630-8466-A87105976762}" destId="{39AF4B7B-5AA2-4F37-A982-40FB90B10BAE}" srcOrd="0" destOrd="0" presId="urn:microsoft.com/office/officeart/2011/layout/TabList"/>
    <dgm:cxn modelId="{907B15EE-6472-49F7-8319-C44CF724EF44}" type="presOf" srcId="{FA9CBD17-4976-4727-8A06-F8091AC24ABD}" destId="{3D09FAFA-2ADC-4897-B349-0AC92014C69B}" srcOrd="0" destOrd="0" presId="urn:microsoft.com/office/officeart/2011/layout/TabList"/>
    <dgm:cxn modelId="{3FAEF543-AEE6-459B-963C-A18152C7F8BE}" type="presOf" srcId="{44BC1F04-A652-4BC2-B647-A452BE56B2B9}" destId="{D14F9F16-E88D-40E7-BA17-CF55600D3137}" srcOrd="0" destOrd="0" presId="urn:microsoft.com/office/officeart/2011/layout/TabList"/>
    <dgm:cxn modelId="{81048AB3-3C83-41A5-A8DC-1BC750139CF7}" srcId="{090D7A89-2DA5-4075-9305-9ADAB1378C1C}" destId="{2A055B82-C27F-4AF4-ACA7-E98AE083CD8A}" srcOrd="0" destOrd="0" parTransId="{CCD07AE6-93DE-4AED-8594-FB880CDDBE6B}" sibTransId="{FEEF913E-BF11-480D-85F1-61D2D902A540}"/>
    <dgm:cxn modelId="{C9FBB570-3BE5-4A0B-B6FC-FB38EB1D01BE}" srcId="{FA9CBD17-4976-4727-8A06-F8091AC24ABD}" destId="{78E67C1E-A505-480F-990F-4B251F484BA7}" srcOrd="0" destOrd="0" parTransId="{561F97A3-C99A-45E5-8C55-043302704888}" sibTransId="{2FDB5474-FE66-450B-AFFB-E4F447317C52}"/>
    <dgm:cxn modelId="{06201A14-EFAE-4661-BE5D-616403338A6B}" srcId="{E25C26F2-F0EC-4BEA-9BCB-8EEEFF7E7314}" destId="{FA9CBD17-4976-4727-8A06-F8091AC24ABD}" srcOrd="0" destOrd="0" parTransId="{F0DE3079-474F-4691-BE99-C90BE3E808CB}" sibTransId="{8E7DD103-6270-49D0-B08C-3FD58D839B9C}"/>
    <dgm:cxn modelId="{99EBFAAF-6992-4D08-84F7-6312BF0F44E8}" type="presOf" srcId="{86EABB10-2F02-45CC-94AF-8F23FAF97DA0}" destId="{64525961-AC67-4EC2-A9D9-098EB3732EF4}" srcOrd="0" destOrd="0" presId="urn:microsoft.com/office/officeart/2011/layout/TabList"/>
    <dgm:cxn modelId="{5E9C9A0A-5D37-4AB6-BAB9-75E9A9E89010}" type="presParOf" srcId="{0E6BA713-FA7D-4DBD-B4C0-F1AEE162826D}" destId="{5F951513-E348-4625-B9E2-5D30CAE77E29}" srcOrd="0" destOrd="0" presId="urn:microsoft.com/office/officeart/2011/layout/TabList"/>
    <dgm:cxn modelId="{6140892C-BA44-4894-8DBB-214E1890ED29}" type="presParOf" srcId="{5F951513-E348-4625-B9E2-5D30CAE77E29}" destId="{9489B792-2781-4E44-A8B9-E3170BA44A23}" srcOrd="0" destOrd="0" presId="urn:microsoft.com/office/officeart/2011/layout/TabList"/>
    <dgm:cxn modelId="{E52F2668-1286-4065-89B4-4B7525D4F19D}" type="presParOf" srcId="{5F951513-E348-4625-B9E2-5D30CAE77E29}" destId="{3D09FAFA-2ADC-4897-B349-0AC92014C69B}" srcOrd="1" destOrd="0" presId="urn:microsoft.com/office/officeart/2011/layout/TabList"/>
    <dgm:cxn modelId="{CC2D3F22-1BCA-4D4C-AF9B-DB556E02BECE}" type="presParOf" srcId="{5F951513-E348-4625-B9E2-5D30CAE77E29}" destId="{1DCC4834-FA45-459E-BCAE-10A9EBCFCD44}" srcOrd="2" destOrd="0" presId="urn:microsoft.com/office/officeart/2011/layout/TabList"/>
    <dgm:cxn modelId="{3F20CCDC-5AF3-4C39-AD7C-3DD073BD5538}" type="presParOf" srcId="{0E6BA713-FA7D-4DBD-B4C0-F1AEE162826D}" destId="{619028B0-E1BD-4C6F-ABDB-57243B617F35}" srcOrd="1" destOrd="0" presId="urn:microsoft.com/office/officeart/2011/layout/TabList"/>
    <dgm:cxn modelId="{8259EFA6-7DD4-4E00-8FDF-F7C4D052EBC2}" type="presParOf" srcId="{0E6BA713-FA7D-4DBD-B4C0-F1AEE162826D}" destId="{17846B04-D3B6-4BFD-9869-D28F51AA27A3}" srcOrd="2" destOrd="0" presId="urn:microsoft.com/office/officeart/2011/layout/TabList"/>
    <dgm:cxn modelId="{A3C7BBCE-21AD-475B-BDB4-9ADE1AE398A0}" type="presParOf" srcId="{17846B04-D3B6-4BFD-9869-D28F51AA27A3}" destId="{D14F9F16-E88D-40E7-BA17-CF55600D3137}" srcOrd="0" destOrd="0" presId="urn:microsoft.com/office/officeart/2011/layout/TabList"/>
    <dgm:cxn modelId="{0CDBE0E7-D11A-4F7A-8DD9-C2C630026F69}" type="presParOf" srcId="{17846B04-D3B6-4BFD-9869-D28F51AA27A3}" destId="{22081A66-BBAC-478E-B72D-AA0F585BAAAA}" srcOrd="1" destOrd="0" presId="urn:microsoft.com/office/officeart/2011/layout/TabList"/>
    <dgm:cxn modelId="{0A25B22E-C4E5-45BA-80B4-60654B747B61}" type="presParOf" srcId="{17846B04-D3B6-4BFD-9869-D28F51AA27A3}" destId="{2124CF5E-88EA-4A8B-AACC-A5280477E6CC}" srcOrd="2" destOrd="0" presId="urn:microsoft.com/office/officeart/2011/layout/TabList"/>
    <dgm:cxn modelId="{1B747B81-7A50-42AA-986A-6B841A945002}" type="presParOf" srcId="{0E6BA713-FA7D-4DBD-B4C0-F1AEE162826D}" destId="{749AEA57-BA7D-4D2A-8C7C-7850D91BE84F}" srcOrd="3" destOrd="0" presId="urn:microsoft.com/office/officeart/2011/layout/TabList"/>
    <dgm:cxn modelId="{252F23EB-40B4-4908-9F9E-C3EE53DD0C85}" type="presParOf" srcId="{0E6BA713-FA7D-4DBD-B4C0-F1AEE162826D}" destId="{C7E6A94E-F1D4-4EEA-BE39-5EFEB4E959F6}" srcOrd="4" destOrd="0" presId="urn:microsoft.com/office/officeart/2011/layout/TabList"/>
    <dgm:cxn modelId="{953C103D-9670-4F04-ABE9-0B5FBF5BB0D2}" type="presParOf" srcId="{C7E6A94E-F1D4-4EEA-BE39-5EFEB4E959F6}" destId="{3FC29D3E-B3BA-4768-B9D1-DCD5D40A5FFF}" srcOrd="0" destOrd="0" presId="urn:microsoft.com/office/officeart/2011/layout/TabList"/>
    <dgm:cxn modelId="{D04AA14F-C6BE-44B3-8594-BCAB14ADA1F9}" type="presParOf" srcId="{C7E6A94E-F1D4-4EEA-BE39-5EFEB4E959F6}" destId="{82CBAA6C-D48F-47ED-A5DA-82A1D4A4A4DD}" srcOrd="1" destOrd="0" presId="urn:microsoft.com/office/officeart/2011/layout/TabList"/>
    <dgm:cxn modelId="{01157E07-C420-45C2-8C17-49E973F9E9A9}" type="presParOf" srcId="{C7E6A94E-F1D4-4EEA-BE39-5EFEB4E959F6}" destId="{C2FDC917-309F-4479-8A51-AB722C062F59}" srcOrd="2" destOrd="0" presId="urn:microsoft.com/office/officeart/2011/layout/TabList"/>
    <dgm:cxn modelId="{03A8B7A9-A36F-47E3-90C0-23BF1F3C3EC0}" type="presParOf" srcId="{0E6BA713-FA7D-4DBD-B4C0-F1AEE162826D}" destId="{4EAFEB63-C2F8-498B-AA1A-EECBA26B5ED7}" srcOrd="5" destOrd="0" presId="urn:microsoft.com/office/officeart/2011/layout/TabList"/>
    <dgm:cxn modelId="{1460E064-7F91-41E6-A39D-17D4C5B8FD51}" type="presParOf" srcId="{0E6BA713-FA7D-4DBD-B4C0-F1AEE162826D}" destId="{D2AB002D-93EF-491B-8D87-AA512417FAE8}" srcOrd="6" destOrd="0" presId="urn:microsoft.com/office/officeart/2011/layout/TabList"/>
    <dgm:cxn modelId="{1066AADF-BE18-4461-ADDC-95FCC1451C12}" type="presParOf" srcId="{D2AB002D-93EF-491B-8D87-AA512417FAE8}" destId="{64525961-AC67-4EC2-A9D9-098EB3732EF4}" srcOrd="0" destOrd="0" presId="urn:microsoft.com/office/officeart/2011/layout/TabList"/>
    <dgm:cxn modelId="{E4D5F026-A3E6-492B-8BFD-D6B0559150E6}" type="presParOf" srcId="{D2AB002D-93EF-491B-8D87-AA512417FAE8}" destId="{39AF4B7B-5AA2-4F37-A982-40FB90B10BAE}" srcOrd="1" destOrd="0" presId="urn:microsoft.com/office/officeart/2011/layout/TabList"/>
    <dgm:cxn modelId="{5ADA38BF-5EAE-49A5-A3B5-D2E031DC978F}" type="presParOf" srcId="{D2AB002D-93EF-491B-8D87-AA512417FAE8}" destId="{2FC40074-F080-42BC-B2F5-852EDC1B7D9B}"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8E9F5-4AFB-478C-BB7E-FC5C892322CE}"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C52365F3-8A23-4E75-8BE4-BCD2347CCAD1}">
      <dgm:prSet phldrT="[Text]" custT="1"/>
      <dgm:spPr/>
      <dgm:t>
        <a:bodyPr/>
        <a:lstStyle/>
        <a:p>
          <a:r>
            <a:rPr lang="en-US" sz="2000" b="0" dirty="0"/>
            <a:t>Justice</a:t>
          </a:r>
          <a:endParaRPr lang="en-US" sz="2000" b="0" dirty="0"/>
        </a:p>
      </dgm:t>
    </dgm:pt>
    <dgm:pt modelId="{07078E80-6DF8-45CE-82D0-BBF6B8E09952}" type="parTrans" cxnId="{36AB799A-7511-437C-A654-62F8DCFC15B4}">
      <dgm:prSet/>
      <dgm:spPr/>
      <dgm:t>
        <a:bodyPr/>
        <a:lstStyle/>
        <a:p>
          <a:endParaRPr lang="en-US" sz="2000" b="0"/>
        </a:p>
      </dgm:t>
    </dgm:pt>
    <dgm:pt modelId="{AD22E930-4C99-4209-897F-9FB3AE445EA6}" type="sibTrans" cxnId="{36AB799A-7511-437C-A654-62F8DCFC15B4}">
      <dgm:prSet/>
      <dgm:spPr/>
      <dgm:t>
        <a:bodyPr/>
        <a:lstStyle/>
        <a:p>
          <a:endParaRPr lang="en-US" sz="2000" b="0"/>
        </a:p>
      </dgm:t>
    </dgm:pt>
    <dgm:pt modelId="{9E245DAC-B1EF-48B5-8018-523D2D2C68D8}">
      <dgm:prSet phldrT="[Text]" custT="1"/>
      <dgm:spPr/>
      <dgm:t>
        <a:bodyPr/>
        <a:lstStyle/>
        <a:p>
          <a:r>
            <a:rPr lang="en-US" sz="2000" b="0" dirty="0"/>
            <a:t>Non-maleficence</a:t>
          </a:r>
          <a:endParaRPr lang="en-US" sz="2000" b="0" dirty="0"/>
        </a:p>
      </dgm:t>
    </dgm:pt>
    <dgm:pt modelId="{297A9FDA-02CB-4E21-8FE8-F05C7D480F62}" type="parTrans" cxnId="{293BEF62-7843-4AD2-ABB9-B64E39803169}">
      <dgm:prSet/>
      <dgm:spPr/>
      <dgm:t>
        <a:bodyPr/>
        <a:lstStyle/>
        <a:p>
          <a:endParaRPr lang="en-US" sz="2000" b="0"/>
        </a:p>
      </dgm:t>
    </dgm:pt>
    <dgm:pt modelId="{7AE1D745-E66E-4B6F-98CC-21EC07AB2BD0}" type="sibTrans" cxnId="{293BEF62-7843-4AD2-ABB9-B64E39803169}">
      <dgm:prSet/>
      <dgm:spPr/>
      <dgm:t>
        <a:bodyPr/>
        <a:lstStyle/>
        <a:p>
          <a:endParaRPr lang="en-US" sz="2000" b="0"/>
        </a:p>
      </dgm:t>
    </dgm:pt>
    <dgm:pt modelId="{75B7CE06-F3D7-42D4-87D9-74703395E5C6}">
      <dgm:prSet phldrT="[Text]" custT="1"/>
      <dgm:spPr/>
      <dgm:t>
        <a:bodyPr/>
        <a:lstStyle/>
        <a:p>
          <a:r>
            <a:rPr lang="en-US" sz="2000" b="0"/>
            <a:t>Beneficence</a:t>
          </a:r>
          <a:endParaRPr lang="en-US" sz="2000" b="0" dirty="0"/>
        </a:p>
      </dgm:t>
    </dgm:pt>
    <dgm:pt modelId="{19F88E89-6AAF-4FC7-A941-B72EF7B5B18B}" type="parTrans" cxnId="{7EAE451F-774A-462A-8F50-80F63CDD667C}">
      <dgm:prSet/>
      <dgm:spPr/>
      <dgm:t>
        <a:bodyPr/>
        <a:lstStyle/>
        <a:p>
          <a:endParaRPr lang="en-US" sz="2000" b="0"/>
        </a:p>
      </dgm:t>
    </dgm:pt>
    <dgm:pt modelId="{F59E25EF-14D2-4359-9EA5-05E77130F589}" type="sibTrans" cxnId="{7EAE451F-774A-462A-8F50-80F63CDD667C}">
      <dgm:prSet/>
      <dgm:spPr/>
      <dgm:t>
        <a:bodyPr/>
        <a:lstStyle/>
        <a:p>
          <a:endParaRPr lang="en-US" sz="2000" b="0"/>
        </a:p>
      </dgm:t>
    </dgm:pt>
    <dgm:pt modelId="{3606B5B3-1327-4372-B38C-BAD5D5C6D4E1}">
      <dgm:prSet custT="1"/>
      <dgm:spPr/>
      <dgm:t>
        <a:bodyPr/>
        <a:lstStyle/>
        <a:p>
          <a:r>
            <a:rPr lang="en-US" sz="2000" b="0"/>
            <a:t>Respect for Persons</a:t>
          </a:r>
          <a:endParaRPr lang="en-US" sz="2000" b="0" dirty="0"/>
        </a:p>
      </dgm:t>
    </dgm:pt>
    <dgm:pt modelId="{66EF6ACD-A394-4C15-94D1-AB9FF70E6977}" type="parTrans" cxnId="{446920DF-DF60-4BD9-B112-5894CE1FA2AC}">
      <dgm:prSet/>
      <dgm:spPr/>
      <dgm:t>
        <a:bodyPr/>
        <a:lstStyle/>
        <a:p>
          <a:endParaRPr lang="en-US" sz="2000" b="0"/>
        </a:p>
      </dgm:t>
    </dgm:pt>
    <dgm:pt modelId="{B8AD32FB-823D-4C53-8242-AB1E44B56C7A}" type="sibTrans" cxnId="{446920DF-DF60-4BD9-B112-5894CE1FA2AC}">
      <dgm:prSet/>
      <dgm:spPr/>
      <dgm:t>
        <a:bodyPr/>
        <a:lstStyle/>
        <a:p>
          <a:endParaRPr lang="en-US" sz="2000" b="0"/>
        </a:p>
      </dgm:t>
    </dgm:pt>
    <dgm:pt modelId="{2A294E75-E86F-4AB2-B7EF-C1FC110BDBEF}" type="pres">
      <dgm:prSet presAssocID="{DC08E9F5-4AFB-478C-BB7E-FC5C892322CE}" presName="compositeShape" presStyleCnt="0">
        <dgm:presLayoutVars>
          <dgm:chMax val="7"/>
          <dgm:dir/>
          <dgm:resizeHandles val="exact"/>
        </dgm:presLayoutVars>
      </dgm:prSet>
      <dgm:spPr/>
    </dgm:pt>
    <dgm:pt modelId="{07592852-D219-426E-BFFF-45C3B7C5BA88}" type="pres">
      <dgm:prSet presAssocID="{DC08E9F5-4AFB-478C-BB7E-FC5C892322CE}" presName="wedge1" presStyleLbl="node1" presStyleIdx="0" presStyleCnt="4"/>
      <dgm:spPr/>
    </dgm:pt>
    <dgm:pt modelId="{49BF6E1B-C2A1-4EE0-8D5F-135C6B1D5DCA}" type="pres">
      <dgm:prSet presAssocID="{DC08E9F5-4AFB-478C-BB7E-FC5C892322CE}" presName="dummy1a" presStyleCnt="0"/>
      <dgm:spPr/>
    </dgm:pt>
    <dgm:pt modelId="{51063DC9-DF89-465B-9FEF-9CDEF87B8E6C}" type="pres">
      <dgm:prSet presAssocID="{DC08E9F5-4AFB-478C-BB7E-FC5C892322CE}" presName="dummy1b" presStyleCnt="0"/>
      <dgm:spPr/>
    </dgm:pt>
    <dgm:pt modelId="{B8AE4F30-FF0D-49F6-94D0-1FF35B116E6B}" type="pres">
      <dgm:prSet presAssocID="{DC08E9F5-4AFB-478C-BB7E-FC5C892322CE}" presName="wedge1Tx" presStyleLbl="node1" presStyleIdx="0" presStyleCnt="4">
        <dgm:presLayoutVars>
          <dgm:chMax val="0"/>
          <dgm:chPref val="0"/>
          <dgm:bulletEnabled val="1"/>
        </dgm:presLayoutVars>
      </dgm:prSet>
      <dgm:spPr/>
    </dgm:pt>
    <dgm:pt modelId="{3201F8AA-3ABA-406D-9CDC-7DFF1B9C968F}" type="pres">
      <dgm:prSet presAssocID="{DC08E9F5-4AFB-478C-BB7E-FC5C892322CE}" presName="wedge2" presStyleLbl="node1" presStyleIdx="1" presStyleCnt="4"/>
      <dgm:spPr/>
    </dgm:pt>
    <dgm:pt modelId="{34464078-C843-4115-8B45-89F47E4CACC9}" type="pres">
      <dgm:prSet presAssocID="{DC08E9F5-4AFB-478C-BB7E-FC5C892322CE}" presName="dummy2a" presStyleCnt="0"/>
      <dgm:spPr/>
    </dgm:pt>
    <dgm:pt modelId="{7BD078FA-CB25-4991-9950-E663DD4E9C42}" type="pres">
      <dgm:prSet presAssocID="{DC08E9F5-4AFB-478C-BB7E-FC5C892322CE}" presName="dummy2b" presStyleCnt="0"/>
      <dgm:spPr/>
    </dgm:pt>
    <dgm:pt modelId="{D04E03F9-18B0-46A5-B235-42C69334C4CB}" type="pres">
      <dgm:prSet presAssocID="{DC08E9F5-4AFB-478C-BB7E-FC5C892322CE}" presName="wedge2Tx" presStyleLbl="node1" presStyleIdx="1" presStyleCnt="4">
        <dgm:presLayoutVars>
          <dgm:chMax val="0"/>
          <dgm:chPref val="0"/>
          <dgm:bulletEnabled val="1"/>
        </dgm:presLayoutVars>
      </dgm:prSet>
      <dgm:spPr/>
    </dgm:pt>
    <dgm:pt modelId="{5750C193-7D2A-4794-A168-197D0C1A4A4E}" type="pres">
      <dgm:prSet presAssocID="{DC08E9F5-4AFB-478C-BB7E-FC5C892322CE}" presName="wedge3" presStyleLbl="node1" presStyleIdx="2" presStyleCnt="4"/>
      <dgm:spPr/>
    </dgm:pt>
    <dgm:pt modelId="{CFEFE224-38E1-4059-94EE-1A0563DB776D}" type="pres">
      <dgm:prSet presAssocID="{DC08E9F5-4AFB-478C-BB7E-FC5C892322CE}" presName="dummy3a" presStyleCnt="0"/>
      <dgm:spPr/>
    </dgm:pt>
    <dgm:pt modelId="{05CDCBEE-7626-48EB-A9A6-9D83A14CC61F}" type="pres">
      <dgm:prSet presAssocID="{DC08E9F5-4AFB-478C-BB7E-FC5C892322CE}" presName="dummy3b" presStyleCnt="0"/>
      <dgm:spPr/>
    </dgm:pt>
    <dgm:pt modelId="{6A48299D-3D20-4451-BA6C-B98122E82901}" type="pres">
      <dgm:prSet presAssocID="{DC08E9F5-4AFB-478C-BB7E-FC5C892322CE}" presName="wedge3Tx" presStyleLbl="node1" presStyleIdx="2" presStyleCnt="4">
        <dgm:presLayoutVars>
          <dgm:chMax val="0"/>
          <dgm:chPref val="0"/>
          <dgm:bulletEnabled val="1"/>
        </dgm:presLayoutVars>
      </dgm:prSet>
      <dgm:spPr/>
    </dgm:pt>
    <dgm:pt modelId="{BE1D89FC-9F2D-4823-B66C-36B058A8B7CD}" type="pres">
      <dgm:prSet presAssocID="{DC08E9F5-4AFB-478C-BB7E-FC5C892322CE}" presName="wedge4" presStyleLbl="node1" presStyleIdx="3" presStyleCnt="4"/>
      <dgm:spPr/>
    </dgm:pt>
    <dgm:pt modelId="{E9A4E19E-150B-4CFE-8419-FB4BF68C7A19}" type="pres">
      <dgm:prSet presAssocID="{DC08E9F5-4AFB-478C-BB7E-FC5C892322CE}" presName="dummy4a" presStyleCnt="0"/>
      <dgm:spPr/>
    </dgm:pt>
    <dgm:pt modelId="{8DE4FF83-853E-4CE2-B279-8102D6FD6C76}" type="pres">
      <dgm:prSet presAssocID="{DC08E9F5-4AFB-478C-BB7E-FC5C892322CE}" presName="dummy4b" presStyleCnt="0"/>
      <dgm:spPr/>
    </dgm:pt>
    <dgm:pt modelId="{C067DED6-CDB8-4D03-84AA-49B1DA45A555}" type="pres">
      <dgm:prSet presAssocID="{DC08E9F5-4AFB-478C-BB7E-FC5C892322CE}" presName="wedge4Tx" presStyleLbl="node1" presStyleIdx="3" presStyleCnt="4">
        <dgm:presLayoutVars>
          <dgm:chMax val="0"/>
          <dgm:chPref val="0"/>
          <dgm:bulletEnabled val="1"/>
        </dgm:presLayoutVars>
      </dgm:prSet>
      <dgm:spPr/>
    </dgm:pt>
    <dgm:pt modelId="{9C542C27-8CDF-499D-BE73-F3C5BD0160CD}" type="pres">
      <dgm:prSet presAssocID="{B8AD32FB-823D-4C53-8242-AB1E44B56C7A}" presName="arrowWedge1" presStyleLbl="fgSibTrans2D1" presStyleIdx="0" presStyleCnt="4"/>
      <dgm:spPr/>
    </dgm:pt>
    <dgm:pt modelId="{589C5573-4690-472E-B8A0-1AE52E28E9A8}" type="pres">
      <dgm:prSet presAssocID="{AD22E930-4C99-4209-897F-9FB3AE445EA6}" presName="arrowWedge2" presStyleLbl="fgSibTrans2D1" presStyleIdx="1" presStyleCnt="4"/>
      <dgm:spPr/>
    </dgm:pt>
    <dgm:pt modelId="{977A9054-5F43-424C-B0CD-1523FD682E31}" type="pres">
      <dgm:prSet presAssocID="{7AE1D745-E66E-4B6F-98CC-21EC07AB2BD0}" presName="arrowWedge3" presStyleLbl="fgSibTrans2D1" presStyleIdx="2" presStyleCnt="4"/>
      <dgm:spPr/>
    </dgm:pt>
    <dgm:pt modelId="{D0D07772-D5A7-438E-A8B0-A9690147B189}" type="pres">
      <dgm:prSet presAssocID="{F59E25EF-14D2-4359-9EA5-05E77130F589}" presName="arrowWedge4" presStyleLbl="fgSibTrans2D1" presStyleIdx="3" presStyleCnt="4"/>
      <dgm:spPr/>
    </dgm:pt>
  </dgm:ptLst>
  <dgm:cxnLst>
    <dgm:cxn modelId="{165E3929-9779-46DF-B23C-1956727BEB14}" type="presOf" srcId="{3606B5B3-1327-4372-B38C-BAD5D5C6D4E1}" destId="{07592852-D219-426E-BFFF-45C3B7C5BA88}" srcOrd="0" destOrd="0" presId="urn:microsoft.com/office/officeart/2005/8/layout/cycle8"/>
    <dgm:cxn modelId="{882962CB-A025-4D3B-8AE6-290A81B5CAF2}" type="presOf" srcId="{75B7CE06-F3D7-42D4-87D9-74703395E5C6}" destId="{C067DED6-CDB8-4D03-84AA-49B1DA45A555}" srcOrd="1" destOrd="0" presId="urn:microsoft.com/office/officeart/2005/8/layout/cycle8"/>
    <dgm:cxn modelId="{A9011483-AFE6-4D16-8098-C302DDE8E79C}" type="presOf" srcId="{3606B5B3-1327-4372-B38C-BAD5D5C6D4E1}" destId="{B8AE4F30-FF0D-49F6-94D0-1FF35B116E6B}" srcOrd="1" destOrd="0" presId="urn:microsoft.com/office/officeart/2005/8/layout/cycle8"/>
    <dgm:cxn modelId="{293BEF62-7843-4AD2-ABB9-B64E39803169}" srcId="{DC08E9F5-4AFB-478C-BB7E-FC5C892322CE}" destId="{9E245DAC-B1EF-48B5-8018-523D2D2C68D8}" srcOrd="2" destOrd="0" parTransId="{297A9FDA-02CB-4E21-8FE8-F05C7D480F62}" sibTransId="{7AE1D745-E66E-4B6F-98CC-21EC07AB2BD0}"/>
    <dgm:cxn modelId="{8C5F01E3-1185-4AB7-8683-9B1F909250C7}" type="presOf" srcId="{C52365F3-8A23-4E75-8BE4-BCD2347CCAD1}" destId="{3201F8AA-3ABA-406D-9CDC-7DFF1B9C968F}" srcOrd="0" destOrd="0" presId="urn:microsoft.com/office/officeart/2005/8/layout/cycle8"/>
    <dgm:cxn modelId="{5030E5DE-2CEC-4C2F-BEC8-34194617184F}" type="presOf" srcId="{9E245DAC-B1EF-48B5-8018-523D2D2C68D8}" destId="{5750C193-7D2A-4794-A168-197D0C1A4A4E}" srcOrd="0" destOrd="0" presId="urn:microsoft.com/office/officeart/2005/8/layout/cycle8"/>
    <dgm:cxn modelId="{9B9CEC0D-D6AE-4D3C-9C2A-9DA36C05F443}" type="presOf" srcId="{75B7CE06-F3D7-42D4-87D9-74703395E5C6}" destId="{BE1D89FC-9F2D-4823-B66C-36B058A8B7CD}" srcOrd="0" destOrd="0" presId="urn:microsoft.com/office/officeart/2005/8/layout/cycle8"/>
    <dgm:cxn modelId="{BB25646C-BE32-47E2-AC8F-9571107636A4}" type="presOf" srcId="{9E245DAC-B1EF-48B5-8018-523D2D2C68D8}" destId="{6A48299D-3D20-4451-BA6C-B98122E82901}" srcOrd="1" destOrd="0" presId="urn:microsoft.com/office/officeart/2005/8/layout/cycle8"/>
    <dgm:cxn modelId="{4639E97E-4302-4196-9BAD-5B8630B5045B}" type="presOf" srcId="{DC08E9F5-4AFB-478C-BB7E-FC5C892322CE}" destId="{2A294E75-E86F-4AB2-B7EF-C1FC110BDBEF}" srcOrd="0" destOrd="0" presId="urn:microsoft.com/office/officeart/2005/8/layout/cycle8"/>
    <dgm:cxn modelId="{446920DF-DF60-4BD9-B112-5894CE1FA2AC}" srcId="{DC08E9F5-4AFB-478C-BB7E-FC5C892322CE}" destId="{3606B5B3-1327-4372-B38C-BAD5D5C6D4E1}" srcOrd="0" destOrd="0" parTransId="{66EF6ACD-A394-4C15-94D1-AB9FF70E6977}" sibTransId="{B8AD32FB-823D-4C53-8242-AB1E44B56C7A}"/>
    <dgm:cxn modelId="{7EAE451F-774A-462A-8F50-80F63CDD667C}" srcId="{DC08E9F5-4AFB-478C-BB7E-FC5C892322CE}" destId="{75B7CE06-F3D7-42D4-87D9-74703395E5C6}" srcOrd="3" destOrd="0" parTransId="{19F88E89-6AAF-4FC7-A941-B72EF7B5B18B}" sibTransId="{F59E25EF-14D2-4359-9EA5-05E77130F589}"/>
    <dgm:cxn modelId="{296B6FA5-F938-41D7-8267-E51DA1D61AFE}" type="presOf" srcId="{C52365F3-8A23-4E75-8BE4-BCD2347CCAD1}" destId="{D04E03F9-18B0-46A5-B235-42C69334C4CB}" srcOrd="1" destOrd="0" presId="urn:microsoft.com/office/officeart/2005/8/layout/cycle8"/>
    <dgm:cxn modelId="{36AB799A-7511-437C-A654-62F8DCFC15B4}" srcId="{DC08E9F5-4AFB-478C-BB7E-FC5C892322CE}" destId="{C52365F3-8A23-4E75-8BE4-BCD2347CCAD1}" srcOrd="1" destOrd="0" parTransId="{07078E80-6DF8-45CE-82D0-BBF6B8E09952}" sibTransId="{AD22E930-4C99-4209-897F-9FB3AE445EA6}"/>
    <dgm:cxn modelId="{674E5CF7-4926-4C0F-ADE3-2E72783B573D}" type="presParOf" srcId="{2A294E75-E86F-4AB2-B7EF-C1FC110BDBEF}" destId="{07592852-D219-426E-BFFF-45C3B7C5BA88}" srcOrd="0" destOrd="0" presId="urn:microsoft.com/office/officeart/2005/8/layout/cycle8"/>
    <dgm:cxn modelId="{7A2AB831-C4C0-43B1-A75A-C097EB150EA3}" type="presParOf" srcId="{2A294E75-E86F-4AB2-B7EF-C1FC110BDBEF}" destId="{49BF6E1B-C2A1-4EE0-8D5F-135C6B1D5DCA}" srcOrd="1" destOrd="0" presId="urn:microsoft.com/office/officeart/2005/8/layout/cycle8"/>
    <dgm:cxn modelId="{522650CA-6B9B-4618-9F44-705800648CF3}" type="presParOf" srcId="{2A294E75-E86F-4AB2-B7EF-C1FC110BDBEF}" destId="{51063DC9-DF89-465B-9FEF-9CDEF87B8E6C}" srcOrd="2" destOrd="0" presId="urn:microsoft.com/office/officeart/2005/8/layout/cycle8"/>
    <dgm:cxn modelId="{C812A27D-3CEF-4955-B76D-2263D7EB7639}" type="presParOf" srcId="{2A294E75-E86F-4AB2-B7EF-C1FC110BDBEF}" destId="{B8AE4F30-FF0D-49F6-94D0-1FF35B116E6B}" srcOrd="3" destOrd="0" presId="urn:microsoft.com/office/officeart/2005/8/layout/cycle8"/>
    <dgm:cxn modelId="{D9FB87C9-3E95-439B-BEE4-D9955DEF8171}" type="presParOf" srcId="{2A294E75-E86F-4AB2-B7EF-C1FC110BDBEF}" destId="{3201F8AA-3ABA-406D-9CDC-7DFF1B9C968F}" srcOrd="4" destOrd="0" presId="urn:microsoft.com/office/officeart/2005/8/layout/cycle8"/>
    <dgm:cxn modelId="{14A1C777-E97A-4403-B10D-0C61025EF18A}" type="presParOf" srcId="{2A294E75-E86F-4AB2-B7EF-C1FC110BDBEF}" destId="{34464078-C843-4115-8B45-89F47E4CACC9}" srcOrd="5" destOrd="0" presId="urn:microsoft.com/office/officeart/2005/8/layout/cycle8"/>
    <dgm:cxn modelId="{5CEB1E62-253A-41CE-943C-D64626F69E94}" type="presParOf" srcId="{2A294E75-E86F-4AB2-B7EF-C1FC110BDBEF}" destId="{7BD078FA-CB25-4991-9950-E663DD4E9C42}" srcOrd="6" destOrd="0" presId="urn:microsoft.com/office/officeart/2005/8/layout/cycle8"/>
    <dgm:cxn modelId="{DDEE7DC5-B12A-4791-8A94-69532BBFCA13}" type="presParOf" srcId="{2A294E75-E86F-4AB2-B7EF-C1FC110BDBEF}" destId="{D04E03F9-18B0-46A5-B235-42C69334C4CB}" srcOrd="7" destOrd="0" presId="urn:microsoft.com/office/officeart/2005/8/layout/cycle8"/>
    <dgm:cxn modelId="{A6403056-6A67-4467-94F8-03FCBBF740B4}" type="presParOf" srcId="{2A294E75-E86F-4AB2-B7EF-C1FC110BDBEF}" destId="{5750C193-7D2A-4794-A168-197D0C1A4A4E}" srcOrd="8" destOrd="0" presId="urn:microsoft.com/office/officeart/2005/8/layout/cycle8"/>
    <dgm:cxn modelId="{74589564-84B8-4FB7-9E9E-E36D45ABC168}" type="presParOf" srcId="{2A294E75-E86F-4AB2-B7EF-C1FC110BDBEF}" destId="{CFEFE224-38E1-4059-94EE-1A0563DB776D}" srcOrd="9" destOrd="0" presId="urn:microsoft.com/office/officeart/2005/8/layout/cycle8"/>
    <dgm:cxn modelId="{CE3D09D5-E5F1-404C-BDAE-6D49CA61A4AC}" type="presParOf" srcId="{2A294E75-E86F-4AB2-B7EF-C1FC110BDBEF}" destId="{05CDCBEE-7626-48EB-A9A6-9D83A14CC61F}" srcOrd="10" destOrd="0" presId="urn:microsoft.com/office/officeart/2005/8/layout/cycle8"/>
    <dgm:cxn modelId="{3FB78269-1387-4AFC-B324-A0961347E4A4}" type="presParOf" srcId="{2A294E75-E86F-4AB2-B7EF-C1FC110BDBEF}" destId="{6A48299D-3D20-4451-BA6C-B98122E82901}" srcOrd="11" destOrd="0" presId="urn:microsoft.com/office/officeart/2005/8/layout/cycle8"/>
    <dgm:cxn modelId="{DA155F1E-A374-4CC9-B788-AB811AA1B252}" type="presParOf" srcId="{2A294E75-E86F-4AB2-B7EF-C1FC110BDBEF}" destId="{BE1D89FC-9F2D-4823-B66C-36B058A8B7CD}" srcOrd="12" destOrd="0" presId="urn:microsoft.com/office/officeart/2005/8/layout/cycle8"/>
    <dgm:cxn modelId="{653F4951-AB2B-4CCD-AD57-3282A6292C1B}" type="presParOf" srcId="{2A294E75-E86F-4AB2-B7EF-C1FC110BDBEF}" destId="{E9A4E19E-150B-4CFE-8419-FB4BF68C7A19}" srcOrd="13" destOrd="0" presId="urn:microsoft.com/office/officeart/2005/8/layout/cycle8"/>
    <dgm:cxn modelId="{674E299F-F8A9-4EFF-B341-88D95FB19E02}" type="presParOf" srcId="{2A294E75-E86F-4AB2-B7EF-C1FC110BDBEF}" destId="{8DE4FF83-853E-4CE2-B279-8102D6FD6C76}" srcOrd="14" destOrd="0" presId="urn:microsoft.com/office/officeart/2005/8/layout/cycle8"/>
    <dgm:cxn modelId="{66BA0333-1F2F-467E-A6CF-07B2EEB7B08C}" type="presParOf" srcId="{2A294E75-E86F-4AB2-B7EF-C1FC110BDBEF}" destId="{C067DED6-CDB8-4D03-84AA-49B1DA45A555}" srcOrd="15" destOrd="0" presId="urn:microsoft.com/office/officeart/2005/8/layout/cycle8"/>
    <dgm:cxn modelId="{EF92A468-C68F-48A8-8538-64D747250AB5}" type="presParOf" srcId="{2A294E75-E86F-4AB2-B7EF-C1FC110BDBEF}" destId="{9C542C27-8CDF-499D-BE73-F3C5BD0160CD}" srcOrd="16" destOrd="0" presId="urn:microsoft.com/office/officeart/2005/8/layout/cycle8"/>
    <dgm:cxn modelId="{54FF984B-C4C4-4822-8416-60C97519F695}" type="presParOf" srcId="{2A294E75-E86F-4AB2-B7EF-C1FC110BDBEF}" destId="{589C5573-4690-472E-B8A0-1AE52E28E9A8}" srcOrd="17" destOrd="0" presId="urn:microsoft.com/office/officeart/2005/8/layout/cycle8"/>
    <dgm:cxn modelId="{78A0979C-E5C2-42F3-8594-7A01FD2BB103}" type="presParOf" srcId="{2A294E75-E86F-4AB2-B7EF-C1FC110BDBEF}" destId="{977A9054-5F43-424C-B0CD-1523FD682E31}" srcOrd="18" destOrd="0" presId="urn:microsoft.com/office/officeart/2005/8/layout/cycle8"/>
    <dgm:cxn modelId="{ED06DFE2-7A47-48CA-9AB9-F7C657F9738A}" type="presParOf" srcId="{2A294E75-E86F-4AB2-B7EF-C1FC110BDBEF}" destId="{D0D07772-D5A7-438E-A8B0-A9690147B18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68CD4-090F-49BB-9E89-2C3392564B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CF3FBE-CCDA-4956-A176-A0417761F581}">
      <dgm:prSet phldrT="[Text]" custT="1"/>
      <dgm:spPr>
        <a:solidFill>
          <a:schemeClr val="accent1">
            <a:lumMod val="40000"/>
            <a:lumOff val="60000"/>
          </a:schemeClr>
        </a:solidFill>
        <a:ln>
          <a:solidFill>
            <a:schemeClr val="bg1"/>
          </a:solidFill>
        </a:ln>
      </dgm:spPr>
      <dgm:t>
        <a:bodyPr anchor="ctr"/>
        <a:lstStyle/>
        <a:p>
          <a:r>
            <a:rPr lang="en-US" sz="2000" b="1" dirty="0"/>
            <a:t>Activity</a:t>
          </a:r>
        </a:p>
      </dgm:t>
    </dgm:pt>
    <dgm:pt modelId="{7E1D03E9-9FC4-4073-A11A-0012FCD2C348}" type="parTrans" cxnId="{00A1F6F4-AC21-4701-9997-802CFE9FD707}">
      <dgm:prSet/>
      <dgm:spPr/>
      <dgm:t>
        <a:bodyPr/>
        <a:lstStyle/>
        <a:p>
          <a:endParaRPr lang="en-US" sz="2000"/>
        </a:p>
      </dgm:t>
    </dgm:pt>
    <dgm:pt modelId="{6B9D8F58-CC7A-4707-B18B-28732D2D57CB}" type="sibTrans" cxnId="{00A1F6F4-AC21-4701-9997-802CFE9FD707}">
      <dgm:prSet/>
      <dgm:spPr/>
      <dgm:t>
        <a:bodyPr/>
        <a:lstStyle/>
        <a:p>
          <a:endParaRPr lang="en-US" sz="2000"/>
        </a:p>
      </dgm:t>
    </dgm:pt>
    <dgm:pt modelId="{0BDF4A9C-B975-4457-B3C6-DBDE5BA29131}">
      <dgm:prSet phldrT="[Text]" custT="1"/>
      <dgm:spPr/>
      <dgm:t>
        <a:bodyPr anchor="ctr"/>
        <a:lstStyle/>
        <a:p>
          <a:r>
            <a:rPr lang="en-US" altLang="en-US" sz="2000" dirty="0"/>
            <a:t>Interventions on humans</a:t>
          </a:r>
          <a:endParaRPr lang="en-US" sz="2000" dirty="0"/>
        </a:p>
      </dgm:t>
    </dgm:pt>
    <dgm:pt modelId="{BC1AE713-1720-4708-95DD-491651EB5F6F}" type="parTrans" cxnId="{5B047DC1-6BA9-4A2B-80E0-F7231EB2A822}">
      <dgm:prSet/>
      <dgm:spPr/>
      <dgm:t>
        <a:bodyPr/>
        <a:lstStyle/>
        <a:p>
          <a:endParaRPr lang="en-US" sz="2000"/>
        </a:p>
      </dgm:t>
    </dgm:pt>
    <dgm:pt modelId="{BFBB3FB7-DE83-4957-96E0-5AB335CA9C62}" type="sibTrans" cxnId="{5B047DC1-6BA9-4A2B-80E0-F7231EB2A822}">
      <dgm:prSet/>
      <dgm:spPr/>
      <dgm:t>
        <a:bodyPr/>
        <a:lstStyle/>
        <a:p>
          <a:endParaRPr lang="en-US" sz="2000"/>
        </a:p>
      </dgm:t>
    </dgm:pt>
    <dgm:pt modelId="{A1F1217E-712F-439E-A55F-E9E55A7D2529}">
      <dgm:prSet phldrT="[Text]" custT="1"/>
      <dgm:spPr/>
      <dgm:t>
        <a:bodyPr anchor="ctr"/>
        <a:lstStyle/>
        <a:p>
          <a:r>
            <a:rPr lang="en-US" altLang="en-US" sz="2000" dirty="0"/>
            <a:t>Observations of human behavior</a:t>
          </a:r>
          <a:endParaRPr lang="en-US" sz="2000" dirty="0"/>
        </a:p>
      </dgm:t>
    </dgm:pt>
    <dgm:pt modelId="{AE2A6F05-C61E-4D93-8056-121A726C4D83}" type="parTrans" cxnId="{9D887685-FDCF-4F7C-9A8D-777A91A9D474}">
      <dgm:prSet/>
      <dgm:spPr/>
      <dgm:t>
        <a:bodyPr/>
        <a:lstStyle/>
        <a:p>
          <a:endParaRPr lang="en-US" sz="2000"/>
        </a:p>
      </dgm:t>
    </dgm:pt>
    <dgm:pt modelId="{2BE7BBFE-BB32-4179-A3E6-D051717342EF}" type="sibTrans" cxnId="{9D887685-FDCF-4F7C-9A8D-777A91A9D474}">
      <dgm:prSet/>
      <dgm:spPr/>
      <dgm:t>
        <a:bodyPr/>
        <a:lstStyle/>
        <a:p>
          <a:endParaRPr lang="en-US" sz="2000"/>
        </a:p>
      </dgm:t>
    </dgm:pt>
    <dgm:pt modelId="{DB60182A-19DE-49F1-A93A-AAE35C4F7DE7}">
      <dgm:prSet phldrT="[Text]" custT="1"/>
      <dgm:spPr/>
      <dgm:t>
        <a:bodyPr anchor="ctr"/>
        <a:lstStyle/>
        <a:p>
          <a:r>
            <a:rPr lang="en-US" altLang="en-US" sz="2000" dirty="0"/>
            <a:t>Use data obtained from living individuals</a:t>
          </a:r>
          <a:endParaRPr lang="en-US" sz="2000" dirty="0"/>
        </a:p>
      </dgm:t>
    </dgm:pt>
    <dgm:pt modelId="{D02DDA55-19AD-4A27-8CBC-04C81418C75D}" type="parTrans" cxnId="{1005A585-2BF0-4DD8-83C1-3F7A1668FFB2}">
      <dgm:prSet/>
      <dgm:spPr/>
      <dgm:t>
        <a:bodyPr/>
        <a:lstStyle/>
        <a:p>
          <a:endParaRPr lang="en-US" sz="2000"/>
        </a:p>
      </dgm:t>
    </dgm:pt>
    <dgm:pt modelId="{760FA8F4-4F14-4B0B-A62F-8936969A7EBD}" type="sibTrans" cxnId="{1005A585-2BF0-4DD8-83C1-3F7A1668FFB2}">
      <dgm:prSet/>
      <dgm:spPr/>
      <dgm:t>
        <a:bodyPr/>
        <a:lstStyle/>
        <a:p>
          <a:endParaRPr lang="en-US" sz="2000"/>
        </a:p>
      </dgm:t>
    </dgm:pt>
    <dgm:pt modelId="{206C2CF6-34CC-4908-A8D0-B375FDCA3DD2}" type="pres">
      <dgm:prSet presAssocID="{FCD68CD4-090F-49BB-9E89-2C3392564BC6}" presName="vert0" presStyleCnt="0">
        <dgm:presLayoutVars>
          <dgm:dir/>
          <dgm:animOne val="branch"/>
          <dgm:animLvl val="lvl"/>
        </dgm:presLayoutVars>
      </dgm:prSet>
      <dgm:spPr/>
    </dgm:pt>
    <dgm:pt modelId="{761F2244-F8BF-4DA8-B9E1-6D47E94367F7}" type="pres">
      <dgm:prSet presAssocID="{ADCF3FBE-CCDA-4956-A176-A0417761F581}" presName="thickLine" presStyleLbl="alignNode1" presStyleIdx="0" presStyleCnt="1"/>
      <dgm:spPr/>
    </dgm:pt>
    <dgm:pt modelId="{60AEFF07-64A5-444B-8395-EBBDFEDA6DD7}" type="pres">
      <dgm:prSet presAssocID="{ADCF3FBE-CCDA-4956-A176-A0417761F581}" presName="horz1" presStyleCnt="0"/>
      <dgm:spPr/>
    </dgm:pt>
    <dgm:pt modelId="{582C1542-E704-4E6B-81A9-564FA22EC61B}" type="pres">
      <dgm:prSet presAssocID="{ADCF3FBE-CCDA-4956-A176-A0417761F581}" presName="tx1" presStyleLbl="revTx" presStyleIdx="0" presStyleCnt="4" custLinFactNeighborY="-192"/>
      <dgm:spPr/>
    </dgm:pt>
    <dgm:pt modelId="{8A8CF5AE-1E95-4D14-A4E7-ACD54B98F9E5}" type="pres">
      <dgm:prSet presAssocID="{ADCF3FBE-CCDA-4956-A176-A0417761F581}" presName="vert1" presStyleCnt="0"/>
      <dgm:spPr/>
    </dgm:pt>
    <dgm:pt modelId="{C51D872C-1C31-409B-B496-3C7E80CCD873}" type="pres">
      <dgm:prSet presAssocID="{0BDF4A9C-B975-4457-B3C6-DBDE5BA29131}" presName="vertSpace2a" presStyleCnt="0"/>
      <dgm:spPr/>
    </dgm:pt>
    <dgm:pt modelId="{39575137-FC9B-4DB5-825D-3656407CBBA9}" type="pres">
      <dgm:prSet presAssocID="{0BDF4A9C-B975-4457-B3C6-DBDE5BA29131}" presName="horz2" presStyleCnt="0"/>
      <dgm:spPr/>
    </dgm:pt>
    <dgm:pt modelId="{1EE87CF9-715B-43D7-995E-48DF4B4D5AAD}" type="pres">
      <dgm:prSet presAssocID="{0BDF4A9C-B975-4457-B3C6-DBDE5BA29131}" presName="horzSpace2" presStyleCnt="0"/>
      <dgm:spPr/>
    </dgm:pt>
    <dgm:pt modelId="{27A762A0-6736-4A3D-AC4F-1C573EF35761}" type="pres">
      <dgm:prSet presAssocID="{0BDF4A9C-B975-4457-B3C6-DBDE5BA29131}" presName="tx2" presStyleLbl="revTx" presStyleIdx="1" presStyleCnt="4"/>
      <dgm:spPr/>
    </dgm:pt>
    <dgm:pt modelId="{F439CB4E-F799-4FD6-BDAC-B65D56C16AB6}" type="pres">
      <dgm:prSet presAssocID="{0BDF4A9C-B975-4457-B3C6-DBDE5BA29131}" presName="vert2" presStyleCnt="0"/>
      <dgm:spPr/>
    </dgm:pt>
    <dgm:pt modelId="{8ABC4A46-EC62-4D42-ACAF-A75B0B395835}" type="pres">
      <dgm:prSet presAssocID="{0BDF4A9C-B975-4457-B3C6-DBDE5BA29131}" presName="thinLine2b" presStyleLbl="callout" presStyleIdx="0" presStyleCnt="3"/>
      <dgm:spPr/>
    </dgm:pt>
    <dgm:pt modelId="{24DF02C9-75CC-4040-82C9-BEB11ED7416E}" type="pres">
      <dgm:prSet presAssocID="{0BDF4A9C-B975-4457-B3C6-DBDE5BA29131}" presName="vertSpace2b" presStyleCnt="0"/>
      <dgm:spPr/>
    </dgm:pt>
    <dgm:pt modelId="{1C377646-6FEB-41F2-952B-B59F31AB48FD}" type="pres">
      <dgm:prSet presAssocID="{A1F1217E-712F-439E-A55F-E9E55A7D2529}" presName="horz2" presStyleCnt="0"/>
      <dgm:spPr/>
    </dgm:pt>
    <dgm:pt modelId="{11EE02E8-04FD-4AB2-9734-F437597A245B}" type="pres">
      <dgm:prSet presAssocID="{A1F1217E-712F-439E-A55F-E9E55A7D2529}" presName="horzSpace2" presStyleCnt="0"/>
      <dgm:spPr/>
    </dgm:pt>
    <dgm:pt modelId="{4F754B07-9E54-4A4A-8E5B-FB7D3EB2CB31}" type="pres">
      <dgm:prSet presAssocID="{A1F1217E-712F-439E-A55F-E9E55A7D2529}" presName="tx2" presStyleLbl="revTx" presStyleIdx="2" presStyleCnt="4"/>
      <dgm:spPr/>
    </dgm:pt>
    <dgm:pt modelId="{99A2659F-A30D-45B3-9741-9740282FE46D}" type="pres">
      <dgm:prSet presAssocID="{A1F1217E-712F-439E-A55F-E9E55A7D2529}" presName="vert2" presStyleCnt="0"/>
      <dgm:spPr/>
    </dgm:pt>
    <dgm:pt modelId="{0C4055ED-AF47-409B-91C3-6E08BD07AE8D}" type="pres">
      <dgm:prSet presAssocID="{A1F1217E-712F-439E-A55F-E9E55A7D2529}" presName="thinLine2b" presStyleLbl="callout" presStyleIdx="1" presStyleCnt="3"/>
      <dgm:spPr/>
    </dgm:pt>
    <dgm:pt modelId="{471D6B3F-226B-4417-81A7-87C1C8EC4201}" type="pres">
      <dgm:prSet presAssocID="{A1F1217E-712F-439E-A55F-E9E55A7D2529}" presName="vertSpace2b" presStyleCnt="0"/>
      <dgm:spPr/>
    </dgm:pt>
    <dgm:pt modelId="{855BE020-7432-49C7-83C9-F9D0C0059357}" type="pres">
      <dgm:prSet presAssocID="{DB60182A-19DE-49F1-A93A-AAE35C4F7DE7}" presName="horz2" presStyleCnt="0"/>
      <dgm:spPr/>
    </dgm:pt>
    <dgm:pt modelId="{5712E5D1-68E1-4DBA-A092-BC056670EAEB}" type="pres">
      <dgm:prSet presAssocID="{DB60182A-19DE-49F1-A93A-AAE35C4F7DE7}" presName="horzSpace2" presStyleCnt="0"/>
      <dgm:spPr/>
    </dgm:pt>
    <dgm:pt modelId="{891E2F02-0B5A-4037-BA3F-16C84C24EF5E}" type="pres">
      <dgm:prSet presAssocID="{DB60182A-19DE-49F1-A93A-AAE35C4F7DE7}" presName="tx2" presStyleLbl="revTx" presStyleIdx="3" presStyleCnt="4"/>
      <dgm:spPr/>
    </dgm:pt>
    <dgm:pt modelId="{A949ED53-9399-4F71-A640-C7007965D6CF}" type="pres">
      <dgm:prSet presAssocID="{DB60182A-19DE-49F1-A93A-AAE35C4F7DE7}" presName="vert2" presStyleCnt="0"/>
      <dgm:spPr/>
    </dgm:pt>
    <dgm:pt modelId="{52D2A7B1-B997-4DF0-AA1E-2ED345853013}" type="pres">
      <dgm:prSet presAssocID="{DB60182A-19DE-49F1-A93A-AAE35C4F7DE7}" presName="thinLine2b" presStyleLbl="callout" presStyleIdx="2" presStyleCnt="3"/>
      <dgm:spPr/>
    </dgm:pt>
    <dgm:pt modelId="{0D498E05-AF58-458D-B25D-0283A457384E}" type="pres">
      <dgm:prSet presAssocID="{DB60182A-19DE-49F1-A93A-AAE35C4F7DE7}" presName="vertSpace2b" presStyleCnt="0"/>
      <dgm:spPr/>
    </dgm:pt>
  </dgm:ptLst>
  <dgm:cxnLst>
    <dgm:cxn modelId="{9D887685-FDCF-4F7C-9A8D-777A91A9D474}" srcId="{ADCF3FBE-CCDA-4956-A176-A0417761F581}" destId="{A1F1217E-712F-439E-A55F-E9E55A7D2529}" srcOrd="1" destOrd="0" parTransId="{AE2A6F05-C61E-4D93-8056-121A726C4D83}" sibTransId="{2BE7BBFE-BB32-4179-A3E6-D051717342EF}"/>
    <dgm:cxn modelId="{5B047DC1-6BA9-4A2B-80E0-F7231EB2A822}" srcId="{ADCF3FBE-CCDA-4956-A176-A0417761F581}" destId="{0BDF4A9C-B975-4457-B3C6-DBDE5BA29131}" srcOrd="0" destOrd="0" parTransId="{BC1AE713-1720-4708-95DD-491651EB5F6F}" sibTransId="{BFBB3FB7-DE83-4957-96E0-5AB335CA9C62}"/>
    <dgm:cxn modelId="{1A813B75-7931-413C-8DD7-BF83CACA02C8}" type="presOf" srcId="{DB60182A-19DE-49F1-A93A-AAE35C4F7DE7}" destId="{891E2F02-0B5A-4037-BA3F-16C84C24EF5E}" srcOrd="0" destOrd="0" presId="urn:microsoft.com/office/officeart/2008/layout/LinedList"/>
    <dgm:cxn modelId="{00A1F6F4-AC21-4701-9997-802CFE9FD707}" srcId="{FCD68CD4-090F-49BB-9E89-2C3392564BC6}" destId="{ADCF3FBE-CCDA-4956-A176-A0417761F581}" srcOrd="0" destOrd="0" parTransId="{7E1D03E9-9FC4-4073-A11A-0012FCD2C348}" sibTransId="{6B9D8F58-CC7A-4707-B18B-28732D2D57CB}"/>
    <dgm:cxn modelId="{5C29E9EB-BD96-4EF9-9ADC-00474F777CFD}" type="presOf" srcId="{FCD68CD4-090F-49BB-9E89-2C3392564BC6}" destId="{206C2CF6-34CC-4908-A8D0-B375FDCA3DD2}" srcOrd="0" destOrd="0" presId="urn:microsoft.com/office/officeart/2008/layout/LinedList"/>
    <dgm:cxn modelId="{D69688F1-54FF-4AA3-A4CD-74D4818E1665}" type="presOf" srcId="{A1F1217E-712F-439E-A55F-E9E55A7D2529}" destId="{4F754B07-9E54-4A4A-8E5B-FB7D3EB2CB31}" srcOrd="0" destOrd="0" presId="urn:microsoft.com/office/officeart/2008/layout/LinedList"/>
    <dgm:cxn modelId="{F745AD39-D98C-47EE-92E2-954238A6610E}" type="presOf" srcId="{0BDF4A9C-B975-4457-B3C6-DBDE5BA29131}" destId="{27A762A0-6736-4A3D-AC4F-1C573EF35761}" srcOrd="0" destOrd="0" presId="urn:microsoft.com/office/officeart/2008/layout/LinedList"/>
    <dgm:cxn modelId="{1005A585-2BF0-4DD8-83C1-3F7A1668FFB2}" srcId="{ADCF3FBE-CCDA-4956-A176-A0417761F581}" destId="{DB60182A-19DE-49F1-A93A-AAE35C4F7DE7}" srcOrd="2" destOrd="0" parTransId="{D02DDA55-19AD-4A27-8CBC-04C81418C75D}" sibTransId="{760FA8F4-4F14-4B0B-A62F-8936969A7EBD}"/>
    <dgm:cxn modelId="{EB63FC87-8A91-4B9C-9F30-42A1871A24BE}" type="presOf" srcId="{ADCF3FBE-CCDA-4956-A176-A0417761F581}" destId="{582C1542-E704-4E6B-81A9-564FA22EC61B}" srcOrd="0" destOrd="0" presId="urn:microsoft.com/office/officeart/2008/layout/LinedList"/>
    <dgm:cxn modelId="{CDB58DDB-1667-4CEE-BE94-5EDA7308C2FD}" type="presParOf" srcId="{206C2CF6-34CC-4908-A8D0-B375FDCA3DD2}" destId="{761F2244-F8BF-4DA8-B9E1-6D47E94367F7}" srcOrd="0" destOrd="0" presId="urn:microsoft.com/office/officeart/2008/layout/LinedList"/>
    <dgm:cxn modelId="{1CD07F04-80A4-4717-BAE1-DC29BBF264FB}" type="presParOf" srcId="{206C2CF6-34CC-4908-A8D0-B375FDCA3DD2}" destId="{60AEFF07-64A5-444B-8395-EBBDFEDA6DD7}" srcOrd="1" destOrd="0" presId="urn:microsoft.com/office/officeart/2008/layout/LinedList"/>
    <dgm:cxn modelId="{5629590A-21DE-4745-9748-BF60097B135F}" type="presParOf" srcId="{60AEFF07-64A5-444B-8395-EBBDFEDA6DD7}" destId="{582C1542-E704-4E6B-81A9-564FA22EC61B}" srcOrd="0" destOrd="0" presId="urn:microsoft.com/office/officeart/2008/layout/LinedList"/>
    <dgm:cxn modelId="{727D70B5-27AA-4A31-91DE-C68815380ADE}" type="presParOf" srcId="{60AEFF07-64A5-444B-8395-EBBDFEDA6DD7}" destId="{8A8CF5AE-1E95-4D14-A4E7-ACD54B98F9E5}" srcOrd="1" destOrd="0" presId="urn:microsoft.com/office/officeart/2008/layout/LinedList"/>
    <dgm:cxn modelId="{C1F8F9C2-5563-4A7E-945A-6A84F1433D14}" type="presParOf" srcId="{8A8CF5AE-1E95-4D14-A4E7-ACD54B98F9E5}" destId="{C51D872C-1C31-409B-B496-3C7E80CCD873}" srcOrd="0" destOrd="0" presId="urn:microsoft.com/office/officeart/2008/layout/LinedList"/>
    <dgm:cxn modelId="{E204A07E-38A6-40D1-89D9-61DF5F99BE6A}" type="presParOf" srcId="{8A8CF5AE-1E95-4D14-A4E7-ACD54B98F9E5}" destId="{39575137-FC9B-4DB5-825D-3656407CBBA9}" srcOrd="1" destOrd="0" presId="urn:microsoft.com/office/officeart/2008/layout/LinedList"/>
    <dgm:cxn modelId="{56217881-D590-4EB0-9B5E-3865FA7E8621}" type="presParOf" srcId="{39575137-FC9B-4DB5-825D-3656407CBBA9}" destId="{1EE87CF9-715B-43D7-995E-48DF4B4D5AAD}" srcOrd="0" destOrd="0" presId="urn:microsoft.com/office/officeart/2008/layout/LinedList"/>
    <dgm:cxn modelId="{4DDAA9A6-6234-490F-AB86-DD2535F38A2E}" type="presParOf" srcId="{39575137-FC9B-4DB5-825D-3656407CBBA9}" destId="{27A762A0-6736-4A3D-AC4F-1C573EF35761}" srcOrd="1" destOrd="0" presId="urn:microsoft.com/office/officeart/2008/layout/LinedList"/>
    <dgm:cxn modelId="{E9605C1A-D1FA-4296-A03F-2074606BBD5D}" type="presParOf" srcId="{39575137-FC9B-4DB5-825D-3656407CBBA9}" destId="{F439CB4E-F799-4FD6-BDAC-B65D56C16AB6}" srcOrd="2" destOrd="0" presId="urn:microsoft.com/office/officeart/2008/layout/LinedList"/>
    <dgm:cxn modelId="{8C8F082A-0C89-44DF-B093-91C96D475495}" type="presParOf" srcId="{8A8CF5AE-1E95-4D14-A4E7-ACD54B98F9E5}" destId="{8ABC4A46-EC62-4D42-ACAF-A75B0B395835}" srcOrd="2" destOrd="0" presId="urn:microsoft.com/office/officeart/2008/layout/LinedList"/>
    <dgm:cxn modelId="{6656DF05-8DC7-4B8B-A708-050267ECBA41}" type="presParOf" srcId="{8A8CF5AE-1E95-4D14-A4E7-ACD54B98F9E5}" destId="{24DF02C9-75CC-4040-82C9-BEB11ED7416E}" srcOrd="3" destOrd="0" presId="urn:microsoft.com/office/officeart/2008/layout/LinedList"/>
    <dgm:cxn modelId="{6777B43C-E216-494E-8BFF-7CDB01042FF2}" type="presParOf" srcId="{8A8CF5AE-1E95-4D14-A4E7-ACD54B98F9E5}" destId="{1C377646-6FEB-41F2-952B-B59F31AB48FD}" srcOrd="4" destOrd="0" presId="urn:microsoft.com/office/officeart/2008/layout/LinedList"/>
    <dgm:cxn modelId="{CF9B16D0-AD86-4749-9F0F-59D4CF307E68}" type="presParOf" srcId="{1C377646-6FEB-41F2-952B-B59F31AB48FD}" destId="{11EE02E8-04FD-4AB2-9734-F437597A245B}" srcOrd="0" destOrd="0" presId="urn:microsoft.com/office/officeart/2008/layout/LinedList"/>
    <dgm:cxn modelId="{7E05EA05-8379-493B-A2A5-5D8E237E0EBC}" type="presParOf" srcId="{1C377646-6FEB-41F2-952B-B59F31AB48FD}" destId="{4F754B07-9E54-4A4A-8E5B-FB7D3EB2CB31}" srcOrd="1" destOrd="0" presId="urn:microsoft.com/office/officeart/2008/layout/LinedList"/>
    <dgm:cxn modelId="{4B3314C5-A32D-4595-B973-7ACDD0D959FE}" type="presParOf" srcId="{1C377646-6FEB-41F2-952B-B59F31AB48FD}" destId="{99A2659F-A30D-45B3-9741-9740282FE46D}" srcOrd="2" destOrd="0" presId="urn:microsoft.com/office/officeart/2008/layout/LinedList"/>
    <dgm:cxn modelId="{02227797-585C-438E-946C-02B206AF89F0}" type="presParOf" srcId="{8A8CF5AE-1E95-4D14-A4E7-ACD54B98F9E5}" destId="{0C4055ED-AF47-409B-91C3-6E08BD07AE8D}" srcOrd="5" destOrd="0" presId="urn:microsoft.com/office/officeart/2008/layout/LinedList"/>
    <dgm:cxn modelId="{2526FB53-D376-40BC-A82D-47156F73EA6E}" type="presParOf" srcId="{8A8CF5AE-1E95-4D14-A4E7-ACD54B98F9E5}" destId="{471D6B3F-226B-4417-81A7-87C1C8EC4201}" srcOrd="6" destOrd="0" presId="urn:microsoft.com/office/officeart/2008/layout/LinedList"/>
    <dgm:cxn modelId="{EE5B9B39-ADA7-43BE-AC9D-409F119F59C5}" type="presParOf" srcId="{8A8CF5AE-1E95-4D14-A4E7-ACD54B98F9E5}" destId="{855BE020-7432-49C7-83C9-F9D0C0059357}" srcOrd="7" destOrd="0" presId="urn:microsoft.com/office/officeart/2008/layout/LinedList"/>
    <dgm:cxn modelId="{BA21F86D-DC87-49CB-9D29-52710051DB71}" type="presParOf" srcId="{855BE020-7432-49C7-83C9-F9D0C0059357}" destId="{5712E5D1-68E1-4DBA-A092-BC056670EAEB}" srcOrd="0" destOrd="0" presId="urn:microsoft.com/office/officeart/2008/layout/LinedList"/>
    <dgm:cxn modelId="{84B332B3-6E33-4BB5-A176-1232F77B4B0D}" type="presParOf" srcId="{855BE020-7432-49C7-83C9-F9D0C0059357}" destId="{891E2F02-0B5A-4037-BA3F-16C84C24EF5E}" srcOrd="1" destOrd="0" presId="urn:microsoft.com/office/officeart/2008/layout/LinedList"/>
    <dgm:cxn modelId="{561869C0-DAF3-42F0-93E4-EC5A738C6E29}" type="presParOf" srcId="{855BE020-7432-49C7-83C9-F9D0C0059357}" destId="{A949ED53-9399-4F71-A640-C7007965D6CF}" srcOrd="2" destOrd="0" presId="urn:microsoft.com/office/officeart/2008/layout/LinedList"/>
    <dgm:cxn modelId="{D538B506-88F4-4551-A8D5-09A47EB23F99}" type="presParOf" srcId="{8A8CF5AE-1E95-4D14-A4E7-ACD54B98F9E5}" destId="{52D2A7B1-B997-4DF0-AA1E-2ED345853013}" srcOrd="8" destOrd="0" presId="urn:microsoft.com/office/officeart/2008/layout/LinedList"/>
    <dgm:cxn modelId="{01542300-61F0-4296-9A69-BC7FE685348E}" type="presParOf" srcId="{8A8CF5AE-1E95-4D14-A4E7-ACD54B98F9E5}" destId="{0D498E05-AF58-458D-B25D-0283A457384E}"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9958DC-52D7-42B2-8C4D-92A00880DB5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DC997EC4-8474-44BE-89C3-8DC996D72A22}">
      <dgm:prSet phldrT="[Text]" custT="1"/>
      <dgm:spPr/>
      <dgm:t>
        <a:bodyPr/>
        <a:lstStyle/>
        <a:p>
          <a:r>
            <a:rPr lang="en-AU" altLang="en-US" sz="2000" b="1" dirty="0"/>
            <a:t>R</a:t>
          </a:r>
          <a:r>
            <a:rPr lang="en-AU" altLang="en-US" sz="2000" dirty="0"/>
            <a:t>eplacement</a:t>
          </a:r>
          <a:endParaRPr lang="en-US" sz="2000" dirty="0"/>
        </a:p>
      </dgm:t>
    </dgm:pt>
    <dgm:pt modelId="{AF7DC999-B930-4252-943B-CE7FAB3F92B0}" type="parTrans" cxnId="{86E3A06E-0902-4ADC-A797-F90CBAF0CB17}">
      <dgm:prSet/>
      <dgm:spPr/>
      <dgm:t>
        <a:bodyPr/>
        <a:lstStyle/>
        <a:p>
          <a:endParaRPr lang="en-US" sz="2000"/>
        </a:p>
      </dgm:t>
    </dgm:pt>
    <dgm:pt modelId="{B3B031DA-1F53-4333-BB1A-232454AF57C2}" type="sibTrans" cxnId="{86E3A06E-0902-4ADC-A797-F90CBAF0CB17}">
      <dgm:prSet/>
      <dgm:spPr/>
      <dgm:t>
        <a:bodyPr/>
        <a:lstStyle/>
        <a:p>
          <a:endParaRPr lang="en-US" sz="2000"/>
        </a:p>
      </dgm:t>
    </dgm:pt>
    <dgm:pt modelId="{E9251BD4-4EE7-4B77-820C-65EA4530E634}">
      <dgm:prSet phldrT="[Text]" custT="1"/>
      <dgm:spPr/>
      <dgm:t>
        <a:bodyPr/>
        <a:lstStyle/>
        <a:p>
          <a:r>
            <a:rPr lang="en-AU" altLang="en-US" sz="2000" dirty="0"/>
            <a:t>Use alternative, non-animal methods to achieve the same scientific aim</a:t>
          </a:r>
          <a:endParaRPr lang="en-US" sz="2000" dirty="0"/>
        </a:p>
      </dgm:t>
    </dgm:pt>
    <dgm:pt modelId="{6C91D7ED-A762-423E-BFA1-1C9849049862}" type="parTrans" cxnId="{FCE95600-80CE-4B08-85CE-1F6B48CC2469}">
      <dgm:prSet/>
      <dgm:spPr/>
      <dgm:t>
        <a:bodyPr/>
        <a:lstStyle/>
        <a:p>
          <a:endParaRPr lang="en-US" sz="2000"/>
        </a:p>
      </dgm:t>
    </dgm:pt>
    <dgm:pt modelId="{42ECFE2C-580B-4C12-A35E-9072E03E7E9F}" type="sibTrans" cxnId="{FCE95600-80CE-4B08-85CE-1F6B48CC2469}">
      <dgm:prSet/>
      <dgm:spPr/>
      <dgm:t>
        <a:bodyPr/>
        <a:lstStyle/>
        <a:p>
          <a:endParaRPr lang="en-US" sz="2000"/>
        </a:p>
      </dgm:t>
    </dgm:pt>
    <dgm:pt modelId="{A33DBDB1-0CC3-4562-B7B8-252E3178A491}">
      <dgm:prSet phldrT="[Text]" custT="1"/>
      <dgm:spPr/>
      <dgm:t>
        <a:bodyPr/>
        <a:lstStyle/>
        <a:p>
          <a:r>
            <a:rPr lang="en-AU" altLang="en-US" sz="2000" b="1" dirty="0"/>
            <a:t>R</a:t>
          </a:r>
          <a:r>
            <a:rPr lang="en-AU" altLang="en-US" sz="2000" dirty="0"/>
            <a:t>eduction</a:t>
          </a:r>
          <a:endParaRPr lang="en-US" sz="2000" dirty="0"/>
        </a:p>
      </dgm:t>
    </dgm:pt>
    <dgm:pt modelId="{6C808391-939A-4CC0-9648-7F683322B19F}" type="parTrans" cxnId="{1F6285EC-FDB0-40AE-BC0E-389BAE6AA219}">
      <dgm:prSet/>
      <dgm:spPr/>
      <dgm:t>
        <a:bodyPr/>
        <a:lstStyle/>
        <a:p>
          <a:endParaRPr lang="en-US" sz="2000"/>
        </a:p>
      </dgm:t>
    </dgm:pt>
    <dgm:pt modelId="{50ADED46-FA86-4B70-B4AD-65729D7A9240}" type="sibTrans" cxnId="{1F6285EC-FDB0-40AE-BC0E-389BAE6AA219}">
      <dgm:prSet/>
      <dgm:spPr/>
      <dgm:t>
        <a:bodyPr/>
        <a:lstStyle/>
        <a:p>
          <a:endParaRPr lang="en-US" sz="2000"/>
        </a:p>
      </dgm:t>
    </dgm:pt>
    <dgm:pt modelId="{B69E6580-EF98-4609-9B5E-EACB3B6319B6}">
      <dgm:prSet phldrT="[Text]" custT="1"/>
      <dgm:spPr/>
      <dgm:t>
        <a:bodyPr/>
        <a:lstStyle/>
        <a:p>
          <a:r>
            <a:rPr lang="en-AU" altLang="en-US" sz="2000" dirty="0"/>
            <a:t>Use statistical methods so that a smaller number of animals are required</a:t>
          </a:r>
          <a:endParaRPr lang="en-US" sz="2000" dirty="0"/>
        </a:p>
      </dgm:t>
    </dgm:pt>
    <dgm:pt modelId="{2E4AA703-CF87-40FA-A88A-9CFB41C61D54}" type="parTrans" cxnId="{E05249AC-5535-41C2-B9B1-12242FD9F853}">
      <dgm:prSet/>
      <dgm:spPr/>
      <dgm:t>
        <a:bodyPr/>
        <a:lstStyle/>
        <a:p>
          <a:endParaRPr lang="en-US" sz="2000"/>
        </a:p>
      </dgm:t>
    </dgm:pt>
    <dgm:pt modelId="{10AB0F5E-F61B-4DEF-B2C5-5A80E7B2C1C9}" type="sibTrans" cxnId="{E05249AC-5535-41C2-B9B1-12242FD9F853}">
      <dgm:prSet/>
      <dgm:spPr/>
      <dgm:t>
        <a:bodyPr/>
        <a:lstStyle/>
        <a:p>
          <a:endParaRPr lang="en-US" sz="2000"/>
        </a:p>
      </dgm:t>
    </dgm:pt>
    <dgm:pt modelId="{BA08649E-D17B-4677-A1A2-9203FEBD6A6A}">
      <dgm:prSet phldrT="[Text]" custT="1"/>
      <dgm:spPr/>
      <dgm:t>
        <a:bodyPr/>
        <a:lstStyle/>
        <a:p>
          <a:r>
            <a:rPr lang="en-AU" altLang="en-US" sz="2000" b="1" dirty="0"/>
            <a:t>R</a:t>
          </a:r>
          <a:r>
            <a:rPr lang="en-AU" altLang="en-US" sz="2000" dirty="0"/>
            <a:t>efinement</a:t>
          </a:r>
          <a:endParaRPr lang="en-US" sz="2000" dirty="0"/>
        </a:p>
      </dgm:t>
    </dgm:pt>
    <dgm:pt modelId="{830DB7EA-9F6D-4641-A13C-5EBF7934E92F}" type="parTrans" cxnId="{93F969A1-A6AB-49D7-B7B5-C4E2794E0AD5}">
      <dgm:prSet/>
      <dgm:spPr/>
      <dgm:t>
        <a:bodyPr/>
        <a:lstStyle/>
        <a:p>
          <a:endParaRPr lang="en-US" sz="2000"/>
        </a:p>
      </dgm:t>
    </dgm:pt>
    <dgm:pt modelId="{BC296857-149C-44EA-839B-E2521BDF2356}" type="sibTrans" cxnId="{93F969A1-A6AB-49D7-B7B5-C4E2794E0AD5}">
      <dgm:prSet/>
      <dgm:spPr/>
      <dgm:t>
        <a:bodyPr/>
        <a:lstStyle/>
        <a:p>
          <a:endParaRPr lang="en-US" sz="2000"/>
        </a:p>
      </dgm:t>
    </dgm:pt>
    <dgm:pt modelId="{8713AE84-2305-4637-A474-223E08891CB8}">
      <dgm:prSet phldrT="[Text]" custT="1"/>
      <dgm:spPr/>
      <dgm:t>
        <a:bodyPr/>
        <a:lstStyle/>
        <a:p>
          <a:r>
            <a:rPr lang="en-AU" altLang="en-US" sz="2000" dirty="0"/>
            <a:t>Improve the experiments so that animals do not suffer</a:t>
          </a:r>
          <a:endParaRPr lang="en-US" sz="2000" dirty="0"/>
        </a:p>
      </dgm:t>
    </dgm:pt>
    <dgm:pt modelId="{77556FDA-7563-4DF9-A83B-CFB19F621553}" type="parTrans" cxnId="{740F2257-958A-4D4A-9604-7D8DE0E4473F}">
      <dgm:prSet/>
      <dgm:spPr/>
      <dgm:t>
        <a:bodyPr/>
        <a:lstStyle/>
        <a:p>
          <a:endParaRPr lang="en-US" sz="2000"/>
        </a:p>
      </dgm:t>
    </dgm:pt>
    <dgm:pt modelId="{4E4BF63A-6FB4-4562-BD58-E62D8D013AF5}" type="sibTrans" cxnId="{740F2257-958A-4D4A-9604-7D8DE0E4473F}">
      <dgm:prSet/>
      <dgm:spPr/>
      <dgm:t>
        <a:bodyPr/>
        <a:lstStyle/>
        <a:p>
          <a:endParaRPr lang="en-US" sz="2000"/>
        </a:p>
      </dgm:t>
    </dgm:pt>
    <dgm:pt modelId="{5D620A7F-043A-4008-96A6-7B50BB1A4372}" type="pres">
      <dgm:prSet presAssocID="{1A9958DC-52D7-42B2-8C4D-92A00880DB55}" presName="Name0" presStyleCnt="0">
        <dgm:presLayoutVars>
          <dgm:dir/>
          <dgm:animLvl val="lvl"/>
          <dgm:resizeHandles val="exact"/>
        </dgm:presLayoutVars>
      </dgm:prSet>
      <dgm:spPr/>
    </dgm:pt>
    <dgm:pt modelId="{C4C09CAC-1EA7-40F8-8D9F-4E994F9E5B35}" type="pres">
      <dgm:prSet presAssocID="{DC997EC4-8474-44BE-89C3-8DC996D72A22}" presName="linNode" presStyleCnt="0"/>
      <dgm:spPr/>
    </dgm:pt>
    <dgm:pt modelId="{8833F56D-078B-4172-9E15-8F0CF08A6D21}" type="pres">
      <dgm:prSet presAssocID="{DC997EC4-8474-44BE-89C3-8DC996D72A22}" presName="parentText" presStyleLbl="node1" presStyleIdx="0" presStyleCnt="3">
        <dgm:presLayoutVars>
          <dgm:chMax val="1"/>
          <dgm:bulletEnabled val="1"/>
        </dgm:presLayoutVars>
      </dgm:prSet>
      <dgm:spPr/>
    </dgm:pt>
    <dgm:pt modelId="{561DE834-8F90-4041-8F3F-40F0A1CB25FA}" type="pres">
      <dgm:prSet presAssocID="{DC997EC4-8474-44BE-89C3-8DC996D72A22}" presName="descendantText" presStyleLbl="alignAccFollowNode1" presStyleIdx="0" presStyleCnt="3">
        <dgm:presLayoutVars>
          <dgm:bulletEnabled val="1"/>
        </dgm:presLayoutVars>
      </dgm:prSet>
      <dgm:spPr/>
    </dgm:pt>
    <dgm:pt modelId="{394C67A0-E994-4625-B7DB-592D1482B2FE}" type="pres">
      <dgm:prSet presAssocID="{B3B031DA-1F53-4333-BB1A-232454AF57C2}" presName="sp" presStyleCnt="0"/>
      <dgm:spPr/>
    </dgm:pt>
    <dgm:pt modelId="{C49BB4C1-80E6-4CCA-AF0F-6C22F19EECAE}" type="pres">
      <dgm:prSet presAssocID="{A33DBDB1-0CC3-4562-B7B8-252E3178A491}" presName="linNode" presStyleCnt="0"/>
      <dgm:spPr/>
    </dgm:pt>
    <dgm:pt modelId="{230E86F3-9845-4935-8C39-67E58792C1D1}" type="pres">
      <dgm:prSet presAssocID="{A33DBDB1-0CC3-4562-B7B8-252E3178A491}" presName="parentText" presStyleLbl="node1" presStyleIdx="1" presStyleCnt="3">
        <dgm:presLayoutVars>
          <dgm:chMax val="1"/>
          <dgm:bulletEnabled val="1"/>
        </dgm:presLayoutVars>
      </dgm:prSet>
      <dgm:spPr/>
    </dgm:pt>
    <dgm:pt modelId="{9A7774E3-2E62-44E8-A488-025D165F30BF}" type="pres">
      <dgm:prSet presAssocID="{A33DBDB1-0CC3-4562-B7B8-252E3178A491}" presName="descendantText" presStyleLbl="alignAccFollowNode1" presStyleIdx="1" presStyleCnt="3">
        <dgm:presLayoutVars>
          <dgm:bulletEnabled val="1"/>
        </dgm:presLayoutVars>
      </dgm:prSet>
      <dgm:spPr/>
    </dgm:pt>
    <dgm:pt modelId="{AAE134C5-D2DB-40C0-AEB7-DF79105FD58B}" type="pres">
      <dgm:prSet presAssocID="{50ADED46-FA86-4B70-B4AD-65729D7A9240}" presName="sp" presStyleCnt="0"/>
      <dgm:spPr/>
    </dgm:pt>
    <dgm:pt modelId="{FB8E8BAF-E00E-4576-A960-2E544C548F31}" type="pres">
      <dgm:prSet presAssocID="{BA08649E-D17B-4677-A1A2-9203FEBD6A6A}" presName="linNode" presStyleCnt="0"/>
      <dgm:spPr/>
    </dgm:pt>
    <dgm:pt modelId="{E3C937D5-0008-4053-AA66-179EDA85A460}" type="pres">
      <dgm:prSet presAssocID="{BA08649E-D17B-4677-A1A2-9203FEBD6A6A}" presName="parentText" presStyleLbl="node1" presStyleIdx="2" presStyleCnt="3">
        <dgm:presLayoutVars>
          <dgm:chMax val="1"/>
          <dgm:bulletEnabled val="1"/>
        </dgm:presLayoutVars>
      </dgm:prSet>
      <dgm:spPr/>
    </dgm:pt>
    <dgm:pt modelId="{45EBC0D3-10F4-400B-957D-6095F11A6618}" type="pres">
      <dgm:prSet presAssocID="{BA08649E-D17B-4677-A1A2-9203FEBD6A6A}" presName="descendantText" presStyleLbl="alignAccFollowNode1" presStyleIdx="2" presStyleCnt="3">
        <dgm:presLayoutVars>
          <dgm:bulletEnabled val="1"/>
        </dgm:presLayoutVars>
      </dgm:prSet>
      <dgm:spPr/>
    </dgm:pt>
  </dgm:ptLst>
  <dgm:cxnLst>
    <dgm:cxn modelId="{F3123C8E-65E9-4DE0-86B5-784775467613}" type="presOf" srcId="{DC997EC4-8474-44BE-89C3-8DC996D72A22}" destId="{8833F56D-078B-4172-9E15-8F0CF08A6D21}" srcOrd="0" destOrd="0" presId="urn:microsoft.com/office/officeart/2005/8/layout/vList5"/>
    <dgm:cxn modelId="{87435611-60BE-4F02-9C1B-4513012694C6}" type="presOf" srcId="{BA08649E-D17B-4677-A1A2-9203FEBD6A6A}" destId="{E3C937D5-0008-4053-AA66-179EDA85A460}" srcOrd="0" destOrd="0" presId="urn:microsoft.com/office/officeart/2005/8/layout/vList5"/>
    <dgm:cxn modelId="{E05249AC-5535-41C2-B9B1-12242FD9F853}" srcId="{A33DBDB1-0CC3-4562-B7B8-252E3178A491}" destId="{B69E6580-EF98-4609-9B5E-EACB3B6319B6}" srcOrd="0" destOrd="0" parTransId="{2E4AA703-CF87-40FA-A88A-9CFB41C61D54}" sibTransId="{10AB0F5E-F61B-4DEF-B2C5-5A80E7B2C1C9}"/>
    <dgm:cxn modelId="{1F6285EC-FDB0-40AE-BC0E-389BAE6AA219}" srcId="{1A9958DC-52D7-42B2-8C4D-92A00880DB55}" destId="{A33DBDB1-0CC3-4562-B7B8-252E3178A491}" srcOrd="1" destOrd="0" parTransId="{6C808391-939A-4CC0-9648-7F683322B19F}" sibTransId="{50ADED46-FA86-4B70-B4AD-65729D7A9240}"/>
    <dgm:cxn modelId="{FCE95600-80CE-4B08-85CE-1F6B48CC2469}" srcId="{DC997EC4-8474-44BE-89C3-8DC996D72A22}" destId="{E9251BD4-4EE7-4B77-820C-65EA4530E634}" srcOrd="0" destOrd="0" parTransId="{6C91D7ED-A762-423E-BFA1-1C9849049862}" sibTransId="{42ECFE2C-580B-4C12-A35E-9072E03E7E9F}"/>
    <dgm:cxn modelId="{4CDAB815-67F4-4709-A246-281544F3F762}" type="presOf" srcId="{8713AE84-2305-4637-A474-223E08891CB8}" destId="{45EBC0D3-10F4-400B-957D-6095F11A6618}" srcOrd="0" destOrd="0" presId="urn:microsoft.com/office/officeart/2005/8/layout/vList5"/>
    <dgm:cxn modelId="{B99731E5-8796-4DF2-9985-5B02A17DA2B7}" type="presOf" srcId="{A33DBDB1-0CC3-4562-B7B8-252E3178A491}" destId="{230E86F3-9845-4935-8C39-67E58792C1D1}" srcOrd="0" destOrd="0" presId="urn:microsoft.com/office/officeart/2005/8/layout/vList5"/>
    <dgm:cxn modelId="{86E3A06E-0902-4ADC-A797-F90CBAF0CB17}" srcId="{1A9958DC-52D7-42B2-8C4D-92A00880DB55}" destId="{DC997EC4-8474-44BE-89C3-8DC996D72A22}" srcOrd="0" destOrd="0" parTransId="{AF7DC999-B930-4252-943B-CE7FAB3F92B0}" sibTransId="{B3B031DA-1F53-4333-BB1A-232454AF57C2}"/>
    <dgm:cxn modelId="{D8E873C4-8A24-42F8-9185-30FFF6742317}" type="presOf" srcId="{E9251BD4-4EE7-4B77-820C-65EA4530E634}" destId="{561DE834-8F90-4041-8F3F-40F0A1CB25FA}" srcOrd="0" destOrd="0" presId="urn:microsoft.com/office/officeart/2005/8/layout/vList5"/>
    <dgm:cxn modelId="{91DE2A7F-5CD1-4093-B29D-6575EC2E4AAF}" type="presOf" srcId="{B69E6580-EF98-4609-9B5E-EACB3B6319B6}" destId="{9A7774E3-2E62-44E8-A488-025D165F30BF}" srcOrd="0" destOrd="0" presId="urn:microsoft.com/office/officeart/2005/8/layout/vList5"/>
    <dgm:cxn modelId="{740F2257-958A-4D4A-9604-7D8DE0E4473F}" srcId="{BA08649E-D17B-4677-A1A2-9203FEBD6A6A}" destId="{8713AE84-2305-4637-A474-223E08891CB8}" srcOrd="0" destOrd="0" parTransId="{77556FDA-7563-4DF9-A83B-CFB19F621553}" sibTransId="{4E4BF63A-6FB4-4562-BD58-E62D8D013AF5}"/>
    <dgm:cxn modelId="{6BE532F5-AE73-4039-A1F1-022E1A8297C9}" type="presOf" srcId="{1A9958DC-52D7-42B2-8C4D-92A00880DB55}" destId="{5D620A7F-043A-4008-96A6-7B50BB1A4372}" srcOrd="0" destOrd="0" presId="urn:microsoft.com/office/officeart/2005/8/layout/vList5"/>
    <dgm:cxn modelId="{93F969A1-A6AB-49D7-B7B5-C4E2794E0AD5}" srcId="{1A9958DC-52D7-42B2-8C4D-92A00880DB55}" destId="{BA08649E-D17B-4677-A1A2-9203FEBD6A6A}" srcOrd="2" destOrd="0" parTransId="{830DB7EA-9F6D-4641-A13C-5EBF7934E92F}" sibTransId="{BC296857-149C-44EA-839B-E2521BDF2356}"/>
    <dgm:cxn modelId="{FB0B460A-9A04-4CDD-B915-9CFE96E3A16C}" type="presParOf" srcId="{5D620A7F-043A-4008-96A6-7B50BB1A4372}" destId="{C4C09CAC-1EA7-40F8-8D9F-4E994F9E5B35}" srcOrd="0" destOrd="0" presId="urn:microsoft.com/office/officeart/2005/8/layout/vList5"/>
    <dgm:cxn modelId="{F516E588-4E14-4DA1-9223-DB26D7BC1643}" type="presParOf" srcId="{C4C09CAC-1EA7-40F8-8D9F-4E994F9E5B35}" destId="{8833F56D-078B-4172-9E15-8F0CF08A6D21}" srcOrd="0" destOrd="0" presId="urn:microsoft.com/office/officeart/2005/8/layout/vList5"/>
    <dgm:cxn modelId="{B8EF13E1-B951-44CB-A7D2-6EEAE6627A20}" type="presParOf" srcId="{C4C09CAC-1EA7-40F8-8D9F-4E994F9E5B35}" destId="{561DE834-8F90-4041-8F3F-40F0A1CB25FA}" srcOrd="1" destOrd="0" presId="urn:microsoft.com/office/officeart/2005/8/layout/vList5"/>
    <dgm:cxn modelId="{B108601B-F8AF-4554-B353-3BFD07484447}" type="presParOf" srcId="{5D620A7F-043A-4008-96A6-7B50BB1A4372}" destId="{394C67A0-E994-4625-B7DB-592D1482B2FE}" srcOrd="1" destOrd="0" presId="urn:microsoft.com/office/officeart/2005/8/layout/vList5"/>
    <dgm:cxn modelId="{F1AF0664-5E6A-480C-B5B4-E4822E3F714F}" type="presParOf" srcId="{5D620A7F-043A-4008-96A6-7B50BB1A4372}" destId="{C49BB4C1-80E6-4CCA-AF0F-6C22F19EECAE}" srcOrd="2" destOrd="0" presId="urn:microsoft.com/office/officeart/2005/8/layout/vList5"/>
    <dgm:cxn modelId="{6C2E4E3F-F855-4585-811C-C576E12C554A}" type="presParOf" srcId="{C49BB4C1-80E6-4CCA-AF0F-6C22F19EECAE}" destId="{230E86F3-9845-4935-8C39-67E58792C1D1}" srcOrd="0" destOrd="0" presId="urn:microsoft.com/office/officeart/2005/8/layout/vList5"/>
    <dgm:cxn modelId="{0307E872-C2C2-466B-BD63-0393EFBC26F1}" type="presParOf" srcId="{C49BB4C1-80E6-4CCA-AF0F-6C22F19EECAE}" destId="{9A7774E3-2E62-44E8-A488-025D165F30BF}" srcOrd="1" destOrd="0" presId="urn:microsoft.com/office/officeart/2005/8/layout/vList5"/>
    <dgm:cxn modelId="{36385D32-2CBF-40F5-97D9-D1A342140E8F}" type="presParOf" srcId="{5D620A7F-043A-4008-96A6-7B50BB1A4372}" destId="{AAE134C5-D2DB-40C0-AEB7-DF79105FD58B}" srcOrd="3" destOrd="0" presId="urn:microsoft.com/office/officeart/2005/8/layout/vList5"/>
    <dgm:cxn modelId="{87DFEF8F-8737-45FA-87E3-A03140DE74E4}" type="presParOf" srcId="{5D620A7F-043A-4008-96A6-7B50BB1A4372}" destId="{FB8E8BAF-E00E-4576-A960-2E544C548F31}" srcOrd="4" destOrd="0" presId="urn:microsoft.com/office/officeart/2005/8/layout/vList5"/>
    <dgm:cxn modelId="{B54066E7-6772-447A-B9DD-122F048419E2}" type="presParOf" srcId="{FB8E8BAF-E00E-4576-A960-2E544C548F31}" destId="{E3C937D5-0008-4053-AA66-179EDA85A460}" srcOrd="0" destOrd="0" presId="urn:microsoft.com/office/officeart/2005/8/layout/vList5"/>
    <dgm:cxn modelId="{48BE5A96-51C9-4E33-8F6C-FCB2D093263E}" type="presParOf" srcId="{FB8E8BAF-E00E-4576-A960-2E544C548F31}" destId="{45EBC0D3-10F4-400B-957D-6095F11A66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40074-F080-42BC-B2F5-852EDC1B7D9B}">
      <dsp:nvSpPr>
        <dsp:cNvPr id="0" name=""/>
        <dsp:cNvSpPr/>
      </dsp:nvSpPr>
      <dsp:spPr>
        <a:xfrm>
          <a:off x="0" y="4571027"/>
          <a:ext cx="7680325" cy="0"/>
        </a:xfrm>
        <a:prstGeom prst="line">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DC917-309F-4479-8A51-AB722C062F59}">
      <dsp:nvSpPr>
        <dsp:cNvPr id="0" name=""/>
        <dsp:cNvSpPr/>
      </dsp:nvSpPr>
      <dsp:spPr>
        <a:xfrm>
          <a:off x="0" y="3414748"/>
          <a:ext cx="7680325" cy="0"/>
        </a:xfrm>
        <a:prstGeom prst="line">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4CF5E-88EA-4A8B-AACC-A5280477E6CC}">
      <dsp:nvSpPr>
        <dsp:cNvPr id="0" name=""/>
        <dsp:cNvSpPr/>
      </dsp:nvSpPr>
      <dsp:spPr>
        <a:xfrm>
          <a:off x="0" y="2258469"/>
          <a:ext cx="7680325" cy="0"/>
        </a:xfrm>
        <a:prstGeom prst="line">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C4834-FA45-459E-BCAE-10A9EBCFCD44}">
      <dsp:nvSpPr>
        <dsp:cNvPr id="0" name=""/>
        <dsp:cNvSpPr/>
      </dsp:nvSpPr>
      <dsp:spPr>
        <a:xfrm>
          <a:off x="0" y="1102190"/>
          <a:ext cx="7680325" cy="0"/>
        </a:xfrm>
        <a:prstGeom prst="line">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9B792-2781-4E44-A8B9-E3170BA44A23}">
      <dsp:nvSpPr>
        <dsp:cNvPr id="0" name=""/>
        <dsp:cNvSpPr/>
      </dsp:nvSpPr>
      <dsp:spPr>
        <a:xfrm>
          <a:off x="1996884" y="972"/>
          <a:ext cx="5683440" cy="11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Informed consent, IRB oversight</a:t>
          </a:r>
          <a:endParaRPr lang="en-US" sz="2000" kern="1200" dirty="0"/>
        </a:p>
      </dsp:txBody>
      <dsp:txXfrm>
        <a:off x="1996884" y="972"/>
        <a:ext cx="5683440" cy="1101217"/>
      </dsp:txXfrm>
    </dsp:sp>
    <dsp:sp modelId="{3D09FAFA-2ADC-4897-B349-0AC92014C69B}">
      <dsp:nvSpPr>
        <dsp:cNvPr id="0" name=""/>
        <dsp:cNvSpPr/>
      </dsp:nvSpPr>
      <dsp:spPr>
        <a:xfrm>
          <a:off x="0" y="972"/>
          <a:ext cx="1996884" cy="1101217"/>
        </a:xfrm>
        <a:prstGeom prst="round2SameRect">
          <a:avLst>
            <a:gd name="adj1" fmla="val 16670"/>
            <a:gd name="adj2" fmla="val 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Use of human subjects in research</a:t>
          </a:r>
          <a:endParaRPr lang="en-US" sz="2000" kern="1200" dirty="0"/>
        </a:p>
      </dsp:txBody>
      <dsp:txXfrm>
        <a:off x="53767" y="54739"/>
        <a:ext cx="1889350" cy="1047450"/>
      </dsp:txXfrm>
    </dsp:sp>
    <dsp:sp modelId="{D14F9F16-E88D-40E7-BA17-CF55600D3137}">
      <dsp:nvSpPr>
        <dsp:cNvPr id="0" name=""/>
        <dsp:cNvSpPr/>
      </dsp:nvSpPr>
      <dsp:spPr>
        <a:xfrm>
          <a:off x="1996884" y="1157251"/>
          <a:ext cx="5683440" cy="11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Appropriate care/use, ethical board oversight</a:t>
          </a:r>
          <a:endParaRPr lang="en-US" sz="2000" kern="1200" dirty="0"/>
        </a:p>
      </dsp:txBody>
      <dsp:txXfrm>
        <a:off x="1996884" y="1157251"/>
        <a:ext cx="5683440" cy="1101217"/>
      </dsp:txXfrm>
    </dsp:sp>
    <dsp:sp modelId="{22081A66-BBAC-478E-B72D-AA0F585BAAAA}">
      <dsp:nvSpPr>
        <dsp:cNvPr id="0" name=""/>
        <dsp:cNvSpPr/>
      </dsp:nvSpPr>
      <dsp:spPr>
        <a:xfrm>
          <a:off x="0" y="1157251"/>
          <a:ext cx="1996884" cy="1101217"/>
        </a:xfrm>
        <a:prstGeom prst="round2SameRect">
          <a:avLst>
            <a:gd name="adj1" fmla="val 16670"/>
            <a:gd name="adj2" fmla="val 0"/>
          </a:avLst>
        </a:prstGeom>
        <a:solidFill>
          <a:schemeClr val="accent5">
            <a:hueOff val="2003568"/>
            <a:satOff val="-8793"/>
            <a:lumOff val="2614"/>
            <a:alphaOff val="0"/>
          </a:schemeClr>
        </a:solidFill>
        <a:ln w="15875" cap="flat" cmpd="sng" algn="ctr">
          <a:solidFill>
            <a:schemeClr val="accent5">
              <a:hueOff val="2003568"/>
              <a:satOff val="-8793"/>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Use of animals in research</a:t>
          </a:r>
          <a:endParaRPr lang="en-US" sz="2000" kern="1200" dirty="0"/>
        </a:p>
      </dsp:txBody>
      <dsp:txXfrm>
        <a:off x="53767" y="1211018"/>
        <a:ext cx="1889350" cy="1047450"/>
      </dsp:txXfrm>
    </dsp:sp>
    <dsp:sp modelId="{3FC29D3E-B3BA-4768-B9D1-DCD5D40A5FFF}">
      <dsp:nvSpPr>
        <dsp:cNvPr id="0" name=""/>
        <dsp:cNvSpPr/>
      </dsp:nvSpPr>
      <dsp:spPr>
        <a:xfrm>
          <a:off x="1996884" y="2313530"/>
          <a:ext cx="5683440" cy="11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Stem cell research, genetic screening, etc.</a:t>
          </a:r>
        </a:p>
      </dsp:txBody>
      <dsp:txXfrm>
        <a:off x="1996884" y="2313530"/>
        <a:ext cx="5683440" cy="1101217"/>
      </dsp:txXfrm>
    </dsp:sp>
    <dsp:sp modelId="{82CBAA6C-D48F-47ED-A5DA-82A1D4A4A4DD}">
      <dsp:nvSpPr>
        <dsp:cNvPr id="0" name=""/>
        <dsp:cNvSpPr/>
      </dsp:nvSpPr>
      <dsp:spPr>
        <a:xfrm>
          <a:off x="0" y="2313530"/>
          <a:ext cx="1996884" cy="1101217"/>
        </a:xfrm>
        <a:prstGeom prst="round2SameRect">
          <a:avLst>
            <a:gd name="adj1" fmla="val 16670"/>
            <a:gd name="adj2" fmla="val 0"/>
          </a:avLst>
        </a:prstGeom>
        <a:solidFill>
          <a:schemeClr val="accent5">
            <a:hueOff val="4007135"/>
            <a:satOff val="-17587"/>
            <a:lumOff val="5229"/>
            <a:alphaOff val="0"/>
          </a:schemeClr>
        </a:solidFill>
        <a:ln w="15875" cap="flat" cmpd="sng" algn="ctr">
          <a:solidFill>
            <a:schemeClr val="accent5">
              <a:hueOff val="4007135"/>
              <a:satOff val="-17587"/>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Moral debates</a:t>
          </a:r>
        </a:p>
      </dsp:txBody>
      <dsp:txXfrm>
        <a:off x="53767" y="2367297"/>
        <a:ext cx="1889350" cy="1047450"/>
      </dsp:txXfrm>
    </dsp:sp>
    <dsp:sp modelId="{64525961-AC67-4EC2-A9D9-098EB3732EF4}">
      <dsp:nvSpPr>
        <dsp:cNvPr id="0" name=""/>
        <dsp:cNvSpPr/>
      </dsp:nvSpPr>
      <dsp:spPr>
        <a:xfrm>
          <a:off x="1996884" y="3469809"/>
          <a:ext cx="5683440" cy="110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Authorship, IP rights, confidentiality, etc.</a:t>
          </a:r>
        </a:p>
      </dsp:txBody>
      <dsp:txXfrm>
        <a:off x="1996884" y="3469809"/>
        <a:ext cx="5683440" cy="1101217"/>
      </dsp:txXfrm>
    </dsp:sp>
    <dsp:sp modelId="{39AF4B7B-5AA2-4F37-A982-40FB90B10BAE}">
      <dsp:nvSpPr>
        <dsp:cNvPr id="0" name=""/>
        <dsp:cNvSpPr/>
      </dsp:nvSpPr>
      <dsp:spPr>
        <a:xfrm>
          <a:off x="0" y="3469809"/>
          <a:ext cx="1996884" cy="1101217"/>
        </a:xfrm>
        <a:prstGeom prst="round2SameRect">
          <a:avLst>
            <a:gd name="adj1" fmla="val 16670"/>
            <a:gd name="adj2" fmla="val 0"/>
          </a:avLst>
        </a:prstGeom>
        <a:solidFill>
          <a:schemeClr val="accent5">
            <a:hueOff val="6010703"/>
            <a:satOff val="-26380"/>
            <a:lumOff val="7843"/>
            <a:alphaOff val="0"/>
          </a:schemeClr>
        </a:solidFill>
        <a:ln w="15875"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Professional issues</a:t>
          </a:r>
          <a:endParaRPr lang="en-US" altLang="en-US" sz="2000" kern="1200" dirty="0"/>
        </a:p>
      </dsp:txBody>
      <dsp:txXfrm>
        <a:off x="53767" y="3523576"/>
        <a:ext cx="1889350" cy="1047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92852-D219-426E-BFFF-45C3B7C5BA88}">
      <dsp:nvSpPr>
        <dsp:cNvPr id="0" name=""/>
        <dsp:cNvSpPr/>
      </dsp:nvSpPr>
      <dsp:spPr>
        <a:xfrm>
          <a:off x="2353113" y="329985"/>
          <a:ext cx="4435626" cy="4435626"/>
        </a:xfrm>
        <a:prstGeom prst="pie">
          <a:avLst>
            <a:gd name="adj1" fmla="val 16200000"/>
            <a:gd name="adj2" fmla="val 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Respect for Persons</a:t>
          </a:r>
          <a:endParaRPr lang="en-US" sz="2000" b="0" kern="1200" dirty="0"/>
        </a:p>
      </dsp:txBody>
      <dsp:txXfrm>
        <a:off x="4707691" y="1249321"/>
        <a:ext cx="1636957" cy="1214516"/>
      </dsp:txXfrm>
    </dsp:sp>
    <dsp:sp modelId="{3201F8AA-3ABA-406D-9CDC-7DFF1B9C968F}">
      <dsp:nvSpPr>
        <dsp:cNvPr id="0" name=""/>
        <dsp:cNvSpPr/>
      </dsp:nvSpPr>
      <dsp:spPr>
        <a:xfrm>
          <a:off x="2353113" y="478895"/>
          <a:ext cx="4435626" cy="4435626"/>
        </a:xfrm>
        <a:prstGeom prst="pie">
          <a:avLst>
            <a:gd name="adj1" fmla="val 0"/>
            <a:gd name="adj2" fmla="val 5400000"/>
          </a:avLst>
        </a:prstGeom>
        <a:solidFill>
          <a:schemeClr val="accent5">
            <a:hueOff val="2003568"/>
            <a:satOff val="-8793"/>
            <a:lumOff val="2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Justice</a:t>
          </a:r>
          <a:endParaRPr lang="en-US" sz="2000" b="0" kern="1200" dirty="0"/>
        </a:p>
      </dsp:txBody>
      <dsp:txXfrm>
        <a:off x="4707691" y="2780669"/>
        <a:ext cx="1636957" cy="1214516"/>
      </dsp:txXfrm>
    </dsp:sp>
    <dsp:sp modelId="{5750C193-7D2A-4794-A168-197D0C1A4A4E}">
      <dsp:nvSpPr>
        <dsp:cNvPr id="0" name=""/>
        <dsp:cNvSpPr/>
      </dsp:nvSpPr>
      <dsp:spPr>
        <a:xfrm>
          <a:off x="2204202" y="478895"/>
          <a:ext cx="4435626" cy="4435626"/>
        </a:xfrm>
        <a:prstGeom prst="pie">
          <a:avLst>
            <a:gd name="adj1" fmla="val 5400000"/>
            <a:gd name="adj2" fmla="val 10800000"/>
          </a:avLst>
        </a:prstGeom>
        <a:solidFill>
          <a:schemeClr val="accent5">
            <a:hueOff val="4007135"/>
            <a:satOff val="-17587"/>
            <a:lumOff val="52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Non-maleficence</a:t>
          </a:r>
          <a:endParaRPr lang="en-US" sz="2000" b="0" kern="1200" dirty="0"/>
        </a:p>
      </dsp:txBody>
      <dsp:txXfrm>
        <a:off x="2648293" y="2780669"/>
        <a:ext cx="1636957" cy="1214516"/>
      </dsp:txXfrm>
    </dsp:sp>
    <dsp:sp modelId="{BE1D89FC-9F2D-4823-B66C-36B058A8B7CD}">
      <dsp:nvSpPr>
        <dsp:cNvPr id="0" name=""/>
        <dsp:cNvSpPr/>
      </dsp:nvSpPr>
      <dsp:spPr>
        <a:xfrm>
          <a:off x="2204202" y="329985"/>
          <a:ext cx="4435626" cy="4435626"/>
        </a:xfrm>
        <a:prstGeom prst="pie">
          <a:avLst>
            <a:gd name="adj1" fmla="val 10800000"/>
            <a:gd name="adj2" fmla="val 16200000"/>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Beneficence</a:t>
          </a:r>
          <a:endParaRPr lang="en-US" sz="2000" b="0" kern="1200" dirty="0"/>
        </a:p>
      </dsp:txBody>
      <dsp:txXfrm>
        <a:off x="2648293" y="1249321"/>
        <a:ext cx="1636957" cy="1214516"/>
      </dsp:txXfrm>
    </dsp:sp>
    <dsp:sp modelId="{9C542C27-8CDF-499D-BE73-F3C5BD0160CD}">
      <dsp:nvSpPr>
        <dsp:cNvPr id="0" name=""/>
        <dsp:cNvSpPr/>
      </dsp:nvSpPr>
      <dsp:spPr>
        <a:xfrm>
          <a:off x="2078526" y="55399"/>
          <a:ext cx="4984799" cy="4984799"/>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9C5573-4690-472E-B8A0-1AE52E28E9A8}">
      <dsp:nvSpPr>
        <dsp:cNvPr id="0" name=""/>
        <dsp:cNvSpPr/>
      </dsp:nvSpPr>
      <dsp:spPr>
        <a:xfrm>
          <a:off x="2078526" y="204309"/>
          <a:ext cx="4984799" cy="4984799"/>
        </a:xfrm>
        <a:prstGeom prst="circularArrow">
          <a:avLst>
            <a:gd name="adj1" fmla="val 5085"/>
            <a:gd name="adj2" fmla="val 327528"/>
            <a:gd name="adj3" fmla="val 5072472"/>
            <a:gd name="adj4" fmla="val 0"/>
            <a:gd name="adj5" fmla="val 5932"/>
          </a:avLst>
        </a:prstGeom>
        <a:solidFill>
          <a:schemeClr val="accent5">
            <a:hueOff val="2003568"/>
            <a:satOff val="-8793"/>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7A9054-5F43-424C-B0CD-1523FD682E31}">
      <dsp:nvSpPr>
        <dsp:cNvPr id="0" name=""/>
        <dsp:cNvSpPr/>
      </dsp:nvSpPr>
      <dsp:spPr>
        <a:xfrm>
          <a:off x="1929616" y="204309"/>
          <a:ext cx="4984799" cy="4984799"/>
        </a:xfrm>
        <a:prstGeom prst="circularArrow">
          <a:avLst>
            <a:gd name="adj1" fmla="val 5085"/>
            <a:gd name="adj2" fmla="val 327528"/>
            <a:gd name="adj3" fmla="val 10472472"/>
            <a:gd name="adj4" fmla="val 5400000"/>
            <a:gd name="adj5" fmla="val 5932"/>
          </a:avLst>
        </a:prstGeom>
        <a:solidFill>
          <a:schemeClr val="accent5">
            <a:hueOff val="4007135"/>
            <a:satOff val="-17587"/>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07772-D5A7-438E-A8B0-A9690147B189}">
      <dsp:nvSpPr>
        <dsp:cNvPr id="0" name=""/>
        <dsp:cNvSpPr/>
      </dsp:nvSpPr>
      <dsp:spPr>
        <a:xfrm>
          <a:off x="1929616" y="55399"/>
          <a:ext cx="4984799" cy="4984799"/>
        </a:xfrm>
        <a:prstGeom prst="circularArrow">
          <a:avLst>
            <a:gd name="adj1" fmla="val 5085"/>
            <a:gd name="adj2" fmla="val 327528"/>
            <a:gd name="adj3" fmla="val 15872472"/>
            <a:gd name="adj4" fmla="val 10800000"/>
            <a:gd name="adj5" fmla="val 5932"/>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2244-F8BF-4DA8-B9E1-6D47E94367F7}">
      <dsp:nvSpPr>
        <dsp:cNvPr id="0" name=""/>
        <dsp:cNvSpPr/>
      </dsp:nvSpPr>
      <dsp:spPr>
        <a:xfrm>
          <a:off x="0" y="0"/>
          <a:ext cx="668927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C1542-E704-4E6B-81A9-564FA22EC61B}">
      <dsp:nvSpPr>
        <dsp:cNvPr id="0" name=""/>
        <dsp:cNvSpPr/>
      </dsp:nvSpPr>
      <dsp:spPr>
        <a:xfrm>
          <a:off x="0" y="0"/>
          <a:ext cx="1337854" cy="3300659"/>
        </a:xfrm>
        <a:prstGeom prst="rect">
          <a:avLst/>
        </a:prstGeom>
        <a:solidFill>
          <a:schemeClr val="accent1">
            <a:lumMod val="40000"/>
            <a:lumOff val="60000"/>
          </a:schemeClr>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Activity</a:t>
          </a:r>
        </a:p>
      </dsp:txBody>
      <dsp:txXfrm>
        <a:off x="0" y="0"/>
        <a:ext cx="1337854" cy="3300659"/>
      </dsp:txXfrm>
    </dsp:sp>
    <dsp:sp modelId="{27A762A0-6736-4A3D-AC4F-1C573EF35761}">
      <dsp:nvSpPr>
        <dsp:cNvPr id="0" name=""/>
        <dsp:cNvSpPr/>
      </dsp:nvSpPr>
      <dsp:spPr>
        <a:xfrm>
          <a:off x="1438193" y="51572"/>
          <a:ext cx="5251077" cy="103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Interventions on humans</a:t>
          </a:r>
          <a:endParaRPr lang="en-US" sz="2000" kern="1200" dirty="0"/>
        </a:p>
      </dsp:txBody>
      <dsp:txXfrm>
        <a:off x="1438193" y="51572"/>
        <a:ext cx="5251077" cy="1031455"/>
      </dsp:txXfrm>
    </dsp:sp>
    <dsp:sp modelId="{8ABC4A46-EC62-4D42-ACAF-A75B0B395835}">
      <dsp:nvSpPr>
        <dsp:cNvPr id="0" name=""/>
        <dsp:cNvSpPr/>
      </dsp:nvSpPr>
      <dsp:spPr>
        <a:xfrm>
          <a:off x="1337854" y="1083028"/>
          <a:ext cx="535141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4B07-9E54-4A4A-8E5B-FB7D3EB2CB31}">
      <dsp:nvSpPr>
        <dsp:cNvPr id="0" name=""/>
        <dsp:cNvSpPr/>
      </dsp:nvSpPr>
      <dsp:spPr>
        <a:xfrm>
          <a:off x="1438193" y="1134601"/>
          <a:ext cx="5251077" cy="103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Observations of human behavior</a:t>
          </a:r>
          <a:endParaRPr lang="en-US" sz="2000" kern="1200" dirty="0"/>
        </a:p>
      </dsp:txBody>
      <dsp:txXfrm>
        <a:off x="1438193" y="1134601"/>
        <a:ext cx="5251077" cy="1031455"/>
      </dsp:txXfrm>
    </dsp:sp>
    <dsp:sp modelId="{0C4055ED-AF47-409B-91C3-6E08BD07AE8D}">
      <dsp:nvSpPr>
        <dsp:cNvPr id="0" name=""/>
        <dsp:cNvSpPr/>
      </dsp:nvSpPr>
      <dsp:spPr>
        <a:xfrm>
          <a:off x="1337854" y="2166057"/>
          <a:ext cx="535141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1E2F02-0B5A-4037-BA3F-16C84C24EF5E}">
      <dsp:nvSpPr>
        <dsp:cNvPr id="0" name=""/>
        <dsp:cNvSpPr/>
      </dsp:nvSpPr>
      <dsp:spPr>
        <a:xfrm>
          <a:off x="1438193" y="2217630"/>
          <a:ext cx="5251077" cy="103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Use data obtained from living individuals</a:t>
          </a:r>
          <a:endParaRPr lang="en-US" sz="2000" kern="1200" dirty="0"/>
        </a:p>
      </dsp:txBody>
      <dsp:txXfrm>
        <a:off x="1438193" y="2217630"/>
        <a:ext cx="5251077" cy="1031455"/>
      </dsp:txXfrm>
    </dsp:sp>
    <dsp:sp modelId="{52D2A7B1-B997-4DF0-AA1E-2ED345853013}">
      <dsp:nvSpPr>
        <dsp:cNvPr id="0" name=""/>
        <dsp:cNvSpPr/>
      </dsp:nvSpPr>
      <dsp:spPr>
        <a:xfrm>
          <a:off x="1337854" y="3249086"/>
          <a:ext cx="535141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E834-8F90-4041-8F3F-40F0A1CB25FA}">
      <dsp:nvSpPr>
        <dsp:cNvPr id="0" name=""/>
        <dsp:cNvSpPr/>
      </dsp:nvSpPr>
      <dsp:spPr>
        <a:xfrm rot="5400000">
          <a:off x="5125392" y="-2052768"/>
          <a:ext cx="917214" cy="525552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altLang="en-US" sz="2000" kern="1200" dirty="0"/>
            <a:t>Use alternative, non-animal methods to achieve the same scientific aim</a:t>
          </a:r>
          <a:endParaRPr lang="en-US" sz="2000" kern="1200" dirty="0"/>
        </a:p>
      </dsp:txBody>
      <dsp:txXfrm rot="-5400000">
        <a:off x="2956236" y="161163"/>
        <a:ext cx="5210753" cy="827664"/>
      </dsp:txXfrm>
    </dsp:sp>
    <dsp:sp modelId="{8833F56D-078B-4172-9E15-8F0CF08A6D21}">
      <dsp:nvSpPr>
        <dsp:cNvPr id="0" name=""/>
        <dsp:cNvSpPr/>
      </dsp:nvSpPr>
      <dsp:spPr>
        <a:xfrm>
          <a:off x="0" y="1737"/>
          <a:ext cx="2956235" cy="114651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altLang="en-US" sz="2000" b="1" kern="1200" dirty="0"/>
            <a:t>R</a:t>
          </a:r>
          <a:r>
            <a:rPr lang="en-AU" altLang="en-US" sz="2000" kern="1200" dirty="0"/>
            <a:t>eplacement</a:t>
          </a:r>
          <a:endParaRPr lang="en-US" sz="2000" kern="1200" dirty="0"/>
        </a:p>
      </dsp:txBody>
      <dsp:txXfrm>
        <a:off x="55968" y="57705"/>
        <a:ext cx="2844299" cy="1034582"/>
      </dsp:txXfrm>
    </dsp:sp>
    <dsp:sp modelId="{9A7774E3-2E62-44E8-A488-025D165F30BF}">
      <dsp:nvSpPr>
        <dsp:cNvPr id="0" name=""/>
        <dsp:cNvSpPr/>
      </dsp:nvSpPr>
      <dsp:spPr>
        <a:xfrm rot="5400000">
          <a:off x="5125392" y="-848923"/>
          <a:ext cx="917214" cy="5255528"/>
        </a:xfrm>
        <a:prstGeom prst="round2SameRect">
          <a:avLst/>
        </a:prstGeom>
        <a:solidFill>
          <a:schemeClr val="accent3">
            <a:tint val="40000"/>
            <a:alpha val="90000"/>
            <a:hueOff val="-49615"/>
            <a:satOff val="-18960"/>
            <a:lumOff val="-256"/>
            <a:alphaOff val="0"/>
          </a:schemeClr>
        </a:solidFill>
        <a:ln w="15875" cap="flat" cmpd="sng" algn="ctr">
          <a:solidFill>
            <a:schemeClr val="accent3">
              <a:tint val="40000"/>
              <a:alpha val="90000"/>
              <a:hueOff val="-49615"/>
              <a:satOff val="-18960"/>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altLang="en-US" sz="2000" kern="1200" dirty="0"/>
            <a:t>Use statistical methods so that a smaller number of animals are required</a:t>
          </a:r>
          <a:endParaRPr lang="en-US" sz="2000" kern="1200" dirty="0"/>
        </a:p>
      </dsp:txBody>
      <dsp:txXfrm rot="-5400000">
        <a:off x="2956236" y="1365008"/>
        <a:ext cx="5210753" cy="827664"/>
      </dsp:txXfrm>
    </dsp:sp>
    <dsp:sp modelId="{230E86F3-9845-4935-8C39-67E58792C1D1}">
      <dsp:nvSpPr>
        <dsp:cNvPr id="0" name=""/>
        <dsp:cNvSpPr/>
      </dsp:nvSpPr>
      <dsp:spPr>
        <a:xfrm>
          <a:off x="0" y="1205581"/>
          <a:ext cx="2956235" cy="1146518"/>
        </a:xfrm>
        <a:prstGeom prst="roundRect">
          <a:avLst/>
        </a:prstGeom>
        <a:solidFill>
          <a:schemeClr val="accent3">
            <a:hueOff val="214284"/>
            <a:satOff val="-2404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altLang="en-US" sz="2000" b="1" kern="1200" dirty="0"/>
            <a:t>R</a:t>
          </a:r>
          <a:r>
            <a:rPr lang="en-AU" altLang="en-US" sz="2000" kern="1200" dirty="0"/>
            <a:t>eduction</a:t>
          </a:r>
          <a:endParaRPr lang="en-US" sz="2000" kern="1200" dirty="0"/>
        </a:p>
      </dsp:txBody>
      <dsp:txXfrm>
        <a:off x="55968" y="1261549"/>
        <a:ext cx="2844299" cy="1034582"/>
      </dsp:txXfrm>
    </dsp:sp>
    <dsp:sp modelId="{45EBC0D3-10F4-400B-957D-6095F11A6618}">
      <dsp:nvSpPr>
        <dsp:cNvPr id="0" name=""/>
        <dsp:cNvSpPr/>
      </dsp:nvSpPr>
      <dsp:spPr>
        <a:xfrm rot="5400000">
          <a:off x="5125392" y="354921"/>
          <a:ext cx="917214" cy="5255528"/>
        </a:xfrm>
        <a:prstGeom prst="round2SameRect">
          <a:avLst/>
        </a:prstGeom>
        <a:solidFill>
          <a:schemeClr val="accent3">
            <a:tint val="40000"/>
            <a:alpha val="90000"/>
            <a:hueOff val="-99230"/>
            <a:satOff val="-37921"/>
            <a:lumOff val="-513"/>
            <a:alphaOff val="0"/>
          </a:schemeClr>
        </a:solidFill>
        <a:ln w="15875" cap="flat" cmpd="sng" algn="ctr">
          <a:solidFill>
            <a:schemeClr val="accent3">
              <a:tint val="40000"/>
              <a:alpha val="90000"/>
              <a:hueOff val="-99230"/>
              <a:satOff val="-3792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altLang="en-US" sz="2000" kern="1200" dirty="0"/>
            <a:t>Improve the experiments so that animals do not suffer</a:t>
          </a:r>
          <a:endParaRPr lang="en-US" sz="2000" kern="1200" dirty="0"/>
        </a:p>
      </dsp:txBody>
      <dsp:txXfrm rot="-5400000">
        <a:off x="2956236" y="2568853"/>
        <a:ext cx="5210753" cy="827664"/>
      </dsp:txXfrm>
    </dsp:sp>
    <dsp:sp modelId="{E3C937D5-0008-4053-AA66-179EDA85A460}">
      <dsp:nvSpPr>
        <dsp:cNvPr id="0" name=""/>
        <dsp:cNvSpPr/>
      </dsp:nvSpPr>
      <dsp:spPr>
        <a:xfrm>
          <a:off x="0" y="2409426"/>
          <a:ext cx="2956235" cy="1146518"/>
        </a:xfrm>
        <a:prstGeom prst="roundRect">
          <a:avLst/>
        </a:prstGeom>
        <a:solidFill>
          <a:schemeClr val="accent3">
            <a:hueOff val="428568"/>
            <a:satOff val="-48092"/>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altLang="en-US" sz="2000" b="1" kern="1200" dirty="0"/>
            <a:t>R</a:t>
          </a:r>
          <a:r>
            <a:rPr lang="en-AU" altLang="en-US" sz="2000" kern="1200" dirty="0"/>
            <a:t>efinement</a:t>
          </a:r>
          <a:endParaRPr lang="en-US" sz="2000" kern="1200" dirty="0"/>
        </a:p>
      </dsp:txBody>
      <dsp:txXfrm>
        <a:off x="55968" y="2465394"/>
        <a:ext cx="2844299" cy="103458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290C7-121A-4D1A-9C76-117A74513107}" type="datetimeFigureOut">
              <a:rPr lang="en-US" smtClean="0"/>
              <a:t>11/6/2016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D558D-9114-4D0B-955D-6F82CF691BC7}" type="slidenum">
              <a:rPr lang="en-US" smtClean="0"/>
              <a:t>‹#›</a:t>
            </a:fld>
            <a:endParaRPr lang="en-US"/>
          </a:p>
        </p:txBody>
      </p:sp>
    </p:spTree>
    <p:extLst>
      <p:ext uri="{BB962C8B-B14F-4D97-AF65-F5344CB8AC3E}">
        <p14:creationId xmlns:p14="http://schemas.microsoft.com/office/powerpoint/2010/main" val="164491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9490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A817C-11BD-428F-B1DD-9DC806857C49}" type="slidenum">
              <a:rPr lang="en-AU" altLang="en-US">
                <a:latin typeface="Calibri" panose="020F0502020204030204" pitchFamily="34" charset="0"/>
              </a:rPr>
              <a:pPr eaLnBrk="1" hangingPunct="1"/>
              <a:t>38</a:t>
            </a:fld>
            <a:endParaRPr lang="en-AU" altLang="en-US">
              <a:latin typeface="Calibri" panose="020F0502020204030204" pitchFamily="34" charset="0"/>
            </a:endParaRPr>
          </a:p>
        </p:txBody>
      </p:sp>
    </p:spTree>
    <p:extLst>
      <p:ext uri="{BB962C8B-B14F-4D97-AF65-F5344CB8AC3E}">
        <p14:creationId xmlns:p14="http://schemas.microsoft.com/office/powerpoint/2010/main" val="118092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14AF1B-70D7-443A-ACEA-484933FE218A}" type="slidenum">
              <a:rPr lang="en-AU" altLang="en-US">
                <a:latin typeface="Calibri" panose="020F0502020204030204" pitchFamily="34" charset="0"/>
              </a:rPr>
              <a:pPr eaLnBrk="1" hangingPunct="1"/>
              <a:t>39</a:t>
            </a:fld>
            <a:endParaRPr lang="en-AU" altLang="en-US">
              <a:latin typeface="Calibri" panose="020F0502020204030204" pitchFamily="34" charset="0"/>
            </a:endParaRPr>
          </a:p>
        </p:txBody>
      </p:sp>
    </p:spTree>
    <p:extLst>
      <p:ext uri="{BB962C8B-B14F-4D97-AF65-F5344CB8AC3E}">
        <p14:creationId xmlns:p14="http://schemas.microsoft.com/office/powerpoint/2010/main" val="400655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4019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968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4828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3858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2432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78287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2466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0660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5BAA331-849E-475E-AEA5-E883041D9E3F}"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30760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5508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7131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703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97918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This is plagiarism because the paraphrase is too similar to the original in sentence structure and word choice; note how the "correct" paraphrase uses statistics and information from the original but does so in a more original manner.</a:t>
            </a:r>
            <a:endParaRPr lang="ar-SA" dirty="0"/>
          </a:p>
        </p:txBody>
      </p:sp>
      <p:sp>
        <p:nvSpPr>
          <p:cNvPr id="4" name="عنصر نائب لرقم الشريحة 3"/>
          <p:cNvSpPr>
            <a:spLocks noGrp="1"/>
          </p:cNvSpPr>
          <p:nvPr>
            <p:ph type="sldNum" sz="quarter" idx="10"/>
          </p:nvPr>
        </p:nvSpPr>
        <p:spPr/>
        <p:txBody>
          <a:bodyPr/>
          <a:lstStyle/>
          <a:p>
            <a:fld id="{3C3495B6-30AE-47BD-8C40-F01561D43B38}" type="slidenum">
              <a:rPr lang="ar-SA" smtClean="0"/>
              <a:t>62</a:t>
            </a:fld>
            <a:endParaRPr lang="ar-SA"/>
          </a:p>
        </p:txBody>
      </p:sp>
    </p:spTree>
    <p:extLst>
      <p:ext uri="{BB962C8B-B14F-4D97-AF65-F5344CB8AC3E}">
        <p14:creationId xmlns:p14="http://schemas.microsoft.com/office/powerpoint/2010/main" val="333751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3C3495B6-30AE-47BD-8C40-F01561D43B38}" type="slidenum">
              <a:rPr lang="ar-SA" smtClean="0"/>
              <a:t>66</a:t>
            </a:fld>
            <a:endParaRPr lang="ar-SA"/>
          </a:p>
        </p:txBody>
      </p:sp>
    </p:spTree>
    <p:extLst>
      <p:ext uri="{BB962C8B-B14F-4D97-AF65-F5344CB8AC3E}">
        <p14:creationId xmlns:p14="http://schemas.microsoft.com/office/powerpoint/2010/main" val="3842188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41236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7444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0184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0141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How many people have seen these cells??</a:t>
            </a:r>
          </a:p>
          <a:p>
            <a:r>
              <a:rPr lang="en-US" altLang="en-US">
                <a:ea typeface="ＭＳ Ｐゴシック" panose="020B0600070205080204" pitchFamily="34" charset="-128"/>
              </a:rPr>
              <a:t>Has anyone used them in research or class labs etc.?</a:t>
            </a:r>
          </a:p>
          <a:p>
            <a:r>
              <a:rPr lang="en-US" altLang="en-US">
                <a:ea typeface="ＭＳ Ｐゴシック" panose="020B0600070205080204" pitchFamily="34" charset="-128"/>
              </a:rPr>
              <a:t>How many people know the story behind them?</a:t>
            </a:r>
          </a:p>
          <a:p>
            <a:endParaRPr lang="en-US" altLang="en-US">
              <a:ea typeface="ＭＳ Ｐゴシック" panose="020B0600070205080204" pitchFamily="34" charset="-128"/>
            </a:endParaRPr>
          </a:p>
          <a:p>
            <a:r>
              <a:rPr lang="en-US" altLang="en-US">
                <a:ea typeface="ＭＳ Ｐゴシック" panose="020B0600070205080204" pitchFamily="34" charset="-128"/>
              </a:rPr>
              <a:t>Henrietta Lacks was born into a black working class family in 1920 in Virginia.  She had 5 children.</a:t>
            </a:r>
          </a:p>
          <a:p>
            <a:endParaRPr lang="en-US" altLang="en-US">
              <a:ea typeface="ＭＳ Ｐゴシック" panose="020B0600070205080204" pitchFamily="34" charset="-128"/>
            </a:endParaRPr>
          </a:p>
          <a:p>
            <a:r>
              <a:rPr lang="en-US" altLang="en-US">
                <a:ea typeface="ＭＳ Ｐゴシック" panose="020B0600070205080204" pitchFamily="34" charset="-128"/>
              </a:rPr>
              <a:t>Story recently popularized with the publication of The Immortal Life of Henrietta Lacks by Rebecca Skloot</a:t>
            </a:r>
          </a:p>
          <a:p>
            <a:endParaRPr lang="en-US" altLang="en-US">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7AF869B2-DC9E-4E50-972A-A413F7B00019}" type="slidenum">
              <a:rPr lang="en-US" altLang="en-US"/>
              <a:pPr eaLnBrk="1" hangingPunct="1"/>
              <a:t>10</a:t>
            </a:fld>
            <a:endParaRPr lang="en-US" altLang="en-US"/>
          </a:p>
        </p:txBody>
      </p:sp>
    </p:spTree>
    <p:extLst>
      <p:ext uri="{BB962C8B-B14F-4D97-AF65-F5344CB8AC3E}">
        <p14:creationId xmlns:p14="http://schemas.microsoft.com/office/powerpoint/2010/main" val="94607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1205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88121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27263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62777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36528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47950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Grp="1" noChangeArrowheads="1"/>
          </p:cNvSpPr>
          <p:nvPr>
            <p:ph type="body" idx="1"/>
          </p:nvPr>
        </p:nvSpPr>
        <p:spPr bwMode="auto">
          <a:xfrm>
            <a:off x="1169988" y="5086350"/>
            <a:ext cx="5226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0182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-Discuss the issue of confidentiality and how the taking of the HeLa samples affected her family etc…</a:t>
            </a:r>
          </a:p>
          <a:p>
            <a:r>
              <a:rPr lang="en-US" altLang="en-US">
                <a:ea typeface="ＭＳ Ｐゴシック" panose="020B0600070205080204" pitchFamily="34" charset="-128"/>
              </a:rPr>
              <a:t>-tell story about the families experience with the researcher who took their blood and left them to believe that they were getting a diagnostic test for cancer.  </a:t>
            </a:r>
          </a:p>
          <a:p>
            <a:r>
              <a:rPr lang="en-US" altLang="en-US">
                <a:ea typeface="ＭＳ Ｐゴシック" panose="020B0600070205080204" pitchFamily="34" charset="-128"/>
              </a:rPr>
              <a:t>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C13FF7DD-C337-439B-9AE6-5ACA6C144B43}" type="slidenum">
              <a:rPr lang="en-US" altLang="en-US"/>
              <a:pPr eaLnBrk="1" hangingPunct="1"/>
              <a:t>11</a:t>
            </a:fld>
            <a:endParaRPr lang="en-US" altLang="en-US"/>
          </a:p>
        </p:txBody>
      </p:sp>
    </p:spTree>
    <p:extLst>
      <p:ext uri="{BB962C8B-B14F-4D97-AF65-F5344CB8AC3E}">
        <p14:creationId xmlns:p14="http://schemas.microsoft.com/office/powerpoint/2010/main" val="306089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-Consent – common practice in the 1950s to take tissue samples for research without consent (still common but there is regulatory oversight that governs this)</a:t>
            </a:r>
          </a:p>
          <a:p>
            <a:r>
              <a:rPr lang="en-US" altLang="en-US">
                <a:ea typeface="ＭＳ Ｐゴシック" panose="020B0600070205080204" pitchFamily="34" charset="-128"/>
              </a:rPr>
              <a:t>	-Do you think that it was “wrong” to take the cancer cells without consent.  Would this same situation bother you.</a:t>
            </a:r>
          </a:p>
          <a:p>
            <a:endParaRPr lang="en-US" altLang="en-US">
              <a:ea typeface="ＭＳ Ｐゴシック" panose="020B0600070205080204" pitchFamily="34" charset="-128"/>
            </a:endParaRPr>
          </a:p>
          <a:p>
            <a:r>
              <a:rPr lang="en-US" altLang="en-US">
                <a:ea typeface="ＭＳ Ｐゴシック" panose="020B0600070205080204" pitchFamily="34" charset="-128"/>
              </a:rPr>
              <a:t>-Individual rights versus Public benefit	</a:t>
            </a:r>
          </a:p>
          <a:p>
            <a:r>
              <a:rPr lang="en-US" altLang="en-US">
                <a:ea typeface="ＭＳ Ｐゴシック" panose="020B0600070205080204" pitchFamily="34" charset="-128"/>
              </a:rPr>
              <a:t>	-What benefits did society get  - research and development, advances in healthcare (From R. Skloot without tissue research “we would have no tests for diseases like hepatitis and HIV; no vaccines for rabies, smallpox, measles; none of the promising new drugs for leukemia, breast cancer, colon cancer.”  The list goes on…. </a:t>
            </a:r>
          </a:p>
          <a:p>
            <a:r>
              <a:rPr lang="en-US" altLang="en-US">
                <a:ea typeface="ＭＳ Ｐゴシック" panose="020B0600070205080204" pitchFamily="34" charset="-128"/>
              </a:rPr>
              <a:t>	-What benefits did Henrietta Lacks – What could have the benefits been: contributing to research </a:t>
            </a:r>
          </a:p>
          <a:p>
            <a:endParaRPr lang="en-US" altLang="en-US">
              <a:ea typeface="ＭＳ Ｐゴシック" panose="020B0600070205080204" pitchFamily="34" charset="-128"/>
            </a:endParaRPr>
          </a:p>
          <a:p>
            <a:r>
              <a:rPr lang="en-US" altLang="en-US">
                <a:ea typeface="ＭＳ Ｐゴシック" panose="020B0600070205080204" pitchFamily="34" charset="-128"/>
              </a:rPr>
              <a:t>-Confidentiality:  George Gey strongly believed in confidentiality so Henrietta Lack’s identity did not come out until after he died.  Impact on the family once it did come out.</a:t>
            </a:r>
          </a:p>
          <a:p>
            <a:endParaRPr lang="en-US" altLang="en-US">
              <a:ea typeface="ＭＳ Ｐゴシック" panose="020B0600070205080204" pitchFamily="34" charset="-128"/>
            </a:endParaRPr>
          </a:p>
          <a:p>
            <a:r>
              <a:rPr lang="en-US" altLang="en-US">
                <a:ea typeface="ＭＳ Ｐゴシック" panose="020B0600070205080204" pitchFamily="34" charset="-128"/>
              </a:rPr>
              <a:t>-Money – Henrietta Lack’s family cannot even access healthcare? Not sharing in the benefits of the research.  Who should benefit?</a:t>
            </a:r>
          </a:p>
          <a:p>
            <a:endParaRPr lang="en-US" altLang="en-US">
              <a:ea typeface="ＭＳ Ｐゴシック" panose="020B0600070205080204" pitchFamily="34" charset="-128"/>
            </a:endParaRPr>
          </a:p>
          <a:p>
            <a:r>
              <a:rPr lang="en-US" altLang="en-US">
                <a:ea typeface="ＭＳ Ｐゴシック" panose="020B0600070205080204" pitchFamily="34" charset="-128"/>
              </a:rPr>
              <a:t>Rebecca Skloot </a:t>
            </a:r>
            <a:r>
              <a:rPr lang="en-US" altLang="en-US" i="1">
                <a:ea typeface="ＭＳ Ｐゴシック" panose="020B0600070205080204" pitchFamily="34" charset="-128"/>
              </a:rPr>
              <a:t>The Immortal Like of Henrietta Lacks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A34DA894-3FE8-4E26-B3A4-AF752221DE82}" type="slidenum">
              <a:rPr lang="en-US" altLang="en-US"/>
              <a:pPr eaLnBrk="1" hangingPunct="1"/>
              <a:t>12</a:t>
            </a:fld>
            <a:endParaRPr lang="en-US" altLang="en-US"/>
          </a:p>
        </p:txBody>
      </p:sp>
    </p:spTree>
    <p:extLst>
      <p:ext uri="{BB962C8B-B14F-4D97-AF65-F5344CB8AC3E}">
        <p14:creationId xmlns:p14="http://schemas.microsoft.com/office/powerpoint/2010/main" val="316170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8B3F9EE-9E93-42C8-8C57-F1A1E36A4C48}"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35894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b="1" dirty="0"/>
              <a:t>Respect for Persons: </a:t>
            </a:r>
            <a:r>
              <a:rPr lang="en-US" dirty="0"/>
              <a:t>Adequate information must be provided and voluntarily consent must be obtained</a:t>
            </a:r>
          </a:p>
          <a:p>
            <a:pPr lvl="1"/>
            <a:r>
              <a:rPr lang="en-US" b="1" dirty="0"/>
              <a:t>Beneficence: </a:t>
            </a:r>
            <a:r>
              <a:rPr lang="en-US" dirty="0"/>
              <a:t>Harm must be minimized/ benefits maximized</a:t>
            </a:r>
          </a:p>
          <a:p>
            <a:pPr lvl="1"/>
            <a:r>
              <a:rPr lang="en-US" b="1" dirty="0"/>
              <a:t>Justice: </a:t>
            </a:r>
            <a:r>
              <a:rPr lang="en-US" dirty="0"/>
              <a:t>subjects selection must be fair and justified</a:t>
            </a:r>
          </a:p>
          <a:p>
            <a:pPr lvl="1"/>
            <a:r>
              <a:rPr lang="en-US" b="1" dirty="0"/>
              <a:t>Respect for Persons: </a:t>
            </a:r>
            <a:r>
              <a:rPr lang="en-US" dirty="0"/>
              <a:t>Adequate information must be provided and voluntarily consent must be obtained</a:t>
            </a:r>
          </a:p>
          <a:p>
            <a:pPr lvl="1"/>
            <a:r>
              <a:rPr lang="en-US" b="1" dirty="0"/>
              <a:t>Beneficence: </a:t>
            </a:r>
            <a:r>
              <a:rPr lang="en-US" dirty="0"/>
              <a:t>Harm must be minimized/ benefits maximized</a:t>
            </a:r>
          </a:p>
          <a:p>
            <a:pPr lvl="1"/>
            <a:r>
              <a:rPr lang="en-US" b="1" dirty="0"/>
              <a:t>Justice: </a:t>
            </a:r>
            <a:r>
              <a:rPr lang="en-US" dirty="0"/>
              <a:t>subjects selection must be fair and justified</a:t>
            </a:r>
          </a:p>
          <a:p>
            <a:pPr>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8B3F9EE-9E93-42C8-8C57-F1A1E36A4C48}"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8672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2A66BFF-35E7-45FA-BBEC-6738DDB03FE0}"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36484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64EEE4B-7A89-4468-9326-DC7EC06448EB}"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425485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t">
            <a:normAutofit/>
          </a:bodyPr>
          <a:lstStyle>
            <a:lvl1pPr algn="l">
              <a:lnSpc>
                <a:spcPct val="85000"/>
              </a:lnSpc>
              <a:defRPr sz="33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825038" y="4624298"/>
            <a:ext cx="7543800" cy="1143000"/>
          </a:xfrm>
        </p:spPr>
        <p:txBody>
          <a:bodyPr lIns="91440" rIns="91440">
            <a:normAutofit/>
          </a:bodyPr>
          <a:lstStyle>
            <a:lvl1pPr marL="0" indent="0" algn="l">
              <a:buNone/>
              <a:defRPr sz="1800" cap="none"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9A24C213-74FE-4A96-B10D-A80F646318E3}"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D4155-AD65-4332-8083-891CAF9BBF6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2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4C213-74FE-4A96-B10D-A80F646318E3}"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421268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4C213-74FE-4A96-B10D-A80F646318E3}"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94779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9769" y="383943"/>
            <a:ext cx="7680960" cy="1154098"/>
          </a:xfrm>
        </p:spPr>
        <p:txBody>
          <a:bodyPr>
            <a:normAutofit/>
          </a:bodyPr>
          <a:lstStyle>
            <a:lvl1pPr marL="0">
              <a:defRPr sz="2800"/>
            </a:lvl1pPr>
          </a:lstStyle>
          <a:p>
            <a:r>
              <a:rPr lang="en-US"/>
              <a:t>Click to edit Master title style</a:t>
            </a:r>
            <a:endParaRPr lang="en-US" dirty="0"/>
          </a:p>
        </p:txBody>
      </p:sp>
      <p:sp>
        <p:nvSpPr>
          <p:cNvPr id="3" name="Content Placeholder 2"/>
          <p:cNvSpPr>
            <a:spLocks noGrp="1"/>
          </p:cNvSpPr>
          <p:nvPr>
            <p:ph idx="1"/>
          </p:nvPr>
        </p:nvSpPr>
        <p:spPr>
          <a:xfrm>
            <a:off x="709769" y="1586835"/>
            <a:ext cx="7680960" cy="4572000"/>
          </a:xfrm>
        </p:spPr>
        <p:txBody>
          <a:bodyPr>
            <a:normAutofit/>
          </a:bodyPr>
          <a:lstStyle>
            <a:lvl1pPr marL="172641" indent="-172641">
              <a:spcBef>
                <a:spcPts val="1200"/>
              </a:spcBef>
              <a:spcAft>
                <a:spcPts val="1200"/>
              </a:spcAft>
              <a:buFont typeface="Arial" panose="020B0604020202020204" pitchFamily="34" charset="0"/>
              <a:buChar char="•"/>
              <a:defRPr sz="2400">
                <a:solidFill>
                  <a:schemeClr val="tx1"/>
                </a:solidFill>
              </a:defRPr>
            </a:lvl1pPr>
            <a:lvl2pPr>
              <a:spcBef>
                <a:spcPts val="1200"/>
              </a:spcBef>
              <a:spcAft>
                <a:spcPts val="1200"/>
              </a:spcAft>
              <a:defRPr sz="2400">
                <a:solidFill>
                  <a:schemeClr val="tx1"/>
                </a:solidFill>
              </a:defRPr>
            </a:lvl2pPr>
            <a:lvl3pPr>
              <a:spcBef>
                <a:spcPts val="1200"/>
              </a:spcBef>
              <a:spcAft>
                <a:spcPts val="1200"/>
              </a:spcAft>
              <a:defRPr sz="2400">
                <a:solidFill>
                  <a:schemeClr val="tx1"/>
                </a:solidFill>
              </a:defRPr>
            </a:lvl3pPr>
            <a:lvl4pPr>
              <a:spcBef>
                <a:spcPts val="1200"/>
              </a:spcBef>
              <a:spcAft>
                <a:spcPts val="1200"/>
              </a:spcAft>
              <a:defRPr sz="2400">
                <a:solidFill>
                  <a:schemeClr val="tx1"/>
                </a:solidFill>
              </a:defRPr>
            </a:lvl4pPr>
            <a:lvl5pPr>
              <a:spcBef>
                <a:spcPts val="1200"/>
              </a:spcBef>
              <a:spcAft>
                <a:spcPts val="1200"/>
              </a:spcAft>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4C213-74FE-4A96-B10D-A80F646318E3}"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D4155-AD65-4332-8083-891CAF9BBF6C}" type="slidenum">
              <a:rPr lang="en-US" smtClean="0"/>
              <a:t>‹#›</a:t>
            </a:fld>
            <a:endParaRPr lang="en-US"/>
          </a:p>
        </p:txBody>
      </p:sp>
      <p:pic>
        <p:nvPicPr>
          <p:cNvPr id="7" name="Picture 2" descr="C:\Users\nalhusain\Downloads\الشعار--شفاف2.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4C213-74FE-4A96-B10D-A80F646318E3}"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D4155-AD65-4332-8083-891CAF9BBF6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37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4C213-74FE-4A96-B10D-A80F646318E3}"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248633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4C213-74FE-4A96-B10D-A80F646318E3}"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405520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4C213-74FE-4A96-B10D-A80F646318E3}"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14302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24C213-74FE-4A96-B10D-A80F646318E3}" type="datetimeFigureOut">
              <a:rPr lang="en-US" smtClean="0"/>
              <a:t>11/6/2016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29177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A24C213-74FE-4A96-B10D-A80F646318E3}" type="datetimeFigureOut">
              <a:rPr lang="en-US" smtClean="0"/>
              <a:t>11/6/2016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BD4155-AD65-4332-8083-891CAF9BBF6C}" type="slidenum">
              <a:rPr lang="en-US" smtClean="0"/>
              <a:t>‹#›</a:t>
            </a:fld>
            <a:endParaRPr lang="en-US"/>
          </a:p>
        </p:txBody>
      </p:sp>
    </p:spTree>
    <p:extLst>
      <p:ext uri="{BB962C8B-B14F-4D97-AF65-F5344CB8AC3E}">
        <p14:creationId xmlns:p14="http://schemas.microsoft.com/office/powerpoint/2010/main" val="121940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A24C213-74FE-4A96-B10D-A80F646318E3}"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D4155-AD65-4332-8083-891CAF9BBF6C}" type="slidenum">
              <a:rPr lang="en-US" smtClean="0"/>
              <a:t>‹#›</a:t>
            </a:fld>
            <a:endParaRPr lang="en-US"/>
          </a:p>
        </p:txBody>
      </p:sp>
    </p:spTree>
    <p:extLst>
      <p:ext uri="{BB962C8B-B14F-4D97-AF65-F5344CB8AC3E}">
        <p14:creationId xmlns:p14="http://schemas.microsoft.com/office/powerpoint/2010/main" val="179155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1612297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15" imgW="524" imgH="526" progId="TCLayout.ActiveDocument.1">
                  <p:embed/>
                </p:oleObj>
              </mc:Choice>
              <mc:Fallback>
                <p:oleObj name="think-cell Slide" r:id="rId15" imgW="524" imgH="526"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76354" y="383943"/>
            <a:ext cx="7680960" cy="11540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6354" y="1669002"/>
            <a:ext cx="7680960" cy="440339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9A24C213-74FE-4A96-B10D-A80F646318E3}" type="datetimeFigureOut">
              <a:rPr lang="en-US" smtClean="0"/>
              <a:t>11/6/2016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A7BD4155-AD65-4332-8083-891CAF9BBF6C}" type="slidenum">
              <a:rPr lang="en-US" smtClean="0"/>
              <a:t>‹#›</a:t>
            </a:fld>
            <a:endParaRPr lang="en-US"/>
          </a:p>
        </p:txBody>
      </p:sp>
    </p:spTree>
    <p:extLst>
      <p:ext uri="{BB962C8B-B14F-4D97-AF65-F5344CB8AC3E}">
        <p14:creationId xmlns:p14="http://schemas.microsoft.com/office/powerpoint/2010/main" val="3595930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5000"/>
        </a:lnSpc>
        <a:spcBef>
          <a:spcPct val="0"/>
        </a:spcBef>
        <a:buNone/>
        <a:defRPr sz="2400" kern="1200" spc="-38" baseline="0">
          <a:solidFill>
            <a:schemeClr val="accent2">
              <a:lumMod val="75000"/>
            </a:schemeClr>
          </a:solidFill>
          <a:latin typeface="+mj-lt"/>
          <a:ea typeface="+mj-ea"/>
          <a:cs typeface="+mj-cs"/>
        </a:defRPr>
      </a:lvl1pPr>
    </p:titleStyle>
    <p:bodyStyle>
      <a:lvl1pPr marL="172641" indent="-172641" algn="l" defTabSz="685800" rtl="0" eaLnBrk="1" latinLnBrk="0" hangingPunct="1">
        <a:lnSpc>
          <a:spcPct val="120000"/>
        </a:lnSpc>
        <a:spcBef>
          <a:spcPts val="450"/>
        </a:spcBef>
        <a:spcAft>
          <a:spcPts val="450"/>
        </a:spcAft>
        <a:buClr>
          <a:schemeClr val="accent1"/>
        </a:buClr>
        <a:buSzPct val="100000"/>
        <a:buFont typeface="Arial" panose="020B0604020202020204" pitchFamily="34" charset="0"/>
        <a:buChar char="•"/>
        <a:defRPr sz="18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20000"/>
        </a:lnSpc>
        <a:spcBef>
          <a:spcPts val="450"/>
        </a:spcBef>
        <a:spcAft>
          <a:spcPts val="45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20000"/>
        </a:lnSpc>
        <a:spcBef>
          <a:spcPts val="450"/>
        </a:spcBef>
        <a:spcAft>
          <a:spcPts val="45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20000"/>
        </a:lnSpc>
        <a:spcBef>
          <a:spcPts val="450"/>
        </a:spcBef>
        <a:spcAft>
          <a:spcPts val="45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20000"/>
        </a:lnSpc>
        <a:spcBef>
          <a:spcPts val="450"/>
        </a:spcBef>
        <a:spcAft>
          <a:spcPts val="45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2.xml"/><Relationship Id="rId7" Type="http://schemas.openxmlformats.org/officeDocument/2006/relationships/diagramLayout" Target="../diagrams/layout3.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diagramData" Target="../diagrams/data3.xml"/><Relationship Id="rId5" Type="http://schemas.openxmlformats.org/officeDocument/2006/relationships/image" Target="../media/image1.emf"/><Relationship Id="rId10" Type="http://schemas.microsoft.com/office/2007/relationships/diagramDrawing" Target="../diagrams/drawing3.xml"/><Relationship Id="rId4" Type="http://schemas.openxmlformats.org/officeDocument/2006/relationships/oleObject" Target="../embeddings/oleObject2.bin"/><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cartoonstock.com/sitesearch.asp?mainArchive=mainArchive&amp;newsCartoon=newsCartoon&amp;vintage=vintage&amp;categories=All+Categories&amp;categoriesNews=All+News+Categories&amp;artists=18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25038" y="3014666"/>
            <a:ext cx="7543800" cy="770458"/>
          </a:xfrm>
        </p:spPr>
        <p:txBody>
          <a:bodyPr anchor="ctr">
            <a:noAutofit/>
          </a:bodyPr>
          <a:lstStyle/>
          <a:p>
            <a:pPr algn="ctr">
              <a:lnSpc>
                <a:spcPct val="150000"/>
              </a:lnSpc>
            </a:pPr>
            <a:r>
              <a:rPr lang="en-US" altLang="en-US" sz="3600" dirty="0"/>
              <a:t>Scientific Research Ethics</a:t>
            </a:r>
          </a:p>
        </p:txBody>
      </p:sp>
      <p:sp>
        <p:nvSpPr>
          <p:cNvPr id="2" name="Subtitle 1"/>
          <p:cNvSpPr>
            <a:spLocks noGrp="1"/>
          </p:cNvSpPr>
          <p:nvPr>
            <p:ph type="subTitle" idx="1"/>
          </p:nvPr>
        </p:nvSpPr>
        <p:spPr/>
        <p:txBody>
          <a:bodyPr anchor="ctr">
            <a:normAutofit/>
          </a:bodyPr>
          <a:lstStyle/>
          <a:p>
            <a:pPr algn="ctr"/>
            <a:r>
              <a:rPr lang="en-US" sz="2000" spc="0" dirty="0">
                <a:latin typeface="+mn-lt"/>
              </a:rPr>
              <a:t>Hadeel Alkofide MSc, PhD</a:t>
            </a:r>
          </a:p>
          <a:p>
            <a:pPr algn="ctr"/>
            <a:r>
              <a:rPr lang="en-US" sz="1600" spc="0" dirty="0">
                <a:latin typeface="+mn-lt"/>
              </a:rPr>
              <a:t>November 7th 2016</a:t>
            </a:r>
            <a:endParaRPr lang="en-US" sz="1600" spc="0" dirty="0">
              <a:latin typeface="+mn-lt"/>
            </a:endParaRPr>
          </a:p>
        </p:txBody>
      </p:sp>
      <p:pic>
        <p:nvPicPr>
          <p:cNvPr id="5"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8018" y="310562"/>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3842" y="1914193"/>
            <a:ext cx="4752528" cy="646331"/>
          </a:xfrm>
          <a:prstGeom prst="rect">
            <a:avLst/>
          </a:prstGeom>
          <a:noFill/>
        </p:spPr>
        <p:txBody>
          <a:bodyPr wrap="square" rtlCol="0">
            <a:spAutoFit/>
          </a:bodyPr>
          <a:lstStyle/>
          <a:p>
            <a:pPr algn="ctr"/>
            <a:r>
              <a:rPr lang="ar-SA" sz="3600" b="1" dirty="0">
                <a:solidFill>
                  <a:srgbClr val="0070C0"/>
                </a:solidFill>
                <a:cs typeface="DecoType Naskh" pitchFamily="2" charset="-78"/>
              </a:rPr>
              <a:t>برنامج مهارات البحث العلمي التاسع </a:t>
            </a:r>
            <a:endParaRPr lang="en-US" sz="3600" b="1" dirty="0">
              <a:solidFill>
                <a:srgbClr val="0070C0"/>
              </a:solidFill>
              <a:cs typeface="DecoType Naskh" pitchFamily="2" charset="-78"/>
            </a:endParaRPr>
          </a:p>
        </p:txBody>
      </p:sp>
    </p:spTree>
    <p:extLst>
      <p:ext uri="{BB962C8B-B14F-4D97-AF65-F5344CB8AC3E}">
        <p14:creationId xmlns:p14="http://schemas.microsoft.com/office/powerpoint/2010/main" val="318734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HeLa Cells</a:t>
            </a:r>
          </a:p>
        </p:txBody>
      </p:sp>
      <p:sp>
        <p:nvSpPr>
          <p:cNvPr id="3" name="Content Placeholder 2"/>
          <p:cNvSpPr>
            <a:spLocks noGrp="1"/>
          </p:cNvSpPr>
          <p:nvPr>
            <p:ph sz="half" idx="4294967295"/>
          </p:nvPr>
        </p:nvSpPr>
        <p:spPr>
          <a:xfrm>
            <a:off x="3023387" y="1835377"/>
            <a:ext cx="3702050" cy="4022725"/>
          </a:xfrm>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Henrietta Lacks 1920-1951</a:t>
            </a:r>
          </a:p>
        </p:txBody>
      </p:sp>
      <p:pic>
        <p:nvPicPr>
          <p:cNvPr id="512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2096" y="1569334"/>
            <a:ext cx="2438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443190"/>
            <a:ext cx="7563481" cy="338554"/>
          </a:xfrm>
          <a:prstGeom prst="rect">
            <a:avLst/>
          </a:prstGeom>
          <a:noFill/>
        </p:spPr>
        <p:txBody>
          <a:bodyPr wrap="square" rtlCol="0">
            <a:spAutoFit/>
          </a:bodyPr>
          <a:lstStyle/>
          <a:p>
            <a:pPr algn="l" rtl="0"/>
            <a:r>
              <a:rPr lang="en-US" sz="1600" dirty="0">
                <a:solidFill>
                  <a:schemeClr val="bg1"/>
                </a:solidFill>
              </a:rPr>
              <a:t>Image adapted from ©Wikipedia.com</a:t>
            </a:r>
          </a:p>
        </p:txBody>
      </p:sp>
    </p:spTree>
    <p:extLst>
      <p:ext uri="{BB962C8B-B14F-4D97-AF65-F5344CB8AC3E}">
        <p14:creationId xmlns:p14="http://schemas.microsoft.com/office/powerpoint/2010/main" val="43790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HeLa Cells</a:t>
            </a:r>
          </a:p>
        </p:txBody>
      </p:sp>
      <p:sp>
        <p:nvSpPr>
          <p:cNvPr id="6150" name="Content Placeholder 7"/>
          <p:cNvSpPr>
            <a:spLocks noGrp="1"/>
          </p:cNvSpPr>
          <p:nvPr>
            <p:ph idx="1"/>
          </p:nvPr>
        </p:nvSpPr>
        <p:spPr/>
        <p:txBody>
          <a:bodyPr>
            <a:normAutofit/>
          </a:bodyPr>
          <a:lstStyle/>
          <a:p>
            <a:r>
              <a:rPr lang="en-US" altLang="en-US" dirty="0"/>
              <a:t>Henrietta Lacks diagnosed with cervical cancer (1951)</a:t>
            </a:r>
          </a:p>
          <a:p>
            <a:r>
              <a:rPr lang="en-US" altLang="en-US" dirty="0"/>
              <a:t>Cancer cells are removed for research </a:t>
            </a:r>
            <a:r>
              <a:rPr lang="en-US" altLang="en-US" dirty="0">
                <a:solidFill>
                  <a:srgbClr val="FF0000"/>
                </a:solidFill>
              </a:rPr>
              <a:t>without consent </a:t>
            </a:r>
          </a:p>
          <a:p>
            <a:r>
              <a:rPr lang="en-US" altLang="en-US" dirty="0"/>
              <a:t>George </a:t>
            </a:r>
            <a:r>
              <a:rPr lang="en-US" altLang="en-US" dirty="0" err="1"/>
              <a:t>Gey</a:t>
            </a:r>
            <a:r>
              <a:rPr lang="en-US" altLang="en-US" dirty="0"/>
              <a:t> created the first immortal cell line</a:t>
            </a:r>
          </a:p>
          <a:p>
            <a:r>
              <a:rPr lang="en-US" altLang="en-US" dirty="0"/>
              <a:t>Generated an increase in medical research, including polio vaccine, cancer research, AIDS research…</a:t>
            </a:r>
          </a:p>
          <a:p>
            <a:r>
              <a:rPr lang="en-US" altLang="en-US" dirty="0"/>
              <a:t>Her identity remained confidential </a:t>
            </a:r>
            <a:r>
              <a:rPr lang="en-US" altLang="en-US" dirty="0">
                <a:solidFill>
                  <a:srgbClr val="FF0000"/>
                </a:solidFill>
              </a:rPr>
              <a:t>until</a:t>
            </a:r>
            <a:r>
              <a:rPr lang="en-US" altLang="en-US" dirty="0"/>
              <a:t> 1970s</a:t>
            </a:r>
          </a:p>
        </p:txBody>
      </p:sp>
    </p:spTree>
    <p:extLst>
      <p:ext uri="{BB962C8B-B14F-4D97-AF65-F5344CB8AC3E}">
        <p14:creationId xmlns:p14="http://schemas.microsoft.com/office/powerpoint/2010/main" val="6826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Reflections</a:t>
            </a:r>
          </a:p>
        </p:txBody>
      </p:sp>
      <p:sp>
        <p:nvSpPr>
          <p:cNvPr id="7171" name="Content Placeholder 2"/>
          <p:cNvSpPr>
            <a:spLocks noGrp="1"/>
          </p:cNvSpPr>
          <p:nvPr>
            <p:ph idx="1"/>
          </p:nvPr>
        </p:nvSpPr>
        <p:spPr/>
        <p:txBody>
          <a:bodyPr/>
          <a:lstStyle/>
          <a:p>
            <a:r>
              <a:rPr lang="en-US" dirty="0"/>
              <a:t>What are the ethical issues?</a:t>
            </a:r>
          </a:p>
          <a:p>
            <a:pPr marL="400050" lvl="1" indent="-249238"/>
            <a:r>
              <a:rPr lang="en-US" dirty="0"/>
              <a:t>Consent</a:t>
            </a:r>
          </a:p>
          <a:p>
            <a:pPr marL="400050" lvl="1" indent="-249238"/>
            <a:r>
              <a:rPr lang="en-US" dirty="0"/>
              <a:t>Individual benefit versus societal benefit</a:t>
            </a:r>
          </a:p>
          <a:p>
            <a:pPr marL="400050" lvl="1" indent="-249238"/>
            <a:r>
              <a:rPr lang="en-US" dirty="0"/>
              <a:t>Confidentiality</a:t>
            </a:r>
          </a:p>
          <a:p>
            <a:pPr marL="400050" lvl="1" indent="-249238"/>
            <a:r>
              <a:rPr lang="en-US" dirty="0"/>
              <a:t>Commercialization</a:t>
            </a:r>
          </a:p>
        </p:txBody>
      </p:sp>
    </p:spTree>
    <p:extLst>
      <p:ext uri="{BB962C8B-B14F-4D97-AF65-F5344CB8AC3E}">
        <p14:creationId xmlns:p14="http://schemas.microsoft.com/office/powerpoint/2010/main" val="1695995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Modern IRB is Born</a:t>
            </a:r>
            <a:endParaRPr lang="en-US" dirty="0"/>
          </a:p>
        </p:txBody>
      </p:sp>
      <p:sp>
        <p:nvSpPr>
          <p:cNvPr id="4" name="Content Placeholder 3"/>
          <p:cNvSpPr>
            <a:spLocks noGrp="1"/>
          </p:cNvSpPr>
          <p:nvPr>
            <p:ph idx="1"/>
          </p:nvPr>
        </p:nvSpPr>
        <p:spPr/>
        <p:txBody>
          <a:bodyPr>
            <a:normAutofit/>
          </a:bodyPr>
          <a:lstStyle/>
          <a:p>
            <a:r>
              <a:rPr lang="en-US" dirty="0"/>
              <a:t>1974: National Research Act, by US Congress</a:t>
            </a:r>
          </a:p>
          <a:p>
            <a:pPr marL="400050" lvl="1" indent="-249238"/>
            <a:r>
              <a:rPr lang="en-US" dirty="0"/>
              <a:t>Mandated specific requirements for institutional review committees which became known as </a:t>
            </a:r>
            <a:r>
              <a:rPr lang="en-US" dirty="0">
                <a:solidFill>
                  <a:srgbClr val="FF0000"/>
                </a:solidFill>
              </a:rPr>
              <a:t>Institutional Review Boards (IRBs)</a:t>
            </a:r>
          </a:p>
        </p:txBody>
      </p:sp>
    </p:spTree>
    <p:extLst>
      <p:ext uri="{BB962C8B-B14F-4D97-AF65-F5344CB8AC3E}">
        <p14:creationId xmlns:p14="http://schemas.microsoft.com/office/powerpoint/2010/main" val="133169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Belmont Report 1974</a:t>
            </a:r>
          </a:p>
        </p:txBody>
      </p:sp>
      <p:sp>
        <p:nvSpPr>
          <p:cNvPr id="4" name="Content Placeholder 3"/>
          <p:cNvSpPr>
            <a:spLocks noGrp="1"/>
          </p:cNvSpPr>
          <p:nvPr>
            <p:ph idx="1"/>
          </p:nvPr>
        </p:nvSpPr>
        <p:spPr>
          <a:xfrm>
            <a:off x="709769" y="1586835"/>
            <a:ext cx="3184925" cy="4572000"/>
          </a:xfrm>
        </p:spPr>
        <p:txBody>
          <a:bodyPr>
            <a:normAutofit/>
          </a:bodyPr>
          <a:lstStyle/>
          <a:p>
            <a:r>
              <a:rPr lang="en-GB" dirty="0">
                <a:solidFill>
                  <a:srgbClr val="FF0000"/>
                </a:solidFill>
              </a:rPr>
              <a:t>Fundamental ethical principles </a:t>
            </a:r>
            <a:r>
              <a:rPr lang="en-GB" dirty="0"/>
              <a:t>for using any human subjects for research</a:t>
            </a:r>
            <a:endParaRPr lang="en-US" dirty="0"/>
          </a:p>
        </p:txBody>
      </p:sp>
      <p:graphicFrame>
        <p:nvGraphicFramePr>
          <p:cNvPr id="3" name="Diagram 2"/>
          <p:cNvGraphicFramePr/>
          <p:nvPr>
            <p:extLst>
              <p:ext uri="{D42A27DB-BD31-4B8C-83A1-F6EECF244321}">
                <p14:modId xmlns:p14="http://schemas.microsoft.com/office/powerpoint/2010/main" val="2496675787"/>
              </p:ext>
            </p:extLst>
          </p:nvPr>
        </p:nvGraphicFramePr>
        <p:xfrm>
          <a:off x="1992302" y="878327"/>
          <a:ext cx="9028943" cy="5280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24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endParaRPr lang="en-US" b="1" i="1" dirty="0">
              <a:solidFill>
                <a:schemeClr val="accent1">
                  <a:lumMod val="75000"/>
                </a:schemeClr>
              </a:solidFill>
            </a:endParaRPr>
          </a:p>
        </p:txBody>
      </p:sp>
      <p:sp>
        <p:nvSpPr>
          <p:cNvPr id="4" name="Content Placeholder 3"/>
          <p:cNvSpPr>
            <a:spLocks noGrp="1"/>
          </p:cNvSpPr>
          <p:nvPr>
            <p:ph idx="1"/>
          </p:nvPr>
        </p:nvSpPr>
        <p:spPr>
          <a:xfrm>
            <a:off x="731520" y="1143000"/>
            <a:ext cx="7680960" cy="4572000"/>
          </a:xfrm>
        </p:spPr>
        <p:txBody>
          <a:bodyPr rtlCol="0">
            <a:normAutofit/>
          </a:bodyPr>
          <a:lstStyle/>
          <a:p>
            <a:pPr marL="274320" indent="-274320" algn="ctr" fontAlgn="auto">
              <a:spcAft>
                <a:spcPts val="0"/>
              </a:spcAft>
              <a:buFont typeface="Wingdings 2" panose="05020102010507070707" pitchFamily="18" charset="2"/>
              <a:buNone/>
              <a:defRPr/>
            </a:pPr>
            <a:r>
              <a:rPr lang="en-US" sz="4400" dirty="0">
                <a:solidFill>
                  <a:schemeClr val="accent1">
                    <a:lumMod val="75000"/>
                  </a:schemeClr>
                </a:solidFill>
              </a:rPr>
              <a:t>The Primary Concern of the Institutional Review Board (IRB) is to </a:t>
            </a:r>
            <a:r>
              <a:rPr lang="en-US" sz="4400" dirty="0">
                <a:solidFill>
                  <a:srgbClr val="FF0000"/>
                </a:solidFill>
              </a:rPr>
              <a:t>Protect the Rights and Welfare of Research Participants</a:t>
            </a:r>
          </a:p>
        </p:txBody>
      </p:sp>
    </p:spTree>
    <p:extLst>
      <p:ext uri="{BB962C8B-B14F-4D97-AF65-F5344CB8AC3E}">
        <p14:creationId xmlns:p14="http://schemas.microsoft.com/office/powerpoint/2010/main" val="279390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What is the IRB?</a:t>
            </a:r>
          </a:p>
        </p:txBody>
      </p:sp>
      <p:sp>
        <p:nvSpPr>
          <p:cNvPr id="5123" name="Rectangle 3"/>
          <p:cNvSpPr>
            <a:spLocks noGrp="1" noChangeArrowheads="1"/>
          </p:cNvSpPr>
          <p:nvPr>
            <p:ph idx="1"/>
          </p:nvPr>
        </p:nvSpPr>
        <p:spPr/>
        <p:txBody>
          <a:bodyPr/>
          <a:lstStyle/>
          <a:p>
            <a:r>
              <a:rPr lang="en-US" altLang="en-US" dirty="0"/>
              <a:t>An Institutional Review Board (IRB) evaluates the </a:t>
            </a:r>
            <a:r>
              <a:rPr lang="en-US" altLang="en-US" dirty="0">
                <a:solidFill>
                  <a:srgbClr val="FF0000"/>
                </a:solidFill>
              </a:rPr>
              <a:t>potential physical or psychological risk of research </a:t>
            </a:r>
            <a:r>
              <a:rPr lang="en-US" altLang="en-US" dirty="0"/>
              <a:t>involving </a:t>
            </a:r>
            <a:r>
              <a:rPr lang="en-US" altLang="en-US" dirty="0">
                <a:solidFill>
                  <a:srgbClr val="FF0000"/>
                </a:solidFill>
              </a:rPr>
              <a:t>human subjects</a:t>
            </a:r>
          </a:p>
          <a:p>
            <a:r>
              <a:rPr lang="en-US" altLang="en-US" dirty="0"/>
              <a:t>All proposed human research must be approved by an IRB </a:t>
            </a:r>
            <a:r>
              <a:rPr lang="en-US" altLang="en-US" dirty="0">
                <a:solidFill>
                  <a:srgbClr val="FF0000"/>
                </a:solidFill>
              </a:rPr>
              <a:t>before</a:t>
            </a:r>
            <a:r>
              <a:rPr lang="en-US" altLang="en-US" dirty="0"/>
              <a:t> experimentation begins</a:t>
            </a:r>
          </a:p>
        </p:txBody>
      </p:sp>
    </p:spTree>
    <p:extLst>
      <p:ext uri="{BB962C8B-B14F-4D97-AF65-F5344CB8AC3E}">
        <p14:creationId xmlns:p14="http://schemas.microsoft.com/office/powerpoint/2010/main" val="281855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r>
              <a:rPr lang="en-US" dirty="0"/>
              <a:t>The Main Purpose of IRB Review</a:t>
            </a:r>
            <a:br>
              <a:rPr lang="en-US" dirty="0"/>
            </a:br>
            <a:br>
              <a:rPr lang="en-US" dirty="0"/>
            </a:br>
            <a:br>
              <a:rPr lang="en-US" dirty="0"/>
            </a:br>
            <a:br>
              <a:rPr lang="en-US" dirty="0"/>
            </a:br>
            <a:br>
              <a:rPr lang="en-US" dirty="0"/>
            </a:br>
            <a:endParaRPr lang="en-US" dirty="0"/>
          </a:p>
        </p:txBody>
      </p:sp>
      <p:grpSp>
        <p:nvGrpSpPr>
          <p:cNvPr id="5" name="Group 4"/>
          <p:cNvGrpSpPr/>
          <p:nvPr/>
        </p:nvGrpSpPr>
        <p:grpSpPr>
          <a:xfrm>
            <a:off x="190500" y="2533650"/>
            <a:ext cx="8572500" cy="3577474"/>
            <a:chOff x="789781" y="1173452"/>
            <a:chExt cx="7278688" cy="3596192"/>
          </a:xfrm>
        </p:grpSpPr>
        <p:sp>
          <p:nvSpPr>
            <p:cNvPr id="6" name="Isosceles Triangle 1"/>
            <p:cNvSpPr>
              <a:spLocks/>
            </p:cNvSpPr>
            <p:nvPr>
              <p:custDataLst>
                <p:tags r:id="rId1"/>
              </p:custDataLst>
            </p:nvPr>
          </p:nvSpPr>
          <p:spPr bwMode="auto">
            <a:xfrm>
              <a:off x="792162" y="1859756"/>
              <a:ext cx="7275513" cy="768178"/>
            </a:xfrm>
            <a:custGeom>
              <a:avLst/>
              <a:gdLst>
                <a:gd name="T0" fmla="*/ 3637757 w 7275513"/>
                <a:gd name="T1" fmla="*/ 0 h 1199954"/>
                <a:gd name="T2" fmla="*/ 7275513 w 7275513"/>
                <a:gd name="T3" fmla="*/ 15797 h 1199954"/>
                <a:gd name="T4" fmla="*/ 5546565 w 7275513"/>
                <a:gd name="T5" fmla="*/ 15797 h 1199954"/>
                <a:gd name="T6" fmla="*/ 3706514 w 7275513"/>
                <a:gd name="T7" fmla="*/ 2580 h 1199954"/>
                <a:gd name="T8" fmla="*/ 5427241 w 7275513"/>
                <a:gd name="T9" fmla="*/ 15797 h 1199954"/>
                <a:gd name="T10" fmla="*/ 3697926 w 7275513"/>
                <a:gd name="T11" fmla="*/ 15754 h 1199954"/>
                <a:gd name="T12" fmla="*/ 3636207 w 7275513"/>
                <a:gd name="T13" fmla="*/ 2640 h 1199954"/>
                <a:gd name="T14" fmla="*/ 3576335 w 7275513"/>
                <a:gd name="T15" fmla="*/ 15797 h 1199954"/>
                <a:gd name="T16" fmla="*/ 1851188 w 7275513"/>
                <a:gd name="T17" fmla="*/ 15836 h 1199954"/>
                <a:gd name="T18" fmla="*/ 3582391 w 7275513"/>
                <a:gd name="T19" fmla="*/ 2580 h 1199954"/>
                <a:gd name="T20" fmla="*/ 1727101 w 7275513"/>
                <a:gd name="T21" fmla="*/ 15797 h 1199954"/>
                <a:gd name="T22" fmla="*/ 0 w 7275513"/>
                <a:gd name="T23" fmla="*/ 15797 h 1199954"/>
                <a:gd name="T24" fmla="*/ 3637757 w 7275513"/>
                <a:gd name="T25" fmla="*/ 0 h 11999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75513"/>
                <a:gd name="T40" fmla="*/ 0 h 1199954"/>
                <a:gd name="T41" fmla="*/ 7275513 w 7275513"/>
                <a:gd name="T42" fmla="*/ 1199954 h 1199954"/>
                <a:gd name="connsiteX0" fmla="*/ 3637757 w 7275513"/>
                <a:gd name="connsiteY0" fmla="*/ 0 h 1199954"/>
                <a:gd name="connsiteX1" fmla="*/ 7275513 w 7275513"/>
                <a:gd name="connsiteY1" fmla="*/ 1196975 h 1199954"/>
                <a:gd name="connsiteX2" fmla="*/ 5546565 w 7275513"/>
                <a:gd name="connsiteY2" fmla="*/ 1196975 h 1199954"/>
                <a:gd name="connsiteX3" fmla="*/ 3706515 w 7275513"/>
                <a:gd name="connsiteY3" fmla="*/ 195491 h 1199954"/>
                <a:gd name="connsiteX4" fmla="*/ 5427240 w 7275513"/>
                <a:gd name="connsiteY4" fmla="*/ 1196975 h 1199954"/>
                <a:gd name="connsiteX5" fmla="*/ 3697927 w 7275513"/>
                <a:gd name="connsiteY5" fmla="*/ 1193800 h 1199954"/>
                <a:gd name="connsiteX6" fmla="*/ 3636206 w 7275513"/>
                <a:gd name="connsiteY6" fmla="*/ 200025 h 1199954"/>
                <a:gd name="connsiteX7" fmla="*/ 3583478 w 7275513"/>
                <a:gd name="connsiteY7" fmla="*/ 1196975 h 1199954"/>
                <a:gd name="connsiteX8" fmla="*/ 1851188 w 7275513"/>
                <a:gd name="connsiteY8" fmla="*/ 1199954 h 1199954"/>
                <a:gd name="connsiteX9" fmla="*/ 3582390 w 7275513"/>
                <a:gd name="connsiteY9" fmla="*/ 195491 h 1199954"/>
                <a:gd name="connsiteX10" fmla="*/ 1727101 w 7275513"/>
                <a:gd name="connsiteY10" fmla="*/ 1196975 h 1199954"/>
                <a:gd name="connsiteX11" fmla="*/ 0 w 7275513"/>
                <a:gd name="connsiteY11" fmla="*/ 1196975 h 1199954"/>
                <a:gd name="connsiteX12" fmla="*/ 3637757 w 7275513"/>
                <a:gd name="connsiteY12" fmla="*/ 0 h 1199954"/>
                <a:gd name="connsiteX0" fmla="*/ 3637757 w 7275513"/>
                <a:gd name="connsiteY0" fmla="*/ 0 h 1210878"/>
                <a:gd name="connsiteX1" fmla="*/ 7275513 w 7275513"/>
                <a:gd name="connsiteY1" fmla="*/ 1196975 h 1210878"/>
                <a:gd name="connsiteX2" fmla="*/ 5546565 w 7275513"/>
                <a:gd name="connsiteY2" fmla="*/ 1196975 h 1210878"/>
                <a:gd name="connsiteX3" fmla="*/ 3706515 w 7275513"/>
                <a:gd name="connsiteY3" fmla="*/ 195491 h 1210878"/>
                <a:gd name="connsiteX4" fmla="*/ 5427240 w 7275513"/>
                <a:gd name="connsiteY4" fmla="*/ 1196975 h 1210878"/>
                <a:gd name="connsiteX5" fmla="*/ 3700308 w 7275513"/>
                <a:gd name="connsiteY5" fmla="*/ 1210878 h 1210878"/>
                <a:gd name="connsiteX6" fmla="*/ 3636206 w 7275513"/>
                <a:gd name="connsiteY6" fmla="*/ 200025 h 1210878"/>
                <a:gd name="connsiteX7" fmla="*/ 3583478 w 7275513"/>
                <a:gd name="connsiteY7" fmla="*/ 1196975 h 1210878"/>
                <a:gd name="connsiteX8" fmla="*/ 1851188 w 7275513"/>
                <a:gd name="connsiteY8" fmla="*/ 1199954 h 1210878"/>
                <a:gd name="connsiteX9" fmla="*/ 3582390 w 7275513"/>
                <a:gd name="connsiteY9" fmla="*/ 195491 h 1210878"/>
                <a:gd name="connsiteX10" fmla="*/ 1727101 w 7275513"/>
                <a:gd name="connsiteY10" fmla="*/ 1196975 h 1210878"/>
                <a:gd name="connsiteX11" fmla="*/ 0 w 7275513"/>
                <a:gd name="connsiteY11" fmla="*/ 1196975 h 1210878"/>
                <a:gd name="connsiteX12" fmla="*/ 3637757 w 7275513"/>
                <a:gd name="connsiteY12" fmla="*/ 0 h 1210878"/>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7240 w 7275513"/>
                <a:gd name="connsiteY4" fmla="*/ 1196975 h 1200635"/>
                <a:gd name="connsiteX5" fmla="*/ 3700308 w 7275513"/>
                <a:gd name="connsiteY5" fmla="*/ 1200635 h 1200635"/>
                <a:gd name="connsiteX6" fmla="*/ 3636206 w 7275513"/>
                <a:gd name="connsiteY6" fmla="*/ 200025 h 1200635"/>
                <a:gd name="connsiteX7" fmla="*/ 3583478 w 7275513"/>
                <a:gd name="connsiteY7" fmla="*/ 1196975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7240 w 7275513"/>
                <a:gd name="connsiteY4" fmla="*/ 1196975 h 1200635"/>
                <a:gd name="connsiteX5" fmla="*/ 3700308 w 7275513"/>
                <a:gd name="connsiteY5" fmla="*/ 1200635 h 1200635"/>
                <a:gd name="connsiteX6" fmla="*/ 3636206 w 7275513"/>
                <a:gd name="connsiteY6" fmla="*/ 200025 h 1200635"/>
                <a:gd name="connsiteX7" fmla="*/ 3576334 w 7275513"/>
                <a:gd name="connsiteY7" fmla="*/ 1193559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7240 w 7275513"/>
                <a:gd name="connsiteY4" fmla="*/ 1196975 h 1200635"/>
                <a:gd name="connsiteX5" fmla="*/ 3700308 w 7275513"/>
                <a:gd name="connsiteY5" fmla="*/ 1200635 h 1200635"/>
                <a:gd name="connsiteX6" fmla="*/ 3636206 w 7275513"/>
                <a:gd name="connsiteY6" fmla="*/ 200025 h 1200635"/>
                <a:gd name="connsiteX7" fmla="*/ 3576334 w 7275513"/>
                <a:gd name="connsiteY7" fmla="*/ 1196973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7240 w 7275513"/>
                <a:gd name="connsiteY4" fmla="*/ 1196975 h 1200635"/>
                <a:gd name="connsiteX5" fmla="*/ 3700308 w 7275513"/>
                <a:gd name="connsiteY5" fmla="*/ 1200635 h 1200635"/>
                <a:gd name="connsiteX6" fmla="*/ 3636206 w 7275513"/>
                <a:gd name="connsiteY6" fmla="*/ 200025 h 1200635"/>
                <a:gd name="connsiteX7" fmla="*/ 3578715 w 7275513"/>
                <a:gd name="connsiteY7" fmla="*/ 1200388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7240 w 7275513"/>
                <a:gd name="connsiteY4" fmla="*/ 1196975 h 1200635"/>
                <a:gd name="connsiteX5" fmla="*/ 3702690 w 7275513"/>
                <a:gd name="connsiteY5" fmla="*/ 1200635 h 1200635"/>
                <a:gd name="connsiteX6" fmla="*/ 3636206 w 7275513"/>
                <a:gd name="connsiteY6" fmla="*/ 200025 h 1200635"/>
                <a:gd name="connsiteX7" fmla="*/ 3578715 w 7275513"/>
                <a:gd name="connsiteY7" fmla="*/ 1200388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200635"/>
                <a:gd name="connsiteX1" fmla="*/ 7275513 w 7275513"/>
                <a:gd name="connsiteY1" fmla="*/ 1196975 h 1200635"/>
                <a:gd name="connsiteX2" fmla="*/ 5546565 w 7275513"/>
                <a:gd name="connsiteY2" fmla="*/ 1196975 h 1200635"/>
                <a:gd name="connsiteX3" fmla="*/ 3706515 w 7275513"/>
                <a:gd name="connsiteY3" fmla="*/ 195491 h 1200635"/>
                <a:gd name="connsiteX4" fmla="*/ 5429621 w 7275513"/>
                <a:gd name="connsiteY4" fmla="*/ 1200388 h 1200635"/>
                <a:gd name="connsiteX5" fmla="*/ 3702690 w 7275513"/>
                <a:gd name="connsiteY5" fmla="*/ 1200635 h 1200635"/>
                <a:gd name="connsiteX6" fmla="*/ 3636206 w 7275513"/>
                <a:gd name="connsiteY6" fmla="*/ 200025 h 1200635"/>
                <a:gd name="connsiteX7" fmla="*/ 3578715 w 7275513"/>
                <a:gd name="connsiteY7" fmla="*/ 1200388 h 1200635"/>
                <a:gd name="connsiteX8" fmla="*/ 1851188 w 7275513"/>
                <a:gd name="connsiteY8" fmla="*/ 1199954 h 1200635"/>
                <a:gd name="connsiteX9" fmla="*/ 3582390 w 7275513"/>
                <a:gd name="connsiteY9" fmla="*/ 195491 h 1200635"/>
                <a:gd name="connsiteX10" fmla="*/ 1727101 w 7275513"/>
                <a:gd name="connsiteY10" fmla="*/ 1196975 h 1200635"/>
                <a:gd name="connsiteX11" fmla="*/ 0 w 7275513"/>
                <a:gd name="connsiteY11" fmla="*/ 1196975 h 1200635"/>
                <a:gd name="connsiteX12" fmla="*/ 3637757 w 7275513"/>
                <a:gd name="connsiteY12" fmla="*/ 0 h 1200635"/>
                <a:gd name="connsiteX0" fmla="*/ 3637757 w 7275513"/>
                <a:gd name="connsiteY0" fmla="*/ 0 h 1101626"/>
                <a:gd name="connsiteX1" fmla="*/ 7275513 w 7275513"/>
                <a:gd name="connsiteY1" fmla="*/ 1097966 h 1101626"/>
                <a:gd name="connsiteX2" fmla="*/ 5546565 w 7275513"/>
                <a:gd name="connsiteY2" fmla="*/ 1097966 h 1101626"/>
                <a:gd name="connsiteX3" fmla="*/ 3706515 w 7275513"/>
                <a:gd name="connsiteY3" fmla="*/ 96482 h 1101626"/>
                <a:gd name="connsiteX4" fmla="*/ 5429621 w 7275513"/>
                <a:gd name="connsiteY4" fmla="*/ 1101379 h 1101626"/>
                <a:gd name="connsiteX5" fmla="*/ 3702690 w 7275513"/>
                <a:gd name="connsiteY5" fmla="*/ 1101626 h 1101626"/>
                <a:gd name="connsiteX6" fmla="*/ 3636206 w 7275513"/>
                <a:gd name="connsiteY6" fmla="*/ 101016 h 1101626"/>
                <a:gd name="connsiteX7" fmla="*/ 3578715 w 7275513"/>
                <a:gd name="connsiteY7" fmla="*/ 1101379 h 1101626"/>
                <a:gd name="connsiteX8" fmla="*/ 1851188 w 7275513"/>
                <a:gd name="connsiteY8" fmla="*/ 1100945 h 1101626"/>
                <a:gd name="connsiteX9" fmla="*/ 3582390 w 7275513"/>
                <a:gd name="connsiteY9" fmla="*/ 96482 h 1101626"/>
                <a:gd name="connsiteX10" fmla="*/ 1727101 w 7275513"/>
                <a:gd name="connsiteY10" fmla="*/ 1097966 h 1101626"/>
                <a:gd name="connsiteX11" fmla="*/ 0 w 7275513"/>
                <a:gd name="connsiteY11" fmla="*/ 1097966 h 1101626"/>
                <a:gd name="connsiteX12" fmla="*/ 3637757 w 7275513"/>
                <a:gd name="connsiteY12" fmla="*/ 0 h 1101626"/>
                <a:gd name="connsiteX0" fmla="*/ 3637757 w 7275513"/>
                <a:gd name="connsiteY0" fmla="*/ 0 h 1101379"/>
                <a:gd name="connsiteX1" fmla="*/ 7275513 w 7275513"/>
                <a:gd name="connsiteY1" fmla="*/ 1097966 h 1101379"/>
                <a:gd name="connsiteX2" fmla="*/ 5546565 w 7275513"/>
                <a:gd name="connsiteY2" fmla="*/ 1097966 h 1101379"/>
                <a:gd name="connsiteX3" fmla="*/ 3706515 w 7275513"/>
                <a:gd name="connsiteY3" fmla="*/ 96482 h 1101379"/>
                <a:gd name="connsiteX4" fmla="*/ 5429621 w 7275513"/>
                <a:gd name="connsiteY4" fmla="*/ 1101379 h 1101379"/>
                <a:gd name="connsiteX5" fmla="*/ 3695546 w 7275513"/>
                <a:gd name="connsiteY5" fmla="*/ 1098212 h 1101379"/>
                <a:gd name="connsiteX6" fmla="*/ 3636206 w 7275513"/>
                <a:gd name="connsiteY6" fmla="*/ 101016 h 1101379"/>
                <a:gd name="connsiteX7" fmla="*/ 3578715 w 7275513"/>
                <a:gd name="connsiteY7" fmla="*/ 1101379 h 1101379"/>
                <a:gd name="connsiteX8" fmla="*/ 1851188 w 7275513"/>
                <a:gd name="connsiteY8" fmla="*/ 1100945 h 1101379"/>
                <a:gd name="connsiteX9" fmla="*/ 3582390 w 7275513"/>
                <a:gd name="connsiteY9" fmla="*/ 96482 h 1101379"/>
                <a:gd name="connsiteX10" fmla="*/ 1727101 w 7275513"/>
                <a:gd name="connsiteY10" fmla="*/ 1097966 h 1101379"/>
                <a:gd name="connsiteX11" fmla="*/ 0 w 7275513"/>
                <a:gd name="connsiteY11" fmla="*/ 1097966 h 1101379"/>
                <a:gd name="connsiteX12" fmla="*/ 3637757 w 7275513"/>
                <a:gd name="connsiteY12" fmla="*/ 0 h 11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5513" h="1101379">
                  <a:moveTo>
                    <a:pt x="3637757" y="0"/>
                  </a:moveTo>
                  <a:lnTo>
                    <a:pt x="7275513" y="1097966"/>
                  </a:lnTo>
                  <a:lnTo>
                    <a:pt x="5546565" y="1097966"/>
                  </a:lnTo>
                  <a:lnTo>
                    <a:pt x="3706515" y="96482"/>
                  </a:lnTo>
                  <a:lnTo>
                    <a:pt x="5429621" y="1101379"/>
                  </a:lnTo>
                  <a:lnTo>
                    <a:pt x="3695546" y="1098212"/>
                  </a:lnTo>
                  <a:lnTo>
                    <a:pt x="3636206" y="101016"/>
                  </a:lnTo>
                  <a:lnTo>
                    <a:pt x="3578715" y="1101379"/>
                  </a:lnTo>
                  <a:lnTo>
                    <a:pt x="1851188" y="1100945"/>
                  </a:lnTo>
                  <a:lnTo>
                    <a:pt x="3582390" y="96482"/>
                  </a:lnTo>
                  <a:lnTo>
                    <a:pt x="1727101" y="1097966"/>
                  </a:lnTo>
                  <a:lnTo>
                    <a:pt x="0" y="1097966"/>
                  </a:lnTo>
                  <a:lnTo>
                    <a:pt x="3637757" y="0"/>
                  </a:lnTo>
                  <a:close/>
                </a:path>
              </a:pathLst>
            </a:custGeom>
            <a:solidFill>
              <a:schemeClr val="accent1"/>
            </a:solidFill>
            <a:ln w="9525" cap="rnd">
              <a:solidFill>
                <a:schemeClr val="accent6"/>
              </a:solidFill>
              <a:round/>
              <a:headEnd/>
              <a:tailEnd/>
            </a:ln>
          </p:spPr>
          <p:txBody>
            <a:bodyPr/>
            <a:lstStyle/>
            <a:p>
              <a:pPr algn="l" rtl="0"/>
              <a:endParaRPr lang="en-US" sz="2000" b="1"/>
            </a:p>
          </p:txBody>
        </p:sp>
        <p:sp>
          <p:nvSpPr>
            <p:cNvPr id="7" name="Rectangle 286"/>
            <p:cNvSpPr txBox="1">
              <a:spLocks noChangeArrowheads="1"/>
            </p:cNvSpPr>
            <p:nvPr>
              <p:custDataLst>
                <p:tags r:id="rId2"/>
              </p:custDataLst>
            </p:nvPr>
          </p:nvSpPr>
          <p:spPr bwMode="auto">
            <a:xfrm>
              <a:off x="3309144" y="1655752"/>
              <a:ext cx="2254250"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defPPr>
                <a:defRPr lang="en-US"/>
              </a:defPPr>
              <a:lvl1pPr algn="ctr" defTabSz="895350" eaLnBrk="1" hangingPunct="1">
                <a:buClr>
                  <a:schemeClr val="tx2"/>
                </a:buClr>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rtl="0"/>
              <a:r>
                <a:rPr lang="en-US" sz="2000"/>
                <a:t>Text</a:t>
              </a:r>
            </a:p>
          </p:txBody>
        </p:sp>
        <p:sp>
          <p:nvSpPr>
            <p:cNvPr id="9" name="TextBox 15"/>
            <p:cNvSpPr txBox="1">
              <a:spLocks/>
            </p:cNvSpPr>
            <p:nvPr>
              <p:custDataLst>
                <p:tags r:id="rId3"/>
              </p:custDataLst>
            </p:nvPr>
          </p:nvSpPr>
          <p:spPr>
            <a:xfrm>
              <a:off x="2997781" y="1173452"/>
              <a:ext cx="2889467" cy="990600"/>
            </a:xfrm>
            <a:prstGeom prst="ellipse">
              <a:avLst/>
            </a:prstGeom>
            <a:solidFill>
              <a:schemeClr val="accent2"/>
            </a:solidFill>
            <a:ln w="9525">
              <a:solidFill>
                <a:schemeClr val="accent6"/>
              </a:solidFill>
            </a:ln>
            <a:effectLst/>
          </p:spPr>
          <p:txBody>
            <a:bodyPr vert="horz" wrap="square" lIns="3887" tIns="0" rIns="3887" bIns="0" numCol="1" anchor="ctr" anchorCtr="1"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r>
                <a:rPr lang="en-US" sz="2000" b="1" dirty="0"/>
                <a:t>criteria for approval Includes</a:t>
              </a:r>
            </a:p>
          </p:txBody>
        </p:sp>
        <p:sp>
          <p:nvSpPr>
            <p:cNvPr id="11" name="Rectangle 286"/>
            <p:cNvSpPr txBox="1">
              <a:spLocks noChangeArrowheads="1"/>
            </p:cNvSpPr>
            <p:nvPr>
              <p:custDataLst>
                <p:tags r:id="rId4"/>
              </p:custDataLst>
            </p:nvPr>
          </p:nvSpPr>
          <p:spPr bwMode="auto">
            <a:xfrm>
              <a:off x="789781" y="2627313"/>
              <a:ext cx="1730375" cy="2142331"/>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lvl="1" indent="0" algn="l" rtl="0">
                <a:buSzTx/>
                <a:buNone/>
              </a:pPr>
              <a:r>
                <a:rPr lang="en-US" sz="2000" dirty="0"/>
                <a:t>Assessing the risk/benefit ratio</a:t>
              </a:r>
            </a:p>
          </p:txBody>
        </p:sp>
        <p:sp>
          <p:nvSpPr>
            <p:cNvPr id="12" name="Rectangle 286"/>
            <p:cNvSpPr txBox="1">
              <a:spLocks noChangeArrowheads="1"/>
            </p:cNvSpPr>
            <p:nvPr>
              <p:custDataLst>
                <p:tags r:id="rId5"/>
              </p:custDataLst>
            </p:nvPr>
          </p:nvSpPr>
          <p:spPr bwMode="auto">
            <a:xfrm>
              <a:off x="2639219" y="2627313"/>
              <a:ext cx="1730375" cy="2142331"/>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GB" sz="2000" dirty="0"/>
                <a:t>Ensuring that informed consent is obtained in an appropriate manner</a:t>
              </a:r>
            </a:p>
          </p:txBody>
        </p:sp>
        <p:sp>
          <p:nvSpPr>
            <p:cNvPr id="13" name="Rectangle 286"/>
            <p:cNvSpPr txBox="1">
              <a:spLocks noChangeArrowheads="1"/>
            </p:cNvSpPr>
            <p:nvPr>
              <p:custDataLst>
                <p:tags r:id="rId6"/>
              </p:custDataLst>
            </p:nvPr>
          </p:nvSpPr>
          <p:spPr bwMode="auto">
            <a:xfrm>
              <a:off x="4488657" y="2627313"/>
              <a:ext cx="1730375" cy="2142331"/>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lvl="1" indent="0" algn="l" rtl="0">
                <a:buSzTx/>
                <a:buNone/>
              </a:pPr>
              <a:r>
                <a:rPr lang="en-US" sz="2000" dirty="0"/>
                <a:t>Verifying that recruitment methods are not misleading</a:t>
              </a:r>
            </a:p>
          </p:txBody>
        </p:sp>
        <p:sp>
          <p:nvSpPr>
            <p:cNvPr id="14" name="Rectangle 286"/>
            <p:cNvSpPr txBox="1">
              <a:spLocks noChangeArrowheads="1"/>
            </p:cNvSpPr>
            <p:nvPr>
              <p:custDataLst>
                <p:tags r:id="rId7"/>
              </p:custDataLst>
            </p:nvPr>
          </p:nvSpPr>
          <p:spPr bwMode="auto">
            <a:xfrm>
              <a:off x="6338094" y="2627313"/>
              <a:ext cx="1730375" cy="2142331"/>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GB" sz="2000" dirty="0"/>
                <a:t>Ensure selection of subjects is equitable and justified</a:t>
              </a:r>
            </a:p>
          </p:txBody>
        </p:sp>
      </p:grpSp>
      <p:sp>
        <p:nvSpPr>
          <p:cNvPr id="15" name="Content Placeholder 3"/>
          <p:cNvSpPr>
            <a:spLocks noGrp="1"/>
          </p:cNvSpPr>
          <p:nvPr>
            <p:ph idx="1"/>
          </p:nvPr>
        </p:nvSpPr>
        <p:spPr>
          <a:xfrm>
            <a:off x="709769" y="1586835"/>
            <a:ext cx="7680960" cy="4572000"/>
          </a:xfrm>
        </p:spPr>
        <p:txBody>
          <a:bodyPr>
            <a:normAutofit/>
          </a:bodyPr>
          <a:lstStyle/>
          <a:p>
            <a:r>
              <a:rPr lang="en-US" dirty="0"/>
              <a:t>To review research in accordance with the criteria for approval</a:t>
            </a:r>
          </a:p>
        </p:txBody>
      </p:sp>
    </p:spTree>
    <p:extLst>
      <p:ext uri="{BB962C8B-B14F-4D97-AF65-F5344CB8AC3E}">
        <p14:creationId xmlns:p14="http://schemas.microsoft.com/office/powerpoint/2010/main" val="239176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465216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9" name="think-cell Slide" r:id="rId4" imgW="524" imgH="526" progId="TCLayout.ActiveDocument.1">
                  <p:embed/>
                </p:oleObj>
              </mc:Choice>
              <mc:Fallback>
                <p:oleObj name="think-cell Slide" r:id="rId4" imgW="524" imgH="5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218" name="Rectangle 2"/>
          <p:cNvSpPr>
            <a:spLocks noGrp="1" noChangeArrowheads="1"/>
          </p:cNvSpPr>
          <p:nvPr>
            <p:ph type="title"/>
          </p:nvPr>
        </p:nvSpPr>
        <p:spPr/>
        <p:txBody>
          <a:bodyPr/>
          <a:lstStyle/>
          <a:p>
            <a:r>
              <a:rPr lang="en-US" altLang="en-US" dirty="0"/>
              <a:t>What Activities are Under the IRB?</a:t>
            </a:r>
          </a:p>
        </p:txBody>
      </p:sp>
      <p:graphicFrame>
        <p:nvGraphicFramePr>
          <p:cNvPr id="3" name="Diagram 2"/>
          <p:cNvGraphicFramePr/>
          <p:nvPr>
            <p:extLst>
              <p:ext uri="{D42A27DB-BD31-4B8C-83A1-F6EECF244321}">
                <p14:modId xmlns:p14="http://schemas.microsoft.com/office/powerpoint/2010/main" val="162016286"/>
              </p:ext>
            </p:extLst>
          </p:nvPr>
        </p:nvGraphicFramePr>
        <p:xfrm>
          <a:off x="1382483" y="1645991"/>
          <a:ext cx="6689271" cy="33006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p:nvPr/>
        </p:nvSpPr>
        <p:spPr>
          <a:xfrm>
            <a:off x="1382484" y="5141464"/>
            <a:ext cx="6689271" cy="707886"/>
          </a:xfrm>
          <a:prstGeom prst="rect">
            <a:avLst/>
          </a:prstGeom>
          <a:solidFill>
            <a:schemeClr val="accent5">
              <a:lumMod val="40000"/>
              <a:lumOff val="60000"/>
            </a:schemeClr>
          </a:solidFill>
        </p:spPr>
        <p:txBody>
          <a:bodyPr wrap="square">
            <a:spAutoFit/>
          </a:bodyPr>
          <a:lstStyle/>
          <a:p>
            <a:pPr lvl="1" algn="ctr"/>
            <a:r>
              <a:rPr lang="en-US" altLang="en-US" sz="2000" dirty="0"/>
              <a:t>Activities involve the name, employees, or facilities of the University</a:t>
            </a:r>
          </a:p>
        </p:txBody>
      </p:sp>
    </p:spTree>
    <p:extLst>
      <p:ext uri="{BB962C8B-B14F-4D97-AF65-F5344CB8AC3E}">
        <p14:creationId xmlns:p14="http://schemas.microsoft.com/office/powerpoint/2010/main" val="26015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Some Examples</a:t>
            </a:r>
            <a:endParaRPr lang="en-US" altLang="en-US" dirty="0"/>
          </a:p>
        </p:txBody>
      </p:sp>
      <p:sp>
        <p:nvSpPr>
          <p:cNvPr id="10243" name="Rectangle 3"/>
          <p:cNvSpPr>
            <a:spLocks noGrp="1" noChangeArrowheads="1"/>
          </p:cNvSpPr>
          <p:nvPr>
            <p:ph idx="1"/>
          </p:nvPr>
        </p:nvSpPr>
        <p:spPr/>
        <p:txBody>
          <a:bodyPr/>
          <a:lstStyle/>
          <a:p>
            <a:r>
              <a:rPr lang="en-US" altLang="en-US" dirty="0"/>
              <a:t>Surveys, focus groups and interviews</a:t>
            </a:r>
          </a:p>
          <a:p>
            <a:r>
              <a:rPr lang="en-US" altLang="en-US" dirty="0"/>
              <a:t>Voice, video, digital or image recording</a:t>
            </a:r>
          </a:p>
          <a:p>
            <a:r>
              <a:rPr lang="en-US" altLang="en-US" dirty="0"/>
              <a:t>Noninvasive Procedures (e.g. moderate exercise)</a:t>
            </a:r>
          </a:p>
          <a:p>
            <a:r>
              <a:rPr lang="en-US" altLang="en-US" dirty="0"/>
              <a:t>Blood sample collection</a:t>
            </a:r>
          </a:p>
          <a:p>
            <a:r>
              <a:rPr lang="en-US" altLang="en-US" dirty="0"/>
              <a:t>Biological specimen collection</a:t>
            </a:r>
          </a:p>
          <a:p>
            <a:r>
              <a:rPr lang="en-US" altLang="en-US" dirty="0"/>
              <a:t>Clinical trials</a:t>
            </a:r>
          </a:p>
        </p:txBody>
      </p:sp>
    </p:spTree>
    <p:extLst>
      <p:ext uri="{BB962C8B-B14F-4D97-AF65-F5344CB8AC3E}">
        <p14:creationId xmlns:p14="http://schemas.microsoft.com/office/powerpoint/2010/main" val="12783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Objectives</a:t>
            </a:r>
          </a:p>
        </p:txBody>
      </p:sp>
      <p:sp>
        <p:nvSpPr>
          <p:cNvPr id="8195" name="Rectangle 3"/>
          <p:cNvSpPr>
            <a:spLocks noGrp="1" noChangeArrowheads="1"/>
          </p:cNvSpPr>
          <p:nvPr>
            <p:ph idx="1"/>
          </p:nvPr>
        </p:nvSpPr>
        <p:spPr/>
        <p:txBody>
          <a:bodyPr/>
          <a:lstStyle/>
          <a:p>
            <a:r>
              <a:rPr lang="en-US" altLang="en-US" dirty="0"/>
              <a:t>Get a brief history on human subject research </a:t>
            </a:r>
          </a:p>
          <a:p>
            <a:r>
              <a:rPr lang="en-US" altLang="en-US" dirty="0"/>
              <a:t>Understand the role of the IRB</a:t>
            </a:r>
          </a:p>
          <a:p>
            <a:r>
              <a:rPr lang="en-US" altLang="en-US" dirty="0"/>
              <a:t>Get an idea of the IRB application process</a:t>
            </a:r>
          </a:p>
          <a:p>
            <a:r>
              <a:rPr lang="en-US" altLang="en-US" dirty="0"/>
              <a:t>Discuss research ethics in relation to animal studies</a:t>
            </a:r>
          </a:p>
          <a:p>
            <a:r>
              <a:rPr lang="en-US" altLang="en-US" dirty="0"/>
              <a:t>Know your right and responsibilities as an investigator and an author</a:t>
            </a:r>
          </a:p>
          <a:p>
            <a:endParaRPr lang="en-US" altLang="en-US" dirty="0"/>
          </a:p>
          <a:p>
            <a:endParaRPr lang="en-US" altLang="en-US" dirty="0"/>
          </a:p>
        </p:txBody>
      </p:sp>
    </p:spTree>
    <p:extLst>
      <p:ext uri="{BB962C8B-B14F-4D97-AF65-F5344CB8AC3E}">
        <p14:creationId xmlns:p14="http://schemas.microsoft.com/office/powerpoint/2010/main" val="291921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3 Types of IRB Review</a:t>
            </a:r>
          </a:p>
        </p:txBody>
      </p:sp>
      <p:sp>
        <p:nvSpPr>
          <p:cNvPr id="7" name="Rectangle 286"/>
          <p:cNvSpPr txBox="1">
            <a:spLocks noChangeArrowheads="1"/>
          </p:cNvSpPr>
          <p:nvPr/>
        </p:nvSpPr>
        <p:spPr bwMode="auto">
          <a:xfrm>
            <a:off x="805284" y="1397000"/>
            <a:ext cx="7416813" cy="931276"/>
          </a:xfrm>
          <a:prstGeom prst="rect">
            <a:avLst/>
          </a:prstGeom>
          <a:solidFill>
            <a:schemeClr val="accent1">
              <a:lumMod val="20000"/>
              <a:lumOff val="80000"/>
            </a:schemeClr>
          </a:solidFill>
          <a:ln>
            <a:solidFill>
              <a:schemeClr val="accent6"/>
            </a:solidFill>
          </a:ln>
          <a:effectLst/>
          <a:extLst/>
        </p:spPr>
        <p:txBody>
          <a:bodyPr lIns="74638" tIns="74638" rIns="74638" bIns="74638" anchor="ctr"/>
          <a:lstStyle>
            <a:defPPr>
              <a:defRPr lang="ar-SA"/>
            </a:defPPr>
            <a:lvl1pPr indent="0" algn="l" defTabSz="895350" rtl="0">
              <a:buClr>
                <a:schemeClr val="tx2"/>
              </a:buClr>
              <a:defRPr sz="1837" b="1">
                <a:solidFill>
                  <a:schemeClr val="accent1"/>
                </a:solidFill>
              </a:defRPr>
            </a:lvl1pPr>
            <a:lvl2pPr marL="193675" indent="-192088" defTabSz="895350">
              <a:buClr>
                <a:schemeClr val="tx2"/>
              </a:buClr>
              <a:buSzPct val="125000"/>
              <a:buFont typeface="Arial" charset="0"/>
              <a:buChar char="▪"/>
            </a:lvl2pPr>
            <a:lvl3pPr marL="457200" indent="-261938" defTabSz="895350">
              <a:buClr>
                <a:schemeClr val="tx2"/>
              </a:buClr>
              <a:buSzPct val="120000"/>
              <a:buFont typeface="Arial" charset="0"/>
              <a:buChar char="–"/>
            </a:lvl3pPr>
            <a:lvl4pPr marL="614363" indent="-155575" defTabSz="895350">
              <a:buClr>
                <a:schemeClr val="tx2"/>
              </a:buClr>
              <a:buSzPct val="120000"/>
              <a:buFont typeface="Arial" charset="0"/>
              <a:buChar char="▫"/>
            </a:lvl4pPr>
            <a:lvl5pPr marL="746125" indent="-130175" defTabSz="895350">
              <a:buClr>
                <a:schemeClr val="tx2"/>
              </a:buClr>
              <a:buSzPct val="89000"/>
              <a:buFont typeface="Arial" charset="0"/>
              <a:buChar char="-"/>
            </a:lvl5pPr>
            <a:lvl6pPr marL="749808" indent="-130175" defTabSz="895350" fontAlgn="base">
              <a:spcBef>
                <a:spcPct val="0"/>
              </a:spcBef>
              <a:spcAft>
                <a:spcPct val="0"/>
              </a:spcAft>
              <a:buClr>
                <a:schemeClr val="tx2"/>
              </a:buClr>
              <a:buSzPct val="89000"/>
              <a:buFont typeface="Arial" charset="0"/>
              <a:buChar char="-"/>
            </a:lvl6pPr>
            <a:lvl7pPr marL="749808" indent="-130175" defTabSz="895350" fontAlgn="base">
              <a:spcBef>
                <a:spcPct val="0"/>
              </a:spcBef>
              <a:spcAft>
                <a:spcPct val="0"/>
              </a:spcAft>
              <a:buClr>
                <a:schemeClr val="tx2"/>
              </a:buClr>
              <a:buSzPct val="89000"/>
              <a:buFont typeface="Arial" charset="0"/>
              <a:buChar char="-"/>
            </a:lvl7pPr>
            <a:lvl8pPr marL="749808" indent="-130175" defTabSz="895350" fontAlgn="base">
              <a:spcBef>
                <a:spcPct val="0"/>
              </a:spcBef>
              <a:spcAft>
                <a:spcPct val="0"/>
              </a:spcAft>
              <a:buClr>
                <a:schemeClr val="tx2"/>
              </a:buClr>
              <a:buSzPct val="89000"/>
              <a:buFont typeface="Arial" charset="0"/>
              <a:buChar char="-"/>
            </a:lvl8pPr>
            <a:lvl9pPr marL="749808" indent="-130175" defTabSz="895350" fontAlgn="base">
              <a:spcBef>
                <a:spcPct val="0"/>
              </a:spcBef>
              <a:spcAft>
                <a:spcPct val="0"/>
              </a:spcAft>
              <a:buClr>
                <a:schemeClr val="tx2"/>
              </a:buClr>
              <a:buSzPct val="89000"/>
              <a:buFont typeface="Arial" charset="0"/>
              <a:buChar char="-"/>
            </a:lvl9pPr>
          </a:lstStyle>
          <a:p>
            <a:r>
              <a:rPr lang="en-US" sz="2000" dirty="0"/>
              <a:t>Full Review</a:t>
            </a:r>
          </a:p>
        </p:txBody>
      </p:sp>
      <p:grpSp>
        <p:nvGrpSpPr>
          <p:cNvPr id="4" name="Group 3"/>
          <p:cNvGrpSpPr/>
          <p:nvPr/>
        </p:nvGrpSpPr>
        <p:grpSpPr>
          <a:xfrm>
            <a:off x="805284" y="2711473"/>
            <a:ext cx="7416813" cy="3454377"/>
            <a:chOff x="805284" y="2711473"/>
            <a:chExt cx="3654145" cy="2018275"/>
          </a:xfrm>
        </p:grpSpPr>
        <p:sp>
          <p:nvSpPr>
            <p:cNvPr id="6" name="Rectangle 286"/>
            <p:cNvSpPr txBox="1">
              <a:spLocks noChangeArrowheads="1"/>
            </p:cNvSpPr>
            <p:nvPr/>
          </p:nvSpPr>
          <p:spPr bwMode="auto">
            <a:xfrm>
              <a:off x="887890" y="2813762"/>
              <a:ext cx="1653760" cy="2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defTabSz="895350" eaLnBrk="1" hangingPunct="1">
                <a:buClr>
                  <a:schemeClr val="tx2"/>
                </a:buClr>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rtl="0"/>
              <a:r>
                <a:rPr lang="en-US" sz="1837"/>
                <a:t>Text</a:t>
              </a:r>
            </a:p>
          </p:txBody>
        </p:sp>
        <p:sp>
          <p:nvSpPr>
            <p:cNvPr id="9" name="Rectangle 286"/>
            <p:cNvSpPr txBox="1">
              <a:spLocks noChangeArrowheads="1"/>
            </p:cNvSpPr>
            <p:nvPr/>
          </p:nvSpPr>
          <p:spPr bwMode="auto">
            <a:xfrm>
              <a:off x="805284" y="2711473"/>
              <a:ext cx="1765522" cy="2018275"/>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US" altLang="en-US" sz="2000" dirty="0"/>
                <a:t>Research involves more than minimal risk</a:t>
              </a:r>
              <a:endParaRPr lang="en-US" sz="2000" dirty="0"/>
            </a:p>
            <a:p>
              <a:pPr algn="l" rtl="0"/>
              <a:endParaRPr lang="en-US" sz="1837" dirty="0"/>
            </a:p>
          </p:txBody>
        </p:sp>
        <p:sp>
          <p:nvSpPr>
            <p:cNvPr id="10" name="Rectangle 286"/>
            <p:cNvSpPr txBox="1">
              <a:spLocks noChangeArrowheads="1"/>
            </p:cNvSpPr>
            <p:nvPr/>
          </p:nvSpPr>
          <p:spPr bwMode="auto">
            <a:xfrm>
              <a:off x="2693907" y="2711473"/>
              <a:ext cx="1765522" cy="2018275"/>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US" altLang="en-US" sz="2000" dirty="0"/>
                <a:t>Full IRB reviews applications during a regularly </a:t>
              </a:r>
              <a:r>
                <a:rPr lang="en-US" altLang="en-US" sz="2000" dirty="0">
                  <a:solidFill>
                    <a:srgbClr val="FF0000"/>
                  </a:solidFill>
                </a:rPr>
                <a:t>scheduled meeting</a:t>
              </a:r>
            </a:p>
            <a:p>
              <a:pPr lvl="0" algn="l" rtl="0"/>
              <a:endParaRPr lang="en-US" altLang="en-US" sz="2000" dirty="0">
                <a:solidFill>
                  <a:srgbClr val="FF0000"/>
                </a:solidFill>
              </a:endParaRPr>
            </a:p>
            <a:p>
              <a:pPr algn="l" rtl="0"/>
              <a:r>
                <a:rPr lang="en-GB" sz="2000" dirty="0"/>
                <a:t>At KSUMC (i.e. KKUH) meeting is </a:t>
              </a:r>
              <a:r>
                <a:rPr lang="en-GB" sz="2000" dirty="0">
                  <a:solidFill>
                    <a:srgbClr val="FF0000"/>
                  </a:solidFill>
                </a:rPr>
                <a:t>once a month</a:t>
              </a:r>
            </a:p>
          </p:txBody>
        </p:sp>
      </p:grpSp>
      <p:sp>
        <p:nvSpPr>
          <p:cNvPr id="16" name="Oval 15"/>
          <p:cNvSpPr>
            <a:spLocks noChangeAspect="1"/>
          </p:cNvSpPr>
          <p:nvPr/>
        </p:nvSpPr>
        <p:spPr>
          <a:xfrm>
            <a:off x="277045" y="1641134"/>
            <a:ext cx="473501" cy="45676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b="1" dirty="0">
                <a:solidFill>
                  <a:schemeClr val="accent1"/>
                </a:solidFill>
                <a:latin typeface="+mj-lt"/>
              </a:rPr>
              <a:t>1</a:t>
            </a:r>
          </a:p>
        </p:txBody>
      </p:sp>
    </p:spTree>
    <p:extLst>
      <p:ext uri="{BB962C8B-B14F-4D97-AF65-F5344CB8AC3E}">
        <p14:creationId xmlns:p14="http://schemas.microsoft.com/office/powerpoint/2010/main" val="346561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3 Types of IRB Review</a:t>
            </a:r>
          </a:p>
        </p:txBody>
      </p:sp>
      <p:sp>
        <p:nvSpPr>
          <p:cNvPr id="7" name="Rectangle 286"/>
          <p:cNvSpPr txBox="1">
            <a:spLocks noChangeArrowheads="1"/>
          </p:cNvSpPr>
          <p:nvPr/>
        </p:nvSpPr>
        <p:spPr bwMode="auto">
          <a:xfrm>
            <a:off x="805284" y="1397000"/>
            <a:ext cx="7416813" cy="931276"/>
          </a:xfrm>
          <a:prstGeom prst="rect">
            <a:avLst/>
          </a:prstGeom>
          <a:solidFill>
            <a:schemeClr val="accent1">
              <a:lumMod val="20000"/>
              <a:lumOff val="80000"/>
            </a:schemeClr>
          </a:solidFill>
          <a:ln>
            <a:solidFill>
              <a:schemeClr val="accent6"/>
            </a:solidFill>
          </a:ln>
          <a:effectLst/>
          <a:extLst/>
        </p:spPr>
        <p:txBody>
          <a:bodyPr lIns="74638" tIns="74638" rIns="74638" bIns="74638"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US" sz="2000" dirty="0">
                <a:solidFill>
                  <a:schemeClr val="accent1"/>
                </a:solidFill>
              </a:rPr>
              <a:t>Expedited Review</a:t>
            </a:r>
          </a:p>
        </p:txBody>
      </p:sp>
      <p:grpSp>
        <p:nvGrpSpPr>
          <p:cNvPr id="2" name="Group 1"/>
          <p:cNvGrpSpPr/>
          <p:nvPr/>
        </p:nvGrpSpPr>
        <p:grpSpPr>
          <a:xfrm>
            <a:off x="805283" y="2711473"/>
            <a:ext cx="7416814" cy="3454377"/>
            <a:chOff x="805284" y="2711473"/>
            <a:chExt cx="3654145" cy="3454377"/>
          </a:xfrm>
        </p:grpSpPr>
        <p:sp>
          <p:nvSpPr>
            <p:cNvPr id="6" name="Rectangle 286"/>
            <p:cNvSpPr txBox="1">
              <a:spLocks noChangeArrowheads="1"/>
            </p:cNvSpPr>
            <p:nvPr/>
          </p:nvSpPr>
          <p:spPr bwMode="auto">
            <a:xfrm>
              <a:off x="887890" y="2886546"/>
              <a:ext cx="1653760" cy="46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defTabSz="895350" eaLnBrk="1" hangingPunct="1">
                <a:buClr>
                  <a:schemeClr val="tx2"/>
                </a:buClr>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rtl="0"/>
              <a:r>
                <a:rPr lang="en-US" sz="1837"/>
                <a:t>Text</a:t>
              </a:r>
            </a:p>
          </p:txBody>
        </p:sp>
        <p:sp>
          <p:nvSpPr>
            <p:cNvPr id="9" name="Rectangle 286"/>
            <p:cNvSpPr txBox="1">
              <a:spLocks noChangeArrowheads="1"/>
            </p:cNvSpPr>
            <p:nvPr/>
          </p:nvSpPr>
          <p:spPr bwMode="auto">
            <a:xfrm>
              <a:off x="805284" y="2711473"/>
              <a:ext cx="1765522"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GB" altLang="en-US" sz="2000" dirty="0"/>
                <a:t>Research involves no more than minimal risk</a:t>
              </a:r>
            </a:p>
          </p:txBody>
        </p:sp>
        <p:sp>
          <p:nvSpPr>
            <p:cNvPr id="10" name="Rectangle 286"/>
            <p:cNvSpPr txBox="1">
              <a:spLocks noChangeArrowheads="1"/>
            </p:cNvSpPr>
            <p:nvPr/>
          </p:nvSpPr>
          <p:spPr bwMode="auto">
            <a:xfrm>
              <a:off x="2693907" y="2711473"/>
              <a:ext cx="1765522"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GB" altLang="en-US" sz="2000" dirty="0"/>
                <a:t>Approval usually </a:t>
              </a:r>
              <a:r>
                <a:rPr lang="en-GB" altLang="en-US" sz="2000" dirty="0">
                  <a:solidFill>
                    <a:srgbClr val="FF0000"/>
                  </a:solidFill>
                </a:rPr>
                <a:t>5 to 10 day</a:t>
              </a:r>
              <a:r>
                <a:rPr lang="en-GB" altLang="en-US" sz="2000" dirty="0"/>
                <a:t> after submission</a:t>
              </a:r>
            </a:p>
          </p:txBody>
        </p:sp>
      </p:grpSp>
      <p:sp>
        <p:nvSpPr>
          <p:cNvPr id="16" name="Oval 15"/>
          <p:cNvSpPr>
            <a:spLocks noChangeAspect="1"/>
          </p:cNvSpPr>
          <p:nvPr/>
        </p:nvSpPr>
        <p:spPr>
          <a:xfrm>
            <a:off x="277045" y="1641134"/>
            <a:ext cx="473501" cy="45676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b="1" dirty="0">
                <a:solidFill>
                  <a:schemeClr val="accent1"/>
                </a:solidFill>
                <a:latin typeface="+mj-lt"/>
              </a:rPr>
              <a:t>2</a:t>
            </a:r>
          </a:p>
        </p:txBody>
      </p:sp>
    </p:spTree>
    <p:extLst>
      <p:ext uri="{BB962C8B-B14F-4D97-AF65-F5344CB8AC3E}">
        <p14:creationId xmlns:p14="http://schemas.microsoft.com/office/powerpoint/2010/main" val="254898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3 Types of IRB Review</a:t>
            </a:r>
          </a:p>
        </p:txBody>
      </p:sp>
      <p:sp>
        <p:nvSpPr>
          <p:cNvPr id="7" name="Rectangle 286"/>
          <p:cNvSpPr txBox="1">
            <a:spLocks noChangeArrowheads="1"/>
          </p:cNvSpPr>
          <p:nvPr/>
        </p:nvSpPr>
        <p:spPr bwMode="auto">
          <a:xfrm>
            <a:off x="805284" y="1397000"/>
            <a:ext cx="7416813" cy="931276"/>
          </a:xfrm>
          <a:prstGeom prst="rect">
            <a:avLst/>
          </a:prstGeom>
          <a:solidFill>
            <a:schemeClr val="accent1">
              <a:lumMod val="20000"/>
              <a:lumOff val="80000"/>
            </a:schemeClr>
          </a:solidFill>
          <a:ln>
            <a:solidFill>
              <a:schemeClr val="accent6"/>
            </a:solidFill>
          </a:ln>
          <a:effectLst/>
          <a:extLst/>
        </p:spPr>
        <p:txBody>
          <a:bodyPr lIns="74638" tIns="74638" rIns="74638" bIns="74638"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US" sz="1837" dirty="0">
                <a:solidFill>
                  <a:schemeClr val="accent1"/>
                </a:solidFill>
              </a:rPr>
              <a:t>Exempt Review</a:t>
            </a:r>
          </a:p>
        </p:txBody>
      </p:sp>
      <p:sp>
        <p:nvSpPr>
          <p:cNvPr id="16" name="Oval 15"/>
          <p:cNvSpPr>
            <a:spLocks noChangeAspect="1"/>
          </p:cNvSpPr>
          <p:nvPr/>
        </p:nvSpPr>
        <p:spPr>
          <a:xfrm>
            <a:off x="277045" y="1641134"/>
            <a:ext cx="473501" cy="45676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b="1" dirty="0">
                <a:solidFill>
                  <a:schemeClr val="accent1"/>
                </a:solidFill>
                <a:latin typeface="+mj-lt"/>
              </a:rPr>
              <a:t>3</a:t>
            </a:r>
          </a:p>
        </p:txBody>
      </p:sp>
      <p:grpSp>
        <p:nvGrpSpPr>
          <p:cNvPr id="3" name="Group 2"/>
          <p:cNvGrpSpPr/>
          <p:nvPr/>
        </p:nvGrpSpPr>
        <p:grpSpPr>
          <a:xfrm>
            <a:off x="805284" y="2711473"/>
            <a:ext cx="7416813" cy="3454377"/>
            <a:chOff x="805283" y="2711473"/>
            <a:chExt cx="3772647" cy="3454377"/>
          </a:xfrm>
        </p:grpSpPr>
        <p:sp>
          <p:nvSpPr>
            <p:cNvPr id="6" name="Rectangle 286"/>
            <p:cNvSpPr txBox="1">
              <a:spLocks noChangeArrowheads="1"/>
            </p:cNvSpPr>
            <p:nvPr/>
          </p:nvSpPr>
          <p:spPr bwMode="auto">
            <a:xfrm>
              <a:off x="890568" y="2886546"/>
              <a:ext cx="1707391" cy="46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defTabSz="895350" eaLnBrk="1" hangingPunct="1">
                <a:buClr>
                  <a:schemeClr val="tx2"/>
                </a:buClr>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rtl="0"/>
              <a:r>
                <a:rPr lang="en-US" sz="1837"/>
                <a:t>Text</a:t>
              </a:r>
            </a:p>
          </p:txBody>
        </p:sp>
        <p:sp>
          <p:nvSpPr>
            <p:cNvPr id="9" name="Rectangle 286"/>
            <p:cNvSpPr txBox="1">
              <a:spLocks noChangeArrowheads="1"/>
            </p:cNvSpPr>
            <p:nvPr/>
          </p:nvSpPr>
          <p:spPr bwMode="auto">
            <a:xfrm>
              <a:off x="805283" y="2711473"/>
              <a:ext cx="1822777"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GB" altLang="en-US" sz="2000" dirty="0"/>
                <a:t>Research involves no more than minimal risk</a:t>
              </a:r>
            </a:p>
          </p:txBody>
        </p:sp>
        <p:sp>
          <p:nvSpPr>
            <p:cNvPr id="10" name="Rectangle 286"/>
            <p:cNvSpPr txBox="1">
              <a:spLocks noChangeArrowheads="1"/>
            </p:cNvSpPr>
            <p:nvPr/>
          </p:nvSpPr>
          <p:spPr bwMode="auto">
            <a:xfrm>
              <a:off x="2755153" y="2711473"/>
              <a:ext cx="1822777"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0" algn="l" rtl="0"/>
              <a:r>
                <a:rPr lang="en-GB" altLang="en-US" sz="2000" dirty="0"/>
                <a:t>Approval usually </a:t>
              </a:r>
              <a:r>
                <a:rPr lang="en-GB" altLang="en-US" sz="2000" dirty="0">
                  <a:solidFill>
                    <a:srgbClr val="FF0000"/>
                  </a:solidFill>
                </a:rPr>
                <a:t>within 7</a:t>
              </a:r>
              <a:r>
                <a:rPr lang="en-GB" altLang="en-US" sz="2000" dirty="0"/>
                <a:t> days of submission</a:t>
              </a:r>
            </a:p>
          </p:txBody>
        </p:sp>
      </p:grpSp>
    </p:spTree>
    <p:extLst>
      <p:ext uri="{BB962C8B-B14F-4D97-AF65-F5344CB8AC3E}">
        <p14:creationId xmlns:p14="http://schemas.microsoft.com/office/powerpoint/2010/main" val="166258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Minimal Risk?</a:t>
            </a:r>
          </a:p>
        </p:txBody>
      </p:sp>
      <p:sp>
        <p:nvSpPr>
          <p:cNvPr id="3" name="Content Placeholder 2"/>
          <p:cNvSpPr>
            <a:spLocks noGrp="1"/>
          </p:cNvSpPr>
          <p:nvPr>
            <p:ph idx="1"/>
          </p:nvPr>
        </p:nvSpPr>
        <p:spPr/>
        <p:txBody>
          <a:bodyPr/>
          <a:lstStyle/>
          <a:p>
            <a:r>
              <a:rPr lang="en-US" dirty="0"/>
              <a:t>“Minimal risk means that the probability and magnitude of harm or discomfort anticipated in the research are </a:t>
            </a:r>
            <a:r>
              <a:rPr lang="en-US" dirty="0">
                <a:solidFill>
                  <a:srgbClr val="FF0000"/>
                </a:solidFill>
              </a:rPr>
              <a:t>not greater in and of themselves than those ordinarily encountered in daily life </a:t>
            </a:r>
            <a:r>
              <a:rPr lang="en-US" dirty="0"/>
              <a:t>or during the performance of routine physical or psychological examinations or tests” </a:t>
            </a:r>
          </a:p>
        </p:txBody>
      </p:sp>
      <p:sp>
        <p:nvSpPr>
          <p:cNvPr id="6" name="Rectangle 5"/>
          <p:cNvSpPr/>
          <p:nvPr/>
        </p:nvSpPr>
        <p:spPr>
          <a:xfrm>
            <a:off x="0" y="6460671"/>
            <a:ext cx="6209100" cy="338554"/>
          </a:xfrm>
          <a:prstGeom prst="rect">
            <a:avLst/>
          </a:prstGeom>
        </p:spPr>
        <p:txBody>
          <a:bodyPr wrap="square">
            <a:spAutoFit/>
          </a:bodyPr>
          <a:lstStyle/>
          <a:p>
            <a:pPr algn="l" rtl="0"/>
            <a:r>
              <a:rPr lang="en-US" altLang="en-US" sz="1600" dirty="0">
                <a:solidFill>
                  <a:schemeClr val="bg1"/>
                </a:solidFill>
              </a:rPr>
              <a:t>USA federal regulations 45CFR46.102 (</a:t>
            </a:r>
            <a:r>
              <a:rPr lang="en-US" altLang="en-US" sz="1600" dirty="0" err="1">
                <a:solidFill>
                  <a:schemeClr val="bg1"/>
                </a:solidFill>
              </a:rPr>
              <a:t>i</a:t>
            </a:r>
            <a:r>
              <a:rPr lang="en-US" altLang="en-US" sz="1600" dirty="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70427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Exempt and Expedited Reviews</a:t>
            </a:r>
          </a:p>
        </p:txBody>
      </p:sp>
      <p:sp>
        <p:nvSpPr>
          <p:cNvPr id="7" name="Rectangle 286"/>
          <p:cNvSpPr txBox="1">
            <a:spLocks noChangeArrowheads="1"/>
          </p:cNvSpPr>
          <p:nvPr/>
        </p:nvSpPr>
        <p:spPr bwMode="auto">
          <a:xfrm>
            <a:off x="805285" y="1397000"/>
            <a:ext cx="3583478" cy="931276"/>
          </a:xfrm>
          <a:prstGeom prst="rect">
            <a:avLst/>
          </a:prstGeom>
          <a:solidFill>
            <a:schemeClr val="accent1">
              <a:lumMod val="20000"/>
              <a:lumOff val="80000"/>
            </a:schemeClr>
          </a:solidFill>
          <a:ln>
            <a:solidFill>
              <a:schemeClr val="accent6"/>
            </a:solidFill>
          </a:ln>
          <a:effectLst/>
          <a:extLst/>
        </p:spPr>
        <p:txBody>
          <a:bodyPr lIns="74638" tIns="74638" rIns="74638" bIns="74638"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US" sz="1837" dirty="0">
                <a:solidFill>
                  <a:schemeClr val="accent1"/>
                </a:solidFill>
              </a:rPr>
              <a:t>Exempt Review</a:t>
            </a:r>
          </a:p>
        </p:txBody>
      </p:sp>
      <p:grpSp>
        <p:nvGrpSpPr>
          <p:cNvPr id="3" name="Group 2"/>
          <p:cNvGrpSpPr/>
          <p:nvPr/>
        </p:nvGrpSpPr>
        <p:grpSpPr>
          <a:xfrm>
            <a:off x="805284" y="2711473"/>
            <a:ext cx="7416813" cy="3454377"/>
            <a:chOff x="805283" y="2711473"/>
            <a:chExt cx="3772647" cy="3454377"/>
          </a:xfrm>
        </p:grpSpPr>
        <p:sp>
          <p:nvSpPr>
            <p:cNvPr id="6" name="Rectangle 286"/>
            <p:cNvSpPr txBox="1">
              <a:spLocks noChangeArrowheads="1"/>
            </p:cNvSpPr>
            <p:nvPr/>
          </p:nvSpPr>
          <p:spPr bwMode="auto">
            <a:xfrm>
              <a:off x="890568" y="2886546"/>
              <a:ext cx="1707391" cy="46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defTabSz="895350" eaLnBrk="1" hangingPunct="1">
                <a:buClr>
                  <a:schemeClr val="tx2"/>
                </a:buClr>
              </a:lvl1pPr>
              <a:lvl2pPr marL="742950" indent="-285750" defTabSz="895350" eaLnBrk="0" hangingPunct="0"/>
              <a:lvl3pPr marL="1143000" indent="-228600" defTabSz="895350" eaLnBrk="0" hangingPunct="0"/>
              <a:lvl4pPr marL="1600200" indent="-228600" defTabSz="895350" eaLnBrk="0" hangingPunct="0"/>
              <a:lvl5pPr marL="2057400" indent="-228600" defTabSz="895350" eaLnBrk="0" hangingPunct="0"/>
              <a:lvl6pPr marL="2514600" indent="-228600" defTabSz="895350" eaLnBrk="0" fontAlgn="base" hangingPunct="0">
                <a:spcBef>
                  <a:spcPct val="0"/>
                </a:spcBef>
                <a:spcAft>
                  <a:spcPct val="0"/>
                </a:spcAft>
              </a:lvl6pPr>
              <a:lvl7pPr marL="2971800" indent="-228600" defTabSz="895350" eaLnBrk="0" fontAlgn="base" hangingPunct="0">
                <a:spcBef>
                  <a:spcPct val="0"/>
                </a:spcBef>
                <a:spcAft>
                  <a:spcPct val="0"/>
                </a:spcAft>
              </a:lvl7pPr>
              <a:lvl8pPr marL="3429000" indent="-228600" defTabSz="895350" eaLnBrk="0" fontAlgn="base" hangingPunct="0">
                <a:spcBef>
                  <a:spcPct val="0"/>
                </a:spcBef>
                <a:spcAft>
                  <a:spcPct val="0"/>
                </a:spcAft>
              </a:lvl8pPr>
              <a:lvl9pPr marL="3886200" indent="-228600" defTabSz="895350" eaLnBrk="0" fontAlgn="base" hangingPunct="0">
                <a:spcBef>
                  <a:spcPct val="0"/>
                </a:spcBef>
                <a:spcAft>
                  <a:spcPct val="0"/>
                </a:spcAft>
              </a:lvl9pPr>
            </a:lstStyle>
            <a:p>
              <a:pPr algn="l" rtl="0"/>
              <a:r>
                <a:rPr lang="en-US" sz="1837"/>
                <a:t>Text</a:t>
              </a:r>
            </a:p>
          </p:txBody>
        </p:sp>
        <p:sp>
          <p:nvSpPr>
            <p:cNvPr id="9" name="Rectangle 286"/>
            <p:cNvSpPr txBox="1">
              <a:spLocks noChangeArrowheads="1"/>
            </p:cNvSpPr>
            <p:nvPr/>
          </p:nvSpPr>
          <p:spPr bwMode="auto">
            <a:xfrm>
              <a:off x="805283" y="2711473"/>
              <a:ext cx="1822777"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indent="1588" algn="l" rtl="0">
                <a:spcBef>
                  <a:spcPts val="1200"/>
                </a:spcBef>
                <a:spcAft>
                  <a:spcPts val="1200"/>
                </a:spcAft>
              </a:pPr>
              <a:r>
                <a:rPr lang="en-US" altLang="en-US" sz="2000" dirty="0">
                  <a:solidFill>
                    <a:srgbClr val="FF0000"/>
                  </a:solidFill>
                </a:rPr>
                <a:t>Determined by the IRB, e.g.:</a:t>
              </a:r>
            </a:p>
            <a:p>
              <a:pPr marL="342900" indent="-342900" algn="l" rtl="0">
                <a:spcBef>
                  <a:spcPts val="1200"/>
                </a:spcBef>
                <a:spcAft>
                  <a:spcPts val="1200"/>
                </a:spcAft>
                <a:buFont typeface="Arial" panose="020B0604020202020204" pitchFamily="34" charset="0"/>
                <a:buChar char="•"/>
              </a:pPr>
              <a:r>
                <a:rPr lang="en-US" altLang="en-US" sz="2000" dirty="0"/>
                <a:t>Research on existing data/ documents if no link to identity maintained</a:t>
              </a:r>
            </a:p>
          </p:txBody>
        </p:sp>
        <p:sp>
          <p:nvSpPr>
            <p:cNvPr id="10" name="Rectangle 286"/>
            <p:cNvSpPr txBox="1">
              <a:spLocks noChangeArrowheads="1"/>
            </p:cNvSpPr>
            <p:nvPr/>
          </p:nvSpPr>
          <p:spPr bwMode="auto">
            <a:xfrm>
              <a:off x="2755153" y="2711473"/>
              <a:ext cx="1822777" cy="3454377"/>
            </a:xfrm>
            <a:prstGeom prst="rect">
              <a:avLst/>
            </a:prstGeom>
            <a:solidFill>
              <a:schemeClr val="bg1"/>
            </a:solidFill>
            <a:ln>
              <a:solidFill>
                <a:schemeClr val="accent6"/>
              </a:solidFill>
            </a:ln>
            <a:effectLst/>
            <a:extLst/>
          </p:spPr>
          <p:txBody>
            <a:bodyPr lIns="74638" tIns="74638" rIns="74638" bIns="74638"/>
            <a:lstStyle>
              <a:defPPr>
                <a:defRPr lang="en-US"/>
              </a:defPPr>
              <a:lvl1pPr marL="0" indent="0" defTabSz="895350" eaLnBrk="1" hangingPunct="1">
                <a:buClr>
                  <a:schemeClr val="tx2"/>
                </a:buClr>
                <a:defRPr>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spcBef>
                  <a:spcPts val="1200"/>
                </a:spcBef>
                <a:spcAft>
                  <a:spcPts val="1200"/>
                </a:spcAft>
              </a:pPr>
              <a:r>
                <a:rPr lang="en-GB" altLang="en-US" sz="2000" dirty="0">
                  <a:solidFill>
                    <a:srgbClr val="FF0000"/>
                  </a:solidFill>
                </a:rPr>
                <a:t>Determined by the IRB, e.g.:</a:t>
              </a:r>
              <a:endParaRPr lang="en-US" altLang="en-US" sz="2000" dirty="0">
                <a:solidFill>
                  <a:srgbClr val="FF0000"/>
                </a:solidFill>
              </a:endParaRPr>
            </a:p>
            <a:p>
              <a:pPr marL="342900" indent="-342900" algn="l" rtl="0">
                <a:spcBef>
                  <a:spcPts val="1200"/>
                </a:spcBef>
                <a:spcAft>
                  <a:spcPts val="1200"/>
                </a:spcAft>
                <a:buFont typeface="Arial" panose="020B0604020202020204" pitchFamily="34" charset="0"/>
                <a:buChar char="•"/>
              </a:pPr>
              <a:r>
                <a:rPr lang="en-US" altLang="en-US" sz="2000" dirty="0"/>
                <a:t>Collection of data through routine, non-invasive procedures</a:t>
              </a:r>
            </a:p>
            <a:p>
              <a:pPr marL="342900" indent="-342900" algn="l" rtl="0">
                <a:spcBef>
                  <a:spcPts val="1200"/>
                </a:spcBef>
                <a:spcAft>
                  <a:spcPts val="1200"/>
                </a:spcAft>
                <a:buFont typeface="Arial" panose="020B0604020202020204" pitchFamily="34" charset="0"/>
                <a:buChar char="•"/>
              </a:pPr>
              <a:r>
                <a:rPr lang="en-US" altLang="en-US" sz="2000" dirty="0"/>
                <a:t>Research on behavior or research using surveys, focus groups, </a:t>
              </a:r>
              <a:r>
                <a:rPr lang="en-US" altLang="en-US" sz="2000" dirty="0" err="1"/>
                <a:t>etc</a:t>
              </a:r>
              <a:r>
                <a:rPr lang="en-GB" altLang="en-US" sz="2000" dirty="0"/>
                <a:t>.</a:t>
              </a:r>
              <a:endParaRPr lang="en-US" altLang="en-US" sz="2000" dirty="0"/>
            </a:p>
          </p:txBody>
        </p:sp>
      </p:grpSp>
      <p:sp>
        <p:nvSpPr>
          <p:cNvPr id="11" name="Rectangle 286"/>
          <p:cNvSpPr txBox="1">
            <a:spLocks noChangeArrowheads="1"/>
          </p:cNvSpPr>
          <p:nvPr/>
        </p:nvSpPr>
        <p:spPr bwMode="auto">
          <a:xfrm>
            <a:off x="4638619" y="1397000"/>
            <a:ext cx="3583478" cy="931276"/>
          </a:xfrm>
          <a:prstGeom prst="rect">
            <a:avLst/>
          </a:prstGeom>
          <a:solidFill>
            <a:schemeClr val="accent1">
              <a:lumMod val="20000"/>
              <a:lumOff val="80000"/>
            </a:schemeClr>
          </a:solidFill>
          <a:ln>
            <a:solidFill>
              <a:schemeClr val="accent6"/>
            </a:solidFill>
          </a:ln>
          <a:effectLst/>
          <a:extLst/>
        </p:spPr>
        <p:txBody>
          <a:bodyPr lIns="74638" tIns="74638" rIns="74638" bIns="74638"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l" rtl="0"/>
            <a:r>
              <a:rPr lang="en-US" sz="1837" dirty="0">
                <a:solidFill>
                  <a:schemeClr val="accent1"/>
                </a:solidFill>
              </a:rPr>
              <a:t>Expedited Review</a:t>
            </a:r>
          </a:p>
        </p:txBody>
      </p:sp>
      <p:sp>
        <p:nvSpPr>
          <p:cNvPr id="2" name="Rectangle 1"/>
          <p:cNvSpPr/>
          <p:nvPr/>
        </p:nvSpPr>
        <p:spPr>
          <a:xfrm>
            <a:off x="661327" y="5600700"/>
            <a:ext cx="7777843" cy="6912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CHECK with your IRB</a:t>
            </a:r>
          </a:p>
        </p:txBody>
      </p:sp>
    </p:spTree>
    <p:extLst>
      <p:ext uri="{BB962C8B-B14F-4D97-AF65-F5344CB8AC3E}">
        <p14:creationId xmlns:p14="http://schemas.microsoft.com/office/powerpoint/2010/main" val="11424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No IRB Approval?</a:t>
            </a:r>
          </a:p>
        </p:txBody>
      </p:sp>
      <p:sp>
        <p:nvSpPr>
          <p:cNvPr id="12291" name="Rectangle 3"/>
          <p:cNvSpPr>
            <a:spLocks noGrp="1" noChangeArrowheads="1"/>
          </p:cNvSpPr>
          <p:nvPr>
            <p:ph idx="1"/>
          </p:nvPr>
        </p:nvSpPr>
        <p:spPr/>
        <p:txBody>
          <a:bodyPr/>
          <a:lstStyle/>
          <a:p>
            <a:pPr eaLnBrk="1" hangingPunct="1"/>
            <a:r>
              <a:rPr lang="en-US" altLang="en-US" dirty="0"/>
              <a:t>Researchers may not begin recruiting or contacting potential subjects</a:t>
            </a:r>
          </a:p>
          <a:p>
            <a:pPr eaLnBrk="1" hangingPunct="1"/>
            <a:r>
              <a:rPr lang="en-US" altLang="en-US" dirty="0"/>
              <a:t>It is an academic offense to conduct unapproved research</a:t>
            </a:r>
          </a:p>
        </p:txBody>
      </p:sp>
    </p:spTree>
    <p:extLst>
      <p:ext uri="{BB962C8B-B14F-4D97-AF65-F5344CB8AC3E}">
        <p14:creationId xmlns:p14="http://schemas.microsoft.com/office/powerpoint/2010/main" val="341952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Student Projects and IRB</a:t>
            </a:r>
          </a:p>
        </p:txBody>
      </p:sp>
      <p:sp>
        <p:nvSpPr>
          <p:cNvPr id="13315" name="Rectangle 3"/>
          <p:cNvSpPr>
            <a:spLocks noGrp="1" noChangeArrowheads="1"/>
          </p:cNvSpPr>
          <p:nvPr>
            <p:ph idx="1"/>
          </p:nvPr>
        </p:nvSpPr>
        <p:spPr/>
        <p:txBody>
          <a:bodyPr>
            <a:normAutofit/>
          </a:bodyPr>
          <a:lstStyle/>
          <a:p>
            <a:r>
              <a:rPr lang="en-US" altLang="en-US" dirty="0"/>
              <a:t>Student projects or assignments (undergraduate/ graduate/ thesis) do they require IRB approval??</a:t>
            </a:r>
          </a:p>
          <a:p>
            <a:pPr marL="685800" lvl="3" indent="-260350"/>
            <a:r>
              <a:rPr lang="en-US" altLang="en-US" dirty="0"/>
              <a:t>Require faculty sponsor IRB review</a:t>
            </a:r>
          </a:p>
          <a:p>
            <a:pPr marL="685800" lvl="3" indent="-260350"/>
            <a:r>
              <a:rPr lang="en-US" altLang="en-US" dirty="0"/>
              <a:t>In KSUMC (i.e. KKUH):</a:t>
            </a:r>
          </a:p>
          <a:p>
            <a:pPr marL="914400" lvl="4" indent="-352425">
              <a:buFont typeface="Wingdings" panose="05000000000000000000" pitchFamily="2" charset="2"/>
              <a:buChar char="§"/>
            </a:pPr>
            <a:r>
              <a:rPr lang="en-US" altLang="en-US" dirty="0"/>
              <a:t>Undergraduate research submitted by a faculty</a:t>
            </a:r>
          </a:p>
          <a:p>
            <a:pPr marL="914400" lvl="4" indent="-352425">
              <a:buFont typeface="Wingdings" panose="05000000000000000000" pitchFamily="2" charset="2"/>
              <a:buChar char="§"/>
            </a:pPr>
            <a:r>
              <a:rPr lang="en-US" altLang="en-US" dirty="0"/>
              <a:t>Graduate research can be submitted by the student under a faculty supervision</a:t>
            </a:r>
          </a:p>
        </p:txBody>
      </p:sp>
    </p:spTree>
    <p:extLst>
      <p:ext uri="{BB962C8B-B14F-4D97-AF65-F5344CB8AC3E}">
        <p14:creationId xmlns:p14="http://schemas.microsoft.com/office/powerpoint/2010/main" val="2233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Student Projects and IRB</a:t>
            </a:r>
          </a:p>
        </p:txBody>
      </p:sp>
      <p:sp>
        <p:nvSpPr>
          <p:cNvPr id="13315" name="Rectangle 3"/>
          <p:cNvSpPr>
            <a:spLocks noGrp="1" noChangeArrowheads="1"/>
          </p:cNvSpPr>
          <p:nvPr>
            <p:ph idx="1"/>
          </p:nvPr>
        </p:nvSpPr>
        <p:spPr/>
        <p:txBody>
          <a:bodyPr>
            <a:normAutofit/>
          </a:bodyPr>
          <a:lstStyle/>
          <a:p>
            <a:r>
              <a:rPr lang="en-US" altLang="en-US" dirty="0"/>
              <a:t>Faculty Sponsors:</a:t>
            </a:r>
          </a:p>
          <a:p>
            <a:pPr marL="400050" lvl="1" indent="-249238"/>
            <a:r>
              <a:rPr lang="en-US" altLang="en-US" dirty="0"/>
              <a:t>Evaluate students' proposed projects to determine whether the projects require IRB review, AND </a:t>
            </a:r>
          </a:p>
          <a:p>
            <a:pPr marL="400050" lvl="1" indent="-249238"/>
            <a:r>
              <a:rPr lang="en-US" altLang="en-US" dirty="0"/>
              <a:t>Provide supervision and guidance to students during the execution of all projects involving human subjects</a:t>
            </a:r>
          </a:p>
        </p:txBody>
      </p:sp>
    </p:spTree>
    <p:extLst>
      <p:ext uri="{BB962C8B-B14F-4D97-AF65-F5344CB8AC3E}">
        <p14:creationId xmlns:p14="http://schemas.microsoft.com/office/powerpoint/2010/main" val="6812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What Does an IRB Application Include? </a:t>
            </a:r>
          </a:p>
        </p:txBody>
      </p:sp>
      <p:sp>
        <p:nvSpPr>
          <p:cNvPr id="15363" name="Rectangle 3"/>
          <p:cNvSpPr>
            <a:spLocks noGrp="1" noChangeArrowheads="1"/>
          </p:cNvSpPr>
          <p:nvPr>
            <p:ph type="body" idx="1"/>
          </p:nvPr>
        </p:nvSpPr>
        <p:spPr/>
        <p:txBody>
          <a:bodyPr>
            <a:normAutofit/>
          </a:bodyPr>
          <a:lstStyle/>
          <a:p>
            <a:r>
              <a:rPr lang="en-US" altLang="en-US" dirty="0"/>
              <a:t>Project management</a:t>
            </a:r>
          </a:p>
          <a:p>
            <a:r>
              <a:rPr lang="en-US" altLang="en-US" dirty="0"/>
              <a:t>Researchers</a:t>
            </a:r>
          </a:p>
          <a:p>
            <a:r>
              <a:rPr lang="en-US" altLang="en-US" dirty="0"/>
              <a:t>Sponsors</a:t>
            </a:r>
          </a:p>
          <a:p>
            <a:pPr marL="514350" lvl="2" indent="-227013" eaLnBrk="1" hangingPunct="1"/>
            <a:r>
              <a:rPr lang="en-US" altLang="en-US" dirty="0"/>
              <a:t>External Funding</a:t>
            </a:r>
          </a:p>
          <a:p>
            <a:pPr marL="800100" lvl="3" indent="-260350" eaLnBrk="1" hangingPunct="1">
              <a:buFont typeface="Wingdings" panose="05000000000000000000" pitchFamily="2" charset="2"/>
              <a:buChar char="§"/>
            </a:pPr>
            <a:r>
              <a:rPr lang="en-US" altLang="en-US" dirty="0"/>
              <a:t>Grants</a:t>
            </a:r>
          </a:p>
          <a:p>
            <a:pPr marL="800100" lvl="3" indent="-260350" eaLnBrk="1" hangingPunct="1">
              <a:buFont typeface="Wingdings" panose="05000000000000000000" pitchFamily="2" charset="2"/>
              <a:buChar char="§"/>
            </a:pPr>
            <a:r>
              <a:rPr lang="en-US" altLang="en-US" dirty="0"/>
              <a:t>Contracts</a:t>
            </a:r>
          </a:p>
          <a:p>
            <a:pPr lvl="1" eaLnBrk="1" hangingPunct="1"/>
            <a:endParaRPr lang="en-US" altLang="en-US" dirty="0"/>
          </a:p>
        </p:txBody>
      </p:sp>
    </p:spTree>
    <p:extLst>
      <p:ext uri="{BB962C8B-B14F-4D97-AF65-F5344CB8AC3E}">
        <p14:creationId xmlns:p14="http://schemas.microsoft.com/office/powerpoint/2010/main" val="373737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What Does an IRB Application Include? </a:t>
            </a:r>
          </a:p>
        </p:txBody>
      </p:sp>
      <p:sp>
        <p:nvSpPr>
          <p:cNvPr id="16387" name="Rectangle 3"/>
          <p:cNvSpPr>
            <a:spLocks noGrp="1" noChangeArrowheads="1"/>
          </p:cNvSpPr>
          <p:nvPr>
            <p:ph type="body" idx="1"/>
          </p:nvPr>
        </p:nvSpPr>
        <p:spPr/>
        <p:txBody>
          <a:bodyPr>
            <a:normAutofit/>
          </a:bodyPr>
          <a:lstStyle/>
          <a:p>
            <a:r>
              <a:rPr lang="en-US" altLang="en-US" dirty="0"/>
              <a:t>Project description</a:t>
            </a:r>
          </a:p>
          <a:p>
            <a:r>
              <a:rPr lang="en-US" altLang="en-US" dirty="0"/>
              <a:t>Subject populations</a:t>
            </a:r>
          </a:p>
          <a:p>
            <a:r>
              <a:rPr lang="en-US" altLang="en-US" dirty="0"/>
              <a:t>Subject identification and recruitment</a:t>
            </a:r>
          </a:p>
          <a:p>
            <a:r>
              <a:rPr lang="en-US" altLang="en-US" dirty="0"/>
              <a:t>Finding potential participants</a:t>
            </a:r>
          </a:p>
          <a:p>
            <a:r>
              <a:rPr lang="en-US" altLang="en-US" dirty="0"/>
              <a:t>Written documentation of cooperation/permission</a:t>
            </a:r>
          </a:p>
          <a:p>
            <a:r>
              <a:rPr lang="en-US" altLang="en-US" dirty="0"/>
              <a:t>Compensation for participation </a:t>
            </a:r>
          </a:p>
          <a:p>
            <a:pPr lvl="1"/>
            <a:endParaRPr lang="en-US" altLang="en-US" dirty="0"/>
          </a:p>
        </p:txBody>
      </p:sp>
    </p:spTree>
    <p:extLst>
      <p:ext uri="{BB962C8B-B14F-4D97-AF65-F5344CB8AC3E}">
        <p14:creationId xmlns:p14="http://schemas.microsoft.com/office/powerpoint/2010/main" val="293524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US" altLang="en-US"/>
              <a:t>Research Ethics Covers Many Areas</a:t>
            </a:r>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3150709"/>
              </p:ext>
            </p:extLst>
          </p:nvPr>
        </p:nvGraphicFramePr>
        <p:xfrm>
          <a:off x="709613" y="1587500"/>
          <a:ext cx="76803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488582" y="1416928"/>
            <a:ext cx="442061" cy="436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9" name="Oval 8"/>
          <p:cNvSpPr/>
          <p:nvPr/>
        </p:nvSpPr>
        <p:spPr>
          <a:xfrm>
            <a:off x="488581" y="2571026"/>
            <a:ext cx="442061" cy="436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0" name="Oval 9"/>
          <p:cNvSpPr/>
          <p:nvPr/>
        </p:nvSpPr>
        <p:spPr>
          <a:xfrm>
            <a:off x="488581" y="3812436"/>
            <a:ext cx="442061" cy="436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1" name="Oval 10"/>
          <p:cNvSpPr/>
          <p:nvPr/>
        </p:nvSpPr>
        <p:spPr>
          <a:xfrm>
            <a:off x="488580" y="4973856"/>
            <a:ext cx="442061" cy="436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4081718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What Does an IRB Application Include? </a:t>
            </a:r>
          </a:p>
        </p:txBody>
      </p:sp>
      <p:sp>
        <p:nvSpPr>
          <p:cNvPr id="16387" name="Rectangle 3"/>
          <p:cNvSpPr>
            <a:spLocks noGrp="1" noChangeArrowheads="1"/>
          </p:cNvSpPr>
          <p:nvPr>
            <p:ph type="body" idx="1"/>
          </p:nvPr>
        </p:nvSpPr>
        <p:spPr/>
        <p:txBody>
          <a:bodyPr>
            <a:normAutofit/>
          </a:bodyPr>
          <a:lstStyle/>
          <a:p>
            <a:r>
              <a:rPr lang="en-US" altLang="en-US" dirty="0"/>
              <a:t>Methods and procedures</a:t>
            </a:r>
          </a:p>
          <a:p>
            <a:pPr marL="342900" lvl="1" indent="-192088"/>
            <a:r>
              <a:rPr lang="en-US" altLang="en-US" dirty="0"/>
              <a:t>Equipment use</a:t>
            </a:r>
          </a:p>
          <a:p>
            <a:pPr marL="342900" lvl="1" indent="-192088"/>
            <a:r>
              <a:rPr lang="en-US" altLang="en-US" dirty="0"/>
              <a:t>How will data be collected, recorded and stored?</a:t>
            </a:r>
          </a:p>
          <a:p>
            <a:pPr marL="342900" lvl="1" indent="-192088"/>
            <a:r>
              <a:rPr lang="en-US" altLang="en-US" dirty="0"/>
              <a:t>Will there be data identifiers?</a:t>
            </a:r>
          </a:p>
          <a:p>
            <a:pPr marL="342900" lvl="1" indent="-192088"/>
            <a:r>
              <a:rPr lang="en-US" altLang="en-US" dirty="0"/>
              <a:t>When will data be destroyed?</a:t>
            </a:r>
          </a:p>
        </p:txBody>
      </p:sp>
    </p:spTree>
    <p:extLst>
      <p:ext uri="{BB962C8B-B14F-4D97-AF65-F5344CB8AC3E}">
        <p14:creationId xmlns:p14="http://schemas.microsoft.com/office/powerpoint/2010/main" val="2074862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What Does an IRB Application Include? </a:t>
            </a:r>
          </a:p>
        </p:txBody>
      </p:sp>
      <p:sp>
        <p:nvSpPr>
          <p:cNvPr id="16387" name="Rectangle 3"/>
          <p:cNvSpPr>
            <a:spLocks noGrp="1" noChangeArrowheads="1"/>
          </p:cNvSpPr>
          <p:nvPr>
            <p:ph type="body" idx="1"/>
          </p:nvPr>
        </p:nvSpPr>
        <p:spPr/>
        <p:txBody>
          <a:bodyPr>
            <a:normAutofit/>
          </a:bodyPr>
          <a:lstStyle/>
          <a:p>
            <a:r>
              <a:rPr lang="en-US" altLang="en-US" dirty="0"/>
              <a:t>Risks and benefits</a:t>
            </a:r>
          </a:p>
          <a:p>
            <a:pPr marL="342900" lvl="1" indent="-192088"/>
            <a:r>
              <a:rPr lang="en-US" altLang="en-US" dirty="0"/>
              <a:t>More than minimal risk?</a:t>
            </a:r>
          </a:p>
          <a:p>
            <a:pPr marL="342900" lvl="1" indent="-192088"/>
            <a:r>
              <a:rPr lang="en-US" altLang="en-US" dirty="0"/>
              <a:t>Precautions taken?</a:t>
            </a:r>
          </a:p>
          <a:p>
            <a:r>
              <a:rPr lang="en-US" altLang="en-US" dirty="0"/>
              <a:t>Consent Process</a:t>
            </a:r>
          </a:p>
        </p:txBody>
      </p:sp>
    </p:spTree>
    <p:extLst>
      <p:ext uri="{BB962C8B-B14F-4D97-AF65-F5344CB8AC3E}">
        <p14:creationId xmlns:p14="http://schemas.microsoft.com/office/powerpoint/2010/main" val="2923489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What's in the Informed Consent Form?</a:t>
            </a:r>
          </a:p>
        </p:txBody>
      </p:sp>
      <p:sp>
        <p:nvSpPr>
          <p:cNvPr id="5" name="Rectangle 4"/>
          <p:cNvSpPr>
            <a:spLocks noChangeArrowheads="1"/>
          </p:cNvSpPr>
          <p:nvPr>
            <p:custDataLst>
              <p:tags r:id="rId1"/>
            </p:custDataLst>
          </p:nvPr>
        </p:nvSpPr>
        <p:spPr bwMode="auto">
          <a:xfrm>
            <a:off x="433018" y="1339850"/>
            <a:ext cx="4215182" cy="4832872"/>
          </a:xfrm>
          <a:prstGeom prst="rect">
            <a:avLst/>
          </a:prstGeom>
          <a:solidFill>
            <a:schemeClr val="accent2"/>
          </a:solidFill>
          <a:ln w="9525">
            <a:solidFill>
              <a:schemeClr val="accent6"/>
            </a:solidFill>
            <a:miter lim="800000"/>
            <a:headEnd/>
            <a:tailEnd/>
          </a:ln>
        </p:spPr>
        <p:txBody>
          <a:bodyPr wrap="none" anchor="ctr">
            <a:noAutofit/>
          </a:bodyPr>
          <a:lstStyle/>
          <a:p>
            <a:pPr algn="l" rtl="0"/>
            <a:r>
              <a:rPr lang="en-US" sz="1837" b="1" dirty="0"/>
              <a:t>Consent Form</a:t>
            </a:r>
          </a:p>
        </p:txBody>
      </p:sp>
      <p:sp>
        <p:nvSpPr>
          <p:cNvPr id="6" name="TextBox 5"/>
          <p:cNvSpPr txBox="1">
            <a:spLocks/>
          </p:cNvSpPr>
          <p:nvPr>
            <p:custDataLst>
              <p:tags r:id="rId2"/>
            </p:custDataLst>
          </p:nvPr>
        </p:nvSpPr>
        <p:spPr>
          <a:xfrm>
            <a:off x="2450521" y="1433408"/>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Invitation</a:t>
            </a:r>
          </a:p>
        </p:txBody>
      </p:sp>
      <p:sp>
        <p:nvSpPr>
          <p:cNvPr id="7" name="TextBox 5"/>
          <p:cNvSpPr txBox="1">
            <a:spLocks/>
          </p:cNvSpPr>
          <p:nvPr>
            <p:custDataLst>
              <p:tags r:id="rId3"/>
            </p:custDataLst>
          </p:nvPr>
        </p:nvSpPr>
        <p:spPr>
          <a:xfrm>
            <a:off x="2450520" y="2108060"/>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Background information and purpose</a:t>
            </a:r>
          </a:p>
        </p:txBody>
      </p:sp>
      <p:sp>
        <p:nvSpPr>
          <p:cNvPr id="8" name="TextBox 5"/>
          <p:cNvSpPr txBox="1">
            <a:spLocks/>
          </p:cNvSpPr>
          <p:nvPr>
            <p:custDataLst>
              <p:tags r:id="rId4"/>
            </p:custDataLst>
          </p:nvPr>
        </p:nvSpPr>
        <p:spPr>
          <a:xfrm>
            <a:off x="2450520" y="2777560"/>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Procedures</a:t>
            </a:r>
          </a:p>
        </p:txBody>
      </p:sp>
      <p:sp>
        <p:nvSpPr>
          <p:cNvPr id="9" name="TextBox 5"/>
          <p:cNvSpPr txBox="1">
            <a:spLocks/>
          </p:cNvSpPr>
          <p:nvPr>
            <p:custDataLst>
              <p:tags r:id="rId5"/>
            </p:custDataLst>
          </p:nvPr>
        </p:nvSpPr>
        <p:spPr>
          <a:xfrm>
            <a:off x="2450519" y="3441450"/>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Risks, and benefits</a:t>
            </a:r>
          </a:p>
        </p:txBody>
      </p:sp>
      <p:sp>
        <p:nvSpPr>
          <p:cNvPr id="25" name="TextBox 5"/>
          <p:cNvSpPr txBox="1">
            <a:spLocks/>
          </p:cNvSpPr>
          <p:nvPr>
            <p:custDataLst>
              <p:tags r:id="rId6"/>
            </p:custDataLst>
          </p:nvPr>
        </p:nvSpPr>
        <p:spPr>
          <a:xfrm>
            <a:off x="2450519" y="4105340"/>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Confidentiality</a:t>
            </a:r>
          </a:p>
        </p:txBody>
      </p:sp>
      <p:sp>
        <p:nvSpPr>
          <p:cNvPr id="10" name="TextBox 5"/>
          <p:cNvSpPr txBox="1">
            <a:spLocks/>
          </p:cNvSpPr>
          <p:nvPr>
            <p:custDataLst>
              <p:tags r:id="rId7"/>
            </p:custDataLst>
          </p:nvPr>
        </p:nvSpPr>
        <p:spPr>
          <a:xfrm>
            <a:off x="2450519" y="4780868"/>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Contact information</a:t>
            </a:r>
          </a:p>
        </p:txBody>
      </p:sp>
      <p:sp>
        <p:nvSpPr>
          <p:cNvPr id="11" name="TextBox 5"/>
          <p:cNvSpPr txBox="1">
            <a:spLocks/>
          </p:cNvSpPr>
          <p:nvPr>
            <p:custDataLst>
              <p:tags r:id="rId8"/>
            </p:custDataLst>
          </p:nvPr>
        </p:nvSpPr>
        <p:spPr>
          <a:xfrm>
            <a:off x="2450519" y="5447322"/>
            <a:ext cx="4948859" cy="548640"/>
          </a:xfrm>
          <a:prstGeom prst="rect">
            <a:avLst/>
          </a:prstGeom>
          <a:solidFill>
            <a:schemeClr val="bg1"/>
          </a:solidFill>
          <a:ln w="9525">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rtl="0"/>
            <a:r>
              <a:rPr lang="en-US" sz="1837" b="1" dirty="0"/>
              <a:t>Voluntary participation/withdrawal</a:t>
            </a:r>
          </a:p>
        </p:txBody>
      </p:sp>
    </p:spTree>
    <p:extLst>
      <p:ext uri="{BB962C8B-B14F-4D97-AF65-F5344CB8AC3E}">
        <p14:creationId xmlns:p14="http://schemas.microsoft.com/office/powerpoint/2010/main" val="3443738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Informed Consent</a:t>
            </a:r>
          </a:p>
        </p:txBody>
      </p:sp>
      <p:sp>
        <p:nvSpPr>
          <p:cNvPr id="18435" name="Rectangle 3"/>
          <p:cNvSpPr>
            <a:spLocks noGrp="1" noChangeArrowheads="1"/>
          </p:cNvSpPr>
          <p:nvPr>
            <p:ph type="body" idx="1"/>
          </p:nvPr>
        </p:nvSpPr>
        <p:spPr>
          <a:xfrm>
            <a:off x="709769" y="1428085"/>
            <a:ext cx="7680960" cy="4572000"/>
          </a:xfrm>
        </p:spPr>
        <p:txBody>
          <a:bodyPr>
            <a:normAutofit/>
          </a:bodyPr>
          <a:lstStyle/>
          <a:p>
            <a:r>
              <a:rPr lang="en-US" altLang="en-US" dirty="0"/>
              <a:t>Informed Consent </a:t>
            </a:r>
            <a:r>
              <a:rPr lang="en-US" altLang="en-US" dirty="0">
                <a:solidFill>
                  <a:srgbClr val="FF0000"/>
                </a:solidFill>
              </a:rPr>
              <a:t>begins</a:t>
            </a:r>
            <a:r>
              <a:rPr lang="en-US" altLang="en-US" dirty="0"/>
              <a:t> when you approach potential subjects and </a:t>
            </a:r>
            <a:r>
              <a:rPr lang="en-US" altLang="en-US" dirty="0">
                <a:solidFill>
                  <a:srgbClr val="FF0000"/>
                </a:solidFill>
              </a:rPr>
              <a:t>continues</a:t>
            </a:r>
            <a:r>
              <a:rPr lang="en-US" altLang="en-US" dirty="0"/>
              <a:t> throughout your research:</a:t>
            </a:r>
          </a:p>
        </p:txBody>
      </p:sp>
      <p:sp>
        <p:nvSpPr>
          <p:cNvPr id="5" name="TextBox 4"/>
          <p:cNvSpPr txBox="1"/>
          <p:nvPr/>
        </p:nvSpPr>
        <p:spPr>
          <a:xfrm>
            <a:off x="587913" y="3006704"/>
            <a:ext cx="2560320" cy="3298845"/>
          </a:xfrm>
          <a:prstGeom prst="rect">
            <a:avLst/>
          </a:prstGeom>
          <a:solidFill>
            <a:schemeClr val="accent3">
              <a:lumMod val="20000"/>
              <a:lumOff val="80000"/>
            </a:schemeClr>
          </a:solidFill>
          <a:ln>
            <a:solidFill>
              <a:srgbClr val="0070C0"/>
            </a:solidFill>
          </a:ln>
        </p:spPr>
        <p:txBody>
          <a:bodyPr wrap="square" rtlCol="0" anchor="ctr">
            <a:noAutofit/>
          </a:bodyPr>
          <a:lstStyle/>
          <a:p>
            <a:pPr algn="l" rtl="0">
              <a:lnSpc>
                <a:spcPct val="120000"/>
              </a:lnSpc>
            </a:pPr>
            <a:r>
              <a:rPr lang="en-US" altLang="en-US" sz="2000" dirty="0"/>
              <a:t>that enables individuals to </a:t>
            </a:r>
            <a:r>
              <a:rPr lang="en-US" altLang="en-US" sz="2000" dirty="0">
                <a:solidFill>
                  <a:srgbClr val="FF0000"/>
                </a:solidFill>
              </a:rPr>
              <a:t>knowledgeably and voluntarily </a:t>
            </a:r>
            <a:r>
              <a:rPr lang="en-US" altLang="en-US" sz="2000" dirty="0"/>
              <a:t>decide whether or not to participate as a research subject</a:t>
            </a:r>
            <a:endParaRPr lang="en-US" sz="2000" dirty="0"/>
          </a:p>
        </p:txBody>
      </p:sp>
      <p:sp>
        <p:nvSpPr>
          <p:cNvPr id="8" name="TextBox 7"/>
          <p:cNvSpPr txBox="1"/>
          <p:nvPr/>
        </p:nvSpPr>
        <p:spPr>
          <a:xfrm>
            <a:off x="3398604" y="3006704"/>
            <a:ext cx="2560320" cy="3298845"/>
          </a:xfrm>
          <a:prstGeom prst="rect">
            <a:avLst/>
          </a:prstGeom>
          <a:solidFill>
            <a:schemeClr val="accent3">
              <a:lumMod val="20000"/>
              <a:lumOff val="80000"/>
            </a:schemeClr>
          </a:solidFill>
          <a:ln>
            <a:solidFill>
              <a:srgbClr val="0070C0"/>
            </a:solidFill>
          </a:ln>
        </p:spPr>
        <p:txBody>
          <a:bodyPr wrap="square" rtlCol="0" anchor="ctr">
            <a:noAutofit/>
          </a:bodyPr>
          <a:lstStyle/>
          <a:p>
            <a:pPr algn="l" rtl="0">
              <a:lnSpc>
                <a:spcPct val="120000"/>
              </a:lnSpc>
            </a:pPr>
            <a:r>
              <a:rPr lang="en-US" altLang="en-US" sz="2000" dirty="0"/>
              <a:t>consent with a written form signed by the subject</a:t>
            </a:r>
          </a:p>
        </p:txBody>
      </p:sp>
      <p:sp>
        <p:nvSpPr>
          <p:cNvPr id="9" name="TextBox 8"/>
          <p:cNvSpPr txBox="1"/>
          <p:nvPr/>
        </p:nvSpPr>
        <p:spPr>
          <a:xfrm>
            <a:off x="6244260" y="3013054"/>
            <a:ext cx="2560320" cy="3298846"/>
          </a:xfrm>
          <a:prstGeom prst="rect">
            <a:avLst/>
          </a:prstGeom>
          <a:solidFill>
            <a:schemeClr val="accent3">
              <a:lumMod val="20000"/>
              <a:lumOff val="80000"/>
            </a:schemeClr>
          </a:solidFill>
          <a:ln>
            <a:solidFill>
              <a:srgbClr val="0070C0"/>
            </a:solidFill>
          </a:ln>
        </p:spPr>
        <p:txBody>
          <a:bodyPr wrap="square" rtlCol="0" anchor="ctr">
            <a:noAutofit/>
          </a:bodyPr>
          <a:lstStyle/>
          <a:p>
            <a:pPr algn="l" rtl="0">
              <a:lnSpc>
                <a:spcPct val="120000"/>
              </a:lnSpc>
            </a:pPr>
            <a:r>
              <a:rPr lang="en-US" altLang="en-US" sz="2000" dirty="0"/>
              <a:t>to any questions/concerns during the research and communicating any new findings that may affect the subject’s willingness to continue participating</a:t>
            </a:r>
            <a:endParaRPr lang="en-US" sz="2000" dirty="0"/>
          </a:p>
        </p:txBody>
      </p:sp>
      <p:sp>
        <p:nvSpPr>
          <p:cNvPr id="7" name="TextBox 6"/>
          <p:cNvSpPr txBox="1"/>
          <p:nvPr/>
        </p:nvSpPr>
        <p:spPr>
          <a:xfrm>
            <a:off x="587913" y="2384098"/>
            <a:ext cx="2560320" cy="695180"/>
          </a:xfrm>
          <a:prstGeom prst="rect">
            <a:avLst/>
          </a:prstGeom>
          <a:solidFill>
            <a:schemeClr val="accent3">
              <a:lumMod val="75000"/>
            </a:schemeClr>
          </a:solidFill>
          <a:ln>
            <a:solidFill>
              <a:srgbClr val="0070C0"/>
            </a:solidFill>
          </a:ln>
        </p:spPr>
        <p:txBody>
          <a:bodyPr wrap="square" rtlCol="0" anchor="ctr">
            <a:noAutofit/>
          </a:bodyPr>
          <a:lstStyle/>
          <a:p>
            <a:pPr algn="l" rtl="0">
              <a:lnSpc>
                <a:spcPct val="120000"/>
              </a:lnSpc>
            </a:pPr>
            <a:r>
              <a:rPr lang="en-US" altLang="en-US" sz="2000" b="1" dirty="0">
                <a:solidFill>
                  <a:schemeClr val="bg1"/>
                </a:solidFill>
              </a:rPr>
              <a:t>Present information</a:t>
            </a:r>
            <a:endParaRPr lang="en-US" sz="2000" dirty="0">
              <a:solidFill>
                <a:schemeClr val="bg1"/>
              </a:solidFill>
            </a:endParaRPr>
          </a:p>
        </p:txBody>
      </p:sp>
      <p:sp>
        <p:nvSpPr>
          <p:cNvPr id="10" name="TextBox 9"/>
          <p:cNvSpPr txBox="1"/>
          <p:nvPr/>
        </p:nvSpPr>
        <p:spPr>
          <a:xfrm>
            <a:off x="3398604" y="2343150"/>
            <a:ext cx="2560320" cy="704850"/>
          </a:xfrm>
          <a:prstGeom prst="rect">
            <a:avLst/>
          </a:prstGeom>
          <a:solidFill>
            <a:schemeClr val="accent3">
              <a:lumMod val="75000"/>
            </a:schemeClr>
          </a:solidFill>
          <a:ln>
            <a:solidFill>
              <a:srgbClr val="0070C0"/>
            </a:solidFill>
          </a:ln>
        </p:spPr>
        <p:txBody>
          <a:bodyPr wrap="square" rtlCol="0" anchor="ctr">
            <a:noAutofit/>
          </a:bodyPr>
          <a:lstStyle/>
          <a:p>
            <a:pPr algn="l" rtl="0">
              <a:lnSpc>
                <a:spcPct val="120000"/>
              </a:lnSpc>
            </a:pPr>
            <a:r>
              <a:rPr lang="en-US" altLang="en-US" sz="2000" b="1" dirty="0">
                <a:solidFill>
                  <a:schemeClr val="bg1"/>
                </a:solidFill>
              </a:rPr>
              <a:t>Document</a:t>
            </a:r>
            <a:endParaRPr lang="en-US" altLang="en-US" sz="2000" dirty="0">
              <a:solidFill>
                <a:schemeClr val="bg1"/>
              </a:solidFill>
            </a:endParaRPr>
          </a:p>
        </p:txBody>
      </p:sp>
      <p:sp>
        <p:nvSpPr>
          <p:cNvPr id="11" name="TextBox 10"/>
          <p:cNvSpPr txBox="1"/>
          <p:nvPr/>
        </p:nvSpPr>
        <p:spPr>
          <a:xfrm>
            <a:off x="6244260" y="2343149"/>
            <a:ext cx="2560320" cy="704850"/>
          </a:xfrm>
          <a:prstGeom prst="rect">
            <a:avLst/>
          </a:prstGeom>
          <a:solidFill>
            <a:schemeClr val="accent3">
              <a:lumMod val="75000"/>
            </a:schemeClr>
          </a:solidFill>
          <a:ln>
            <a:solidFill>
              <a:srgbClr val="0070C0"/>
            </a:solidFill>
          </a:ln>
        </p:spPr>
        <p:txBody>
          <a:bodyPr wrap="square" rtlCol="0" anchor="ctr">
            <a:noAutofit/>
          </a:bodyPr>
          <a:lstStyle/>
          <a:p>
            <a:pPr algn="l" rtl="0">
              <a:lnSpc>
                <a:spcPct val="120000"/>
              </a:lnSpc>
            </a:pPr>
            <a:r>
              <a:rPr lang="en-US" altLang="en-US" sz="2000" b="1" dirty="0">
                <a:solidFill>
                  <a:schemeClr val="bg1"/>
                </a:solidFill>
              </a:rPr>
              <a:t>Respond</a:t>
            </a:r>
            <a:endParaRPr lang="en-US" sz="2000" dirty="0">
              <a:solidFill>
                <a:schemeClr val="bg1"/>
              </a:solidFill>
            </a:endParaRPr>
          </a:p>
        </p:txBody>
      </p:sp>
    </p:spTree>
    <p:extLst>
      <p:ext uri="{BB962C8B-B14F-4D97-AF65-F5344CB8AC3E}">
        <p14:creationId xmlns:p14="http://schemas.microsoft.com/office/powerpoint/2010/main" val="344991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Parental Informed Consent</a:t>
            </a:r>
          </a:p>
        </p:txBody>
      </p:sp>
      <p:sp>
        <p:nvSpPr>
          <p:cNvPr id="21507" name="Rectangle 3"/>
          <p:cNvSpPr>
            <a:spLocks noGrp="1" noChangeArrowheads="1"/>
          </p:cNvSpPr>
          <p:nvPr>
            <p:ph type="body" idx="1"/>
          </p:nvPr>
        </p:nvSpPr>
        <p:spPr/>
        <p:txBody>
          <a:bodyPr/>
          <a:lstStyle/>
          <a:p>
            <a:r>
              <a:rPr lang="en-US" altLang="en-US" dirty="0"/>
              <a:t>When research involves </a:t>
            </a:r>
            <a:r>
              <a:rPr lang="en-US" altLang="en-US" dirty="0">
                <a:solidFill>
                  <a:srgbClr val="FF0000"/>
                </a:solidFill>
              </a:rPr>
              <a:t>individuals under age of 18</a:t>
            </a:r>
          </a:p>
          <a:p>
            <a:pPr marL="608076" lvl="1" indent="-457200">
              <a:buFont typeface="+mj-lt"/>
              <a:buAutoNum type="arabicPeriod"/>
            </a:pPr>
            <a:r>
              <a:rPr lang="en-US" altLang="en-US" dirty="0"/>
              <a:t>Informed consent from one parent/guardian is sufficient for research that involves minimal risk, </a:t>
            </a:r>
            <a:r>
              <a:rPr lang="en-US" altLang="en-US" dirty="0">
                <a:solidFill>
                  <a:srgbClr val="FF0000"/>
                </a:solidFill>
              </a:rPr>
              <a:t>and</a:t>
            </a:r>
          </a:p>
          <a:p>
            <a:pPr marL="608076" lvl="1" indent="-457200">
              <a:buFont typeface="+mj-lt"/>
              <a:buAutoNum type="arabicPeriod"/>
            </a:pPr>
            <a:r>
              <a:rPr lang="en-US" altLang="en-US" dirty="0"/>
              <a:t>Signed documentation from children/minors who are capable of deciding whether or not to participate in your research</a:t>
            </a:r>
          </a:p>
        </p:txBody>
      </p:sp>
    </p:spTree>
    <p:extLst>
      <p:ext uri="{BB962C8B-B14F-4D97-AF65-F5344CB8AC3E}">
        <p14:creationId xmlns:p14="http://schemas.microsoft.com/office/powerpoint/2010/main" val="328529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IRB and You!</a:t>
            </a:r>
          </a:p>
        </p:txBody>
      </p:sp>
      <p:sp>
        <p:nvSpPr>
          <p:cNvPr id="11267" name="Rectangle 3"/>
          <p:cNvSpPr>
            <a:spLocks noGrp="1" noChangeArrowheads="1"/>
          </p:cNvSpPr>
          <p:nvPr>
            <p:ph idx="1"/>
          </p:nvPr>
        </p:nvSpPr>
        <p:spPr/>
        <p:txBody>
          <a:bodyPr/>
          <a:lstStyle/>
          <a:p>
            <a:r>
              <a:rPr lang="en-US" altLang="en-US" dirty="0"/>
              <a:t>IRB charged with assuring the rights, safety and welfare of research participants</a:t>
            </a:r>
          </a:p>
          <a:p>
            <a:r>
              <a:rPr lang="en-US" altLang="en-US" dirty="0"/>
              <a:t>IRB is your partner in and shares your commitment to the safe and ethical conduct of research, not your adversary</a:t>
            </a:r>
          </a:p>
          <a:p>
            <a:r>
              <a:rPr lang="en-US" altLang="en-US" dirty="0"/>
              <a:t>IRB assists PIs in meeting regulatory requirements for research</a:t>
            </a:r>
          </a:p>
          <a:p>
            <a:endParaRPr lang="en-US" altLang="en-US" dirty="0"/>
          </a:p>
        </p:txBody>
      </p:sp>
      <p:sp>
        <p:nvSpPr>
          <p:cNvPr id="6" name="TextBox 5"/>
          <p:cNvSpPr txBox="1"/>
          <p:nvPr/>
        </p:nvSpPr>
        <p:spPr>
          <a:xfrm>
            <a:off x="4664598" y="5989558"/>
            <a:ext cx="4369443" cy="338554"/>
          </a:xfrm>
          <a:prstGeom prst="rect">
            <a:avLst/>
          </a:prstGeom>
          <a:noFill/>
        </p:spPr>
        <p:txBody>
          <a:bodyPr wrap="square" rtlCol="0">
            <a:spAutoFit/>
          </a:bodyPr>
          <a:lstStyle/>
          <a:p>
            <a:pPr rtl="0"/>
            <a:r>
              <a:rPr lang="en-US" sz="1600" dirty="0"/>
              <a:t>PI: Primary Investigator</a:t>
            </a:r>
          </a:p>
        </p:txBody>
      </p:sp>
    </p:spTree>
    <p:extLst>
      <p:ext uri="{BB962C8B-B14F-4D97-AF65-F5344CB8AC3E}">
        <p14:creationId xmlns:p14="http://schemas.microsoft.com/office/powerpoint/2010/main" val="346239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Use of Animals in Research</a:t>
            </a:r>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6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p:txBody>
          <a:bodyPr/>
          <a:lstStyle/>
          <a:p>
            <a:r>
              <a:rPr lang="en-GB" altLang="en-US" dirty="0"/>
              <a:t>Basic Animal Rights</a:t>
            </a:r>
          </a:p>
        </p:txBody>
      </p:sp>
      <p:sp>
        <p:nvSpPr>
          <p:cNvPr id="1030" name="Rectangle 2"/>
          <p:cNvSpPr>
            <a:spLocks noGrp="1" noChangeArrowheads="1"/>
          </p:cNvSpPr>
          <p:nvPr>
            <p:ph idx="1"/>
          </p:nvPr>
        </p:nvSpPr>
        <p:spPr/>
        <p:txBody>
          <a:bodyPr/>
          <a:lstStyle/>
          <a:p>
            <a:pPr marL="0" indent="0">
              <a:buNone/>
            </a:pPr>
            <a:endParaRPr lang="en-GB" altLang="en-US" dirty="0"/>
          </a:p>
          <a:p>
            <a:pPr marL="0" indent="0">
              <a:buNone/>
            </a:pPr>
            <a:r>
              <a:rPr lang="en-GB" altLang="en-US" dirty="0"/>
              <a:t>"The question is not, can they reason? nor, can they talk? but, can they suffer?“</a:t>
            </a:r>
          </a:p>
          <a:p>
            <a:pPr marL="0" indent="0">
              <a:buNone/>
            </a:pPr>
            <a:endParaRPr lang="en-GB" altLang="en-US" dirty="0"/>
          </a:p>
          <a:p>
            <a:pPr marL="0" indent="0" algn="r">
              <a:buNone/>
            </a:pPr>
            <a:r>
              <a:rPr lang="en-GB" altLang="en-US" sz="1800" dirty="0"/>
              <a:t>Jeremy Bentham 1789 Introduction to the Principles of Morals and Legislation </a:t>
            </a:r>
            <a:endParaRPr lang="en-US" altLang="en-US" sz="1800" dirty="0"/>
          </a:p>
          <a:p>
            <a:endParaRPr lang="en-GB" altLang="en-US" dirty="0"/>
          </a:p>
        </p:txBody>
      </p:sp>
    </p:spTree>
    <p:extLst>
      <p:ext uri="{BB962C8B-B14F-4D97-AF65-F5344CB8AC3E}">
        <p14:creationId xmlns:p14="http://schemas.microsoft.com/office/powerpoint/2010/main" val="144187642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altLang="en-US"/>
              <a:t>Animal Testing</a:t>
            </a:r>
          </a:p>
        </p:txBody>
      </p:sp>
      <p:sp>
        <p:nvSpPr>
          <p:cNvPr id="8195" name="Content Placeholder 2"/>
          <p:cNvSpPr>
            <a:spLocks noGrp="1"/>
          </p:cNvSpPr>
          <p:nvPr>
            <p:ph idx="1"/>
          </p:nvPr>
        </p:nvSpPr>
        <p:spPr/>
        <p:txBody>
          <a:bodyPr/>
          <a:lstStyle/>
          <a:p>
            <a:r>
              <a:rPr lang="en-AU" altLang="en-US" dirty="0"/>
              <a:t>Animal research has allowed the development of:</a:t>
            </a:r>
          </a:p>
          <a:p>
            <a:pPr lvl="1"/>
            <a:r>
              <a:rPr lang="en-AU" altLang="en-US" dirty="0"/>
              <a:t>Medicines</a:t>
            </a:r>
          </a:p>
          <a:p>
            <a:pPr lvl="1"/>
            <a:r>
              <a:rPr lang="en-AU" altLang="en-US" dirty="0"/>
              <a:t>Vaccines</a:t>
            </a:r>
          </a:p>
          <a:p>
            <a:pPr lvl="1"/>
            <a:r>
              <a:rPr lang="en-AU" altLang="en-US" dirty="0"/>
              <a:t>Surgical techniques</a:t>
            </a:r>
          </a:p>
          <a:p>
            <a:pPr lvl="1"/>
            <a:r>
              <a:rPr lang="en-AU" altLang="en-US" dirty="0"/>
              <a:t>Advanced scientific understanding in many areas</a:t>
            </a:r>
          </a:p>
          <a:p>
            <a:r>
              <a:rPr lang="en-AU" dirty="0"/>
              <a:t>Around 50-100 million animals used in research/year</a:t>
            </a:r>
          </a:p>
        </p:txBody>
      </p:sp>
    </p:spTree>
    <p:extLst>
      <p:ext uri="{BB962C8B-B14F-4D97-AF65-F5344CB8AC3E}">
        <p14:creationId xmlns:p14="http://schemas.microsoft.com/office/powerpoint/2010/main" val="304050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altLang="en-US" dirty="0"/>
              <a:t>The Three R’s in Animal Testing</a:t>
            </a:r>
          </a:p>
        </p:txBody>
      </p:sp>
      <p:sp>
        <p:nvSpPr>
          <p:cNvPr id="16387" name="Content Placeholder 2"/>
          <p:cNvSpPr>
            <a:spLocks noGrp="1"/>
          </p:cNvSpPr>
          <p:nvPr>
            <p:ph idx="1"/>
          </p:nvPr>
        </p:nvSpPr>
        <p:spPr>
          <a:xfrm>
            <a:off x="709769" y="1568668"/>
            <a:ext cx="7680960" cy="4572000"/>
          </a:xfrm>
        </p:spPr>
        <p:txBody>
          <a:bodyPr/>
          <a:lstStyle/>
          <a:p>
            <a:pPr eaLnBrk="1" hangingPunct="1"/>
            <a:r>
              <a:rPr lang="en-AU" altLang="en-US" dirty="0"/>
              <a:t>The guiding principles for the use of animals in research are the three R’s:</a:t>
            </a:r>
          </a:p>
        </p:txBody>
      </p:sp>
      <p:graphicFrame>
        <p:nvGraphicFramePr>
          <p:cNvPr id="2" name="Diagram 1"/>
          <p:cNvGraphicFramePr/>
          <p:nvPr>
            <p:extLst>
              <p:ext uri="{D42A27DB-BD31-4B8C-83A1-F6EECF244321}">
                <p14:modId xmlns:p14="http://schemas.microsoft.com/office/powerpoint/2010/main" val="3680985861"/>
              </p:ext>
            </p:extLst>
          </p:nvPr>
        </p:nvGraphicFramePr>
        <p:xfrm>
          <a:off x="556787" y="2613613"/>
          <a:ext cx="8211764" cy="355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5417" y="6455377"/>
            <a:ext cx="8057015" cy="338554"/>
          </a:xfrm>
          <a:prstGeom prst="rect">
            <a:avLst/>
          </a:prstGeom>
        </p:spPr>
        <p:txBody>
          <a:bodyPr wrap="square">
            <a:spAutoFit/>
          </a:bodyPr>
          <a:lstStyle/>
          <a:p>
            <a:pPr algn="l">
              <a:buFontTx/>
              <a:buNone/>
            </a:pPr>
            <a:r>
              <a:rPr lang="en-US" altLang="en-US" sz="1600" dirty="0">
                <a:solidFill>
                  <a:schemeClr val="bg1"/>
                </a:solidFill>
              </a:rPr>
              <a:t>Russell and R.L. Burch (1959) The Principles of Humane Experimental Technique</a:t>
            </a:r>
          </a:p>
        </p:txBody>
      </p:sp>
    </p:spTree>
    <p:extLst>
      <p:ext uri="{BB962C8B-B14F-4D97-AF65-F5344CB8AC3E}">
        <p14:creationId xmlns:p14="http://schemas.microsoft.com/office/powerpoint/2010/main" val="397292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Use of Human Subjects in Research</a:t>
            </a:r>
            <a:endParaRPr lang="en-US" dirty="0"/>
          </a:p>
        </p:txBody>
      </p:sp>
      <p:pic>
        <p:nvPicPr>
          <p:cNvPr id="6"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72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Regulations for Living Subjects in SA</a:t>
            </a:r>
          </a:p>
        </p:txBody>
      </p:sp>
      <p:sp>
        <p:nvSpPr>
          <p:cNvPr id="3" name="Content Placeholder 2"/>
          <p:cNvSpPr>
            <a:spLocks noGrp="1"/>
          </p:cNvSpPr>
          <p:nvPr>
            <p:ph idx="1"/>
          </p:nvPr>
        </p:nvSpPr>
        <p:spPr/>
        <p:txBody>
          <a:bodyPr>
            <a:normAutofit lnSpcReduction="10000"/>
          </a:bodyPr>
          <a:lstStyle/>
          <a:p>
            <a:r>
              <a:rPr lang="en-US" dirty="0"/>
              <a:t> Law of Ethics of Research on Living Creatures</a:t>
            </a:r>
          </a:p>
          <a:p>
            <a:pPr algn="r" rtl="1"/>
            <a:r>
              <a:rPr lang="ar-SA" dirty="0"/>
              <a:t>نظام أخلاقيات البحث على المخلوقات الحية </a:t>
            </a:r>
          </a:p>
          <a:p>
            <a:r>
              <a:rPr lang="en-US" dirty="0"/>
              <a:t>Established in 2010</a:t>
            </a:r>
          </a:p>
          <a:p>
            <a:r>
              <a:rPr lang="en-US" dirty="0"/>
              <a:t>Applies to:</a:t>
            </a:r>
          </a:p>
          <a:p>
            <a:pPr lvl="1"/>
            <a:r>
              <a:rPr lang="en-US" dirty="0"/>
              <a:t>Any research establishment conducting research on living creatures in SA</a:t>
            </a:r>
          </a:p>
          <a:p>
            <a:pPr lvl="1"/>
            <a:r>
              <a:rPr lang="en-US" dirty="0"/>
              <a:t>Research conducted on samples taken from within SA</a:t>
            </a:r>
            <a:endParaRPr lang="en-US" dirty="0"/>
          </a:p>
        </p:txBody>
      </p:sp>
    </p:spTree>
    <p:extLst>
      <p:ext uri="{BB962C8B-B14F-4D97-AF65-F5344CB8AC3E}">
        <p14:creationId xmlns:p14="http://schemas.microsoft.com/office/powerpoint/2010/main" val="2223364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Regulations at KSU</a:t>
            </a:r>
            <a:endParaRPr lang="en-US" dirty="0"/>
          </a:p>
        </p:txBody>
      </p:sp>
      <p:sp>
        <p:nvSpPr>
          <p:cNvPr id="3" name="Content Placeholder 2"/>
          <p:cNvSpPr>
            <a:spLocks noGrp="1"/>
          </p:cNvSpPr>
          <p:nvPr>
            <p:ph idx="1"/>
          </p:nvPr>
        </p:nvSpPr>
        <p:spPr/>
        <p:txBody>
          <a:bodyPr/>
          <a:lstStyle/>
          <a:p>
            <a:r>
              <a:rPr lang="en-US" dirty="0"/>
              <a:t>KSU research ethics committee</a:t>
            </a:r>
          </a:p>
          <a:p>
            <a:r>
              <a:rPr lang="en-US" dirty="0"/>
              <a:t>Has three sub-committees:</a:t>
            </a:r>
          </a:p>
          <a:p>
            <a:pPr lvl="1"/>
            <a:r>
              <a:rPr lang="en-US" dirty="0"/>
              <a:t>Committee for medical research</a:t>
            </a:r>
          </a:p>
          <a:p>
            <a:pPr lvl="1"/>
            <a:r>
              <a:rPr lang="en-US" dirty="0"/>
              <a:t>Committee for scientific research</a:t>
            </a:r>
          </a:p>
          <a:p>
            <a:pPr lvl="1"/>
            <a:r>
              <a:rPr lang="en-US" dirty="0"/>
              <a:t>Committee for humanitarian research</a:t>
            </a:r>
          </a:p>
        </p:txBody>
      </p:sp>
    </p:spTree>
    <p:extLst>
      <p:ext uri="{BB962C8B-B14F-4D97-AF65-F5344CB8AC3E}">
        <p14:creationId xmlns:p14="http://schemas.microsoft.com/office/powerpoint/2010/main" val="2462383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Moral (Debatable) Issues</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08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Issues in Research Ethics</a:t>
            </a:r>
          </a:p>
        </p:txBody>
      </p:sp>
      <p:sp>
        <p:nvSpPr>
          <p:cNvPr id="3" name="Content Placeholder 2"/>
          <p:cNvSpPr>
            <a:spLocks noGrp="1"/>
          </p:cNvSpPr>
          <p:nvPr>
            <p:ph idx="1"/>
          </p:nvPr>
        </p:nvSpPr>
        <p:spPr/>
        <p:txBody>
          <a:bodyPr/>
          <a:lstStyle/>
          <a:p>
            <a:r>
              <a:rPr lang="en-US" dirty="0"/>
              <a:t>Stem cell research</a:t>
            </a:r>
          </a:p>
          <a:p>
            <a:r>
              <a:rPr lang="en-US" dirty="0"/>
              <a:t>Research involving human cells in animal studies</a:t>
            </a:r>
          </a:p>
          <a:p>
            <a:r>
              <a:rPr lang="en-US" dirty="0"/>
              <a:t>Genetic research</a:t>
            </a:r>
          </a:p>
        </p:txBody>
      </p:sp>
    </p:spTree>
    <p:extLst>
      <p:ext uri="{BB962C8B-B14F-4D97-AF65-F5344CB8AC3E}">
        <p14:creationId xmlns:p14="http://schemas.microsoft.com/office/powerpoint/2010/main" val="2243377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73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US" altLang="en-US" dirty="0"/>
              <a:t>How to Avoid Ethical Dilemmas?</a:t>
            </a:r>
          </a:p>
        </p:txBody>
      </p:sp>
      <p:sp>
        <p:nvSpPr>
          <p:cNvPr id="5122" name="Rectangle 2"/>
          <p:cNvSpPr>
            <a:spLocks noGrp="1" noChangeArrowheads="1"/>
          </p:cNvSpPr>
          <p:nvPr>
            <p:ph type="body" idx="1"/>
          </p:nvPr>
        </p:nvSpPr>
        <p:spPr/>
        <p:txBody>
          <a:bodyPr>
            <a:normAutofit/>
          </a:bodyPr>
          <a:lstStyle/>
          <a:p>
            <a:pPr marL="0" indent="0">
              <a:buNone/>
            </a:pPr>
            <a:r>
              <a:rPr lang="en-US" altLang="en-US" dirty="0"/>
              <a:t>1. Know the rules</a:t>
            </a:r>
          </a:p>
          <a:p>
            <a:pPr marL="0" indent="0">
              <a:buNone/>
            </a:pPr>
            <a:r>
              <a:rPr lang="en-US" altLang="en-US" dirty="0"/>
              <a:t>2. Know your rights and responsibilities</a:t>
            </a:r>
          </a:p>
          <a:p>
            <a:pPr lvl="1"/>
            <a:r>
              <a:rPr lang="en-US" altLang="en-US" dirty="0"/>
              <a:t>Co-authorship</a:t>
            </a:r>
          </a:p>
          <a:p>
            <a:pPr lvl="1"/>
            <a:r>
              <a:rPr lang="en-US" altLang="en-US" dirty="0"/>
              <a:t>Ownership of intellectual property</a:t>
            </a:r>
          </a:p>
          <a:p>
            <a:pPr lvl="1"/>
            <a:r>
              <a:rPr lang="en-US" altLang="en-US" dirty="0"/>
              <a:t>Conflicts of interest</a:t>
            </a:r>
          </a:p>
        </p:txBody>
      </p:sp>
    </p:spTree>
    <p:extLst>
      <p:ext uri="{BB962C8B-B14F-4D97-AF65-F5344CB8AC3E}">
        <p14:creationId xmlns:p14="http://schemas.microsoft.com/office/powerpoint/2010/main" val="3446903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US" altLang="en-US" dirty="0"/>
              <a:t>How to Avoid Ethical Dilemmas?</a:t>
            </a:r>
            <a:endParaRPr lang="en-US" altLang="en-US" dirty="0"/>
          </a:p>
        </p:txBody>
      </p:sp>
      <p:sp>
        <p:nvSpPr>
          <p:cNvPr id="6146" name="Rectangle 2"/>
          <p:cNvSpPr>
            <a:spLocks noGrp="1" noChangeArrowheads="1"/>
          </p:cNvSpPr>
          <p:nvPr>
            <p:ph type="body" idx="1"/>
          </p:nvPr>
        </p:nvSpPr>
        <p:spPr/>
        <p:txBody>
          <a:bodyPr>
            <a:normAutofit/>
          </a:bodyPr>
          <a:lstStyle/>
          <a:p>
            <a:pPr marL="0" indent="0">
              <a:buNone/>
            </a:pPr>
            <a:r>
              <a:rPr lang="en-US" altLang="en-US" dirty="0"/>
              <a:t>3. Learn to recognize most common ethical mistakes:</a:t>
            </a:r>
          </a:p>
          <a:p>
            <a:pPr lvl="1"/>
            <a:r>
              <a:rPr lang="en-US" altLang="en-US" dirty="0"/>
              <a:t>Misappropriation of text or ideas</a:t>
            </a:r>
          </a:p>
          <a:p>
            <a:pPr lvl="1"/>
            <a:r>
              <a:rPr lang="en-US" altLang="en-US" dirty="0"/>
              <a:t>Deceptive reporting of research results</a:t>
            </a:r>
          </a:p>
          <a:p>
            <a:pPr marL="0" indent="0">
              <a:buNone/>
            </a:pPr>
            <a:r>
              <a:rPr lang="en-US" altLang="en-US" dirty="0"/>
              <a:t>4. Take steps to avoid conflicts in your research group</a:t>
            </a:r>
          </a:p>
          <a:p>
            <a:pPr marL="0" indent="0">
              <a:buNone/>
            </a:pPr>
            <a:r>
              <a:rPr lang="en-US" altLang="en-US" dirty="0"/>
              <a:t>5. Learn from others' mistakes</a:t>
            </a:r>
          </a:p>
        </p:txBody>
      </p:sp>
    </p:spTree>
    <p:extLst>
      <p:ext uri="{BB962C8B-B14F-4D97-AF65-F5344CB8AC3E}">
        <p14:creationId xmlns:p14="http://schemas.microsoft.com/office/powerpoint/2010/main" val="2090020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r>
              <a:rPr lang="en-US" altLang="en-US"/>
              <a:t>Ethics Education</a:t>
            </a:r>
          </a:p>
        </p:txBody>
      </p:sp>
      <p:sp>
        <p:nvSpPr>
          <p:cNvPr id="7170" name="Rectangle 2"/>
          <p:cNvSpPr>
            <a:spLocks noGrp="1" noChangeArrowheads="1"/>
          </p:cNvSpPr>
          <p:nvPr>
            <p:ph type="body" idx="1"/>
          </p:nvPr>
        </p:nvSpPr>
        <p:spPr/>
        <p:txBody>
          <a:bodyPr>
            <a:normAutofit/>
          </a:bodyPr>
          <a:lstStyle/>
          <a:p>
            <a:r>
              <a:rPr lang="en-US" altLang="en-US" dirty="0"/>
              <a:t>Scientific integrity training is now required in many areas of the sciences</a:t>
            </a:r>
          </a:p>
          <a:p>
            <a:r>
              <a:rPr lang="en-US" altLang="en-US" dirty="0"/>
              <a:t>Some grants/funding agencies require it</a:t>
            </a:r>
          </a:p>
          <a:p>
            <a:r>
              <a:rPr lang="en-US" altLang="en-US" dirty="0"/>
              <a:t>Ethics training is a standard part of some graduate programs</a:t>
            </a:r>
          </a:p>
        </p:txBody>
      </p:sp>
    </p:spTree>
    <p:extLst>
      <p:ext uri="{BB962C8B-B14F-4D97-AF65-F5344CB8AC3E}">
        <p14:creationId xmlns:p14="http://schemas.microsoft.com/office/powerpoint/2010/main" val="3493991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en-US"/>
              <a:t>Official Policies</a:t>
            </a:r>
          </a:p>
        </p:txBody>
      </p:sp>
      <p:sp>
        <p:nvSpPr>
          <p:cNvPr id="10242" name="Rectangle 2"/>
          <p:cNvSpPr>
            <a:spLocks noGrp="1" noChangeArrowheads="1"/>
          </p:cNvSpPr>
          <p:nvPr>
            <p:ph type="body" idx="1"/>
          </p:nvPr>
        </p:nvSpPr>
        <p:spPr/>
        <p:txBody>
          <a:bodyPr>
            <a:normAutofit/>
          </a:bodyPr>
          <a:lstStyle/>
          <a:p>
            <a:r>
              <a:rPr lang="en-US" altLang="en-US" dirty="0"/>
              <a:t>Look at KSU policies</a:t>
            </a:r>
          </a:p>
          <a:p>
            <a:r>
              <a:rPr lang="en-US" altLang="en-US" dirty="0"/>
              <a:t>Depends on which subcommittee reviews your project</a:t>
            </a:r>
          </a:p>
          <a:p>
            <a:r>
              <a:rPr lang="en-US" altLang="en-US" dirty="0"/>
              <a:t>Follow national guidelines (available for public online)</a:t>
            </a:r>
          </a:p>
        </p:txBody>
      </p:sp>
    </p:spTree>
    <p:extLst>
      <p:ext uri="{BB962C8B-B14F-4D97-AF65-F5344CB8AC3E}">
        <p14:creationId xmlns:p14="http://schemas.microsoft.com/office/powerpoint/2010/main" val="2468227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#1: Allocation of Credit</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7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Experiments on Humans Ethical??</a:t>
            </a:r>
          </a:p>
        </p:txBody>
      </p:sp>
      <p:pic>
        <p:nvPicPr>
          <p:cNvPr id="4" name="Picture 2" descr="http://www.glasbergen.com/wp-content/gallery/business-ethics/toon_17.gif"/>
          <p:cNvPicPr>
            <a:picLocks noChangeAspect="1" noChangeArrowheads="1"/>
          </p:cNvPicPr>
          <p:nvPr/>
        </p:nvPicPr>
        <p:blipFill rotWithShape="1">
          <a:blip r:embed="rId2">
            <a:extLst>
              <a:ext uri="{28A0092B-C50C-407E-A947-70E740481C1C}">
                <a14:useLocalDpi xmlns:a14="http://schemas.microsoft.com/office/drawing/2010/main" val="0"/>
              </a:ext>
            </a:extLst>
          </a:blip>
          <a:srcRect t="3706" b="10926"/>
          <a:stretch/>
        </p:blipFill>
        <p:spPr bwMode="auto">
          <a:xfrm>
            <a:off x="2024501" y="1435184"/>
            <a:ext cx="5051496" cy="4514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43190"/>
            <a:ext cx="7563481" cy="338554"/>
          </a:xfrm>
          <a:prstGeom prst="rect">
            <a:avLst/>
          </a:prstGeom>
          <a:noFill/>
        </p:spPr>
        <p:txBody>
          <a:bodyPr wrap="square" rtlCol="0">
            <a:spAutoFit/>
          </a:bodyPr>
          <a:lstStyle/>
          <a:p>
            <a:pPr algn="l" rtl="0"/>
            <a:r>
              <a:rPr lang="en-US" sz="1600" dirty="0">
                <a:solidFill>
                  <a:schemeClr val="bg1"/>
                </a:solidFill>
              </a:rPr>
              <a:t>Image adapted from ©Randy </a:t>
            </a:r>
            <a:r>
              <a:rPr lang="en-US" sz="1600" dirty="0" err="1">
                <a:solidFill>
                  <a:schemeClr val="bg1"/>
                </a:solidFill>
              </a:rPr>
              <a:t>Glabergen</a:t>
            </a:r>
            <a:r>
              <a:rPr lang="en-US" sz="1600" dirty="0">
                <a:solidFill>
                  <a:schemeClr val="bg1"/>
                </a:solidFill>
              </a:rPr>
              <a:t>/ Glabergen.com</a:t>
            </a:r>
          </a:p>
        </p:txBody>
      </p:sp>
    </p:spTree>
    <p:extLst>
      <p:ext uri="{BB962C8B-B14F-4D97-AF65-F5344CB8AC3E}">
        <p14:creationId xmlns:p14="http://schemas.microsoft.com/office/powerpoint/2010/main" val="2610604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US" altLang="en-US" dirty="0"/>
              <a:t>Who Takes Credit (i.e. Authorship) in a Paper</a:t>
            </a:r>
          </a:p>
        </p:txBody>
      </p:sp>
      <p:sp>
        <p:nvSpPr>
          <p:cNvPr id="12290" name="Rectangle 2"/>
          <p:cNvSpPr>
            <a:spLocks noGrp="1" noChangeArrowheads="1"/>
          </p:cNvSpPr>
          <p:nvPr>
            <p:ph type="body" idx="1"/>
          </p:nvPr>
        </p:nvSpPr>
        <p:spPr/>
        <p:txBody>
          <a:bodyPr>
            <a:normAutofit lnSpcReduction="10000"/>
          </a:bodyPr>
          <a:lstStyle/>
          <a:p>
            <a:r>
              <a:rPr lang="en-US" altLang="en-US" dirty="0"/>
              <a:t>Two forms of credit in a paper:</a:t>
            </a:r>
          </a:p>
          <a:p>
            <a:pPr lvl="1"/>
            <a:r>
              <a:rPr lang="en-US" altLang="en-US" dirty="0"/>
              <a:t>Co-authorship</a:t>
            </a:r>
          </a:p>
          <a:p>
            <a:pPr lvl="1"/>
            <a:r>
              <a:rPr lang="en-US" altLang="en-US" dirty="0"/>
              <a:t>Acknowledgments</a:t>
            </a:r>
          </a:p>
          <a:p>
            <a:r>
              <a:rPr lang="en-US" altLang="en-US" dirty="0"/>
              <a:t>Who gets listed as a co-author?</a:t>
            </a:r>
          </a:p>
          <a:p>
            <a:pPr lvl="1"/>
            <a:r>
              <a:rPr lang="en-US" altLang="en-US" dirty="0"/>
              <a:t>Lab director is co-author on all papers?</a:t>
            </a:r>
          </a:p>
          <a:p>
            <a:pPr lvl="1"/>
            <a:r>
              <a:rPr lang="en-US" altLang="en-US" dirty="0"/>
              <a:t>Student “owes” his advisor co-authorship on at least one journal paper?</a:t>
            </a:r>
          </a:p>
        </p:txBody>
      </p:sp>
    </p:spTree>
    <p:extLst>
      <p:ext uri="{BB962C8B-B14F-4D97-AF65-F5344CB8AC3E}">
        <p14:creationId xmlns:p14="http://schemas.microsoft.com/office/powerpoint/2010/main" val="425004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dirty="0"/>
              <a:t>Who becomes a Co-Author?</a:t>
            </a:r>
          </a:p>
        </p:txBody>
      </p:sp>
      <p:sp>
        <p:nvSpPr>
          <p:cNvPr id="14338" name="Rectangle 2"/>
          <p:cNvSpPr>
            <a:spLocks noGrp="1" noChangeArrowheads="1"/>
          </p:cNvSpPr>
          <p:nvPr>
            <p:ph type="body" idx="1"/>
          </p:nvPr>
        </p:nvSpPr>
        <p:spPr/>
        <p:txBody>
          <a:bodyPr>
            <a:normAutofit/>
          </a:bodyPr>
          <a:lstStyle/>
          <a:p>
            <a:r>
              <a:rPr lang="en-US" altLang="en-US" dirty="0"/>
              <a:t>Someone who made </a:t>
            </a:r>
            <a:r>
              <a:rPr lang="en-US" altLang="en-US" dirty="0">
                <a:solidFill>
                  <a:srgbClr val="FF0000"/>
                </a:solidFill>
              </a:rPr>
              <a:t>direct and substantial contributions to the work</a:t>
            </a:r>
            <a:endParaRPr lang="en-US" altLang="en-US" dirty="0"/>
          </a:p>
          <a:p>
            <a:r>
              <a:rPr lang="en-US" altLang="en-US" dirty="0"/>
              <a:t>Co-authors </a:t>
            </a:r>
            <a:r>
              <a:rPr lang="en-US" altLang="en-US" b="1" dirty="0"/>
              <a:t>share responsibility </a:t>
            </a:r>
            <a:r>
              <a:rPr lang="en-US" altLang="en-US" dirty="0"/>
              <a:t>for the scientific integrity of the paper</a:t>
            </a:r>
          </a:p>
          <a:p>
            <a:r>
              <a:rPr lang="en-US" altLang="en-US" dirty="0"/>
              <a:t>David Baltimore case:</a:t>
            </a:r>
          </a:p>
          <a:p>
            <a:pPr lvl="1"/>
            <a:r>
              <a:rPr lang="en-US" altLang="en-US" dirty="0"/>
              <a:t>Nobel laureate was co-author on a paper</a:t>
            </a:r>
          </a:p>
          <a:p>
            <a:pPr lvl="1"/>
            <a:r>
              <a:rPr lang="en-US" altLang="en-US" dirty="0"/>
              <a:t>Primary investigator accused of fraud</a:t>
            </a:r>
          </a:p>
        </p:txBody>
      </p:sp>
    </p:spTree>
    <p:extLst>
      <p:ext uri="{BB962C8B-B14F-4D97-AF65-F5344CB8AC3E}">
        <p14:creationId xmlns:p14="http://schemas.microsoft.com/office/powerpoint/2010/main" val="256935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US" altLang="en-US" dirty="0"/>
              <a:t>How are Authors Ordered?</a:t>
            </a:r>
          </a:p>
        </p:txBody>
      </p:sp>
      <p:sp>
        <p:nvSpPr>
          <p:cNvPr id="13314" name="Rectangle 2"/>
          <p:cNvSpPr>
            <a:spLocks noGrp="1" noChangeArrowheads="1"/>
          </p:cNvSpPr>
          <p:nvPr>
            <p:ph type="body" idx="1"/>
          </p:nvPr>
        </p:nvSpPr>
        <p:spPr/>
        <p:txBody>
          <a:bodyPr/>
          <a:lstStyle/>
          <a:p>
            <a:r>
              <a:rPr lang="en-US" altLang="en-US" dirty="0"/>
              <a:t>Could be different from field to field</a:t>
            </a:r>
          </a:p>
          <a:p>
            <a:r>
              <a:rPr lang="en-US" altLang="en-US" dirty="0"/>
              <a:t>Generally: authors ordered by the amount of their contribution</a:t>
            </a:r>
            <a:endParaRPr lang="en-US" altLang="en-US" dirty="0"/>
          </a:p>
          <a:p>
            <a:r>
              <a:rPr lang="en-US" altLang="en-US" dirty="0"/>
              <a:t>First and last usually the key positions</a:t>
            </a:r>
          </a:p>
          <a:p>
            <a:r>
              <a:rPr lang="en-US" altLang="en-US" dirty="0"/>
              <a:t>Last author can indicate lab director, advisor, </a:t>
            </a:r>
            <a:r>
              <a:rPr lang="en-US" altLang="en-US" dirty="0" err="1"/>
              <a:t>sunior</a:t>
            </a:r>
            <a:r>
              <a:rPr lang="en-US" altLang="en-US" dirty="0"/>
              <a:t> investigator…</a:t>
            </a:r>
          </a:p>
        </p:txBody>
      </p:sp>
    </p:spTree>
    <p:extLst>
      <p:ext uri="{BB962C8B-B14F-4D97-AF65-F5344CB8AC3E}">
        <p14:creationId xmlns:p14="http://schemas.microsoft.com/office/powerpoint/2010/main" val="2681263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altLang="en-US" dirty="0"/>
              <a:t>Contributions of Co-Authors</a:t>
            </a:r>
          </a:p>
        </p:txBody>
      </p:sp>
      <p:sp>
        <p:nvSpPr>
          <p:cNvPr id="15362" name="Rectangle 2"/>
          <p:cNvSpPr>
            <a:spLocks noGrp="1" noChangeArrowheads="1"/>
          </p:cNvSpPr>
          <p:nvPr>
            <p:ph type="body" idx="1"/>
          </p:nvPr>
        </p:nvSpPr>
        <p:spPr/>
        <p:txBody>
          <a:bodyPr>
            <a:normAutofit/>
          </a:bodyPr>
          <a:lstStyle/>
          <a:p>
            <a:r>
              <a:rPr lang="en-US" altLang="en-US" dirty="0"/>
              <a:t>Contributions may include:</a:t>
            </a:r>
          </a:p>
          <a:p>
            <a:pPr lvl="1"/>
            <a:r>
              <a:rPr lang="en-US" altLang="en-US" dirty="0"/>
              <a:t>Providing key ideas</a:t>
            </a:r>
          </a:p>
          <a:p>
            <a:pPr lvl="1"/>
            <a:r>
              <a:rPr lang="en-US" altLang="en-US" dirty="0"/>
              <a:t>Doing the implementation</a:t>
            </a:r>
          </a:p>
          <a:p>
            <a:pPr lvl="1"/>
            <a:r>
              <a:rPr lang="en-US" altLang="en-US" dirty="0"/>
              <a:t>Running experiments</a:t>
            </a:r>
          </a:p>
          <a:p>
            <a:pPr lvl="1"/>
            <a:r>
              <a:rPr lang="en-US" altLang="en-US" dirty="0"/>
              <a:t>Analyzing the data</a:t>
            </a:r>
          </a:p>
          <a:p>
            <a:pPr lvl="1"/>
            <a:r>
              <a:rPr lang="en-US" altLang="en-US" dirty="0"/>
              <a:t>Writing up the results</a:t>
            </a:r>
          </a:p>
        </p:txBody>
      </p:sp>
    </p:spTree>
    <p:extLst>
      <p:ext uri="{BB962C8B-B14F-4D97-AF65-F5344CB8AC3E}">
        <p14:creationId xmlns:p14="http://schemas.microsoft.com/office/powerpoint/2010/main" val="1736546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r>
              <a:rPr lang="en-US" altLang="en-US" dirty="0"/>
              <a:t>Who gets Acknowledged?</a:t>
            </a:r>
          </a:p>
        </p:txBody>
      </p:sp>
      <p:sp>
        <p:nvSpPr>
          <p:cNvPr id="17410" name="Rectangle 2"/>
          <p:cNvSpPr>
            <a:spLocks noGrp="1" noChangeArrowheads="1"/>
          </p:cNvSpPr>
          <p:nvPr>
            <p:ph type="body" idx="1"/>
          </p:nvPr>
        </p:nvSpPr>
        <p:spPr/>
        <p:txBody>
          <a:bodyPr/>
          <a:lstStyle/>
          <a:p>
            <a:r>
              <a:rPr lang="en-US" altLang="en-US" dirty="0"/>
              <a:t>People who made contributions that don't merit co-authorship</a:t>
            </a:r>
          </a:p>
          <a:p>
            <a:r>
              <a:rPr lang="en-US" altLang="en-US" dirty="0"/>
              <a:t>Not as good as co-authorship, since it doesn't go on a vita</a:t>
            </a:r>
          </a:p>
          <a:p>
            <a:r>
              <a:rPr lang="en-US" altLang="en-US" dirty="0"/>
              <a:t>But it's good manners, and costs nothing</a:t>
            </a:r>
          </a:p>
        </p:txBody>
      </p:sp>
    </p:spTree>
    <p:extLst>
      <p:ext uri="{BB962C8B-B14F-4D97-AF65-F5344CB8AC3E}">
        <p14:creationId xmlns:p14="http://schemas.microsoft.com/office/powerpoint/2010/main" val="15708714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en-US" altLang="en-US" dirty="0"/>
              <a:t>Examples of Who Gets Acknowledged</a:t>
            </a:r>
            <a:endParaRPr lang="en-US" altLang="en-US" dirty="0"/>
          </a:p>
        </p:txBody>
      </p:sp>
      <p:sp>
        <p:nvSpPr>
          <p:cNvPr id="18434" name="Rectangle 2"/>
          <p:cNvSpPr>
            <a:spLocks noGrp="1" noChangeArrowheads="1"/>
          </p:cNvSpPr>
          <p:nvPr>
            <p:ph type="body" idx="1"/>
          </p:nvPr>
        </p:nvSpPr>
        <p:spPr/>
        <p:txBody>
          <a:bodyPr>
            <a:normAutofit/>
          </a:bodyPr>
          <a:lstStyle/>
          <a:p>
            <a:r>
              <a:rPr lang="en-US" altLang="en-US" dirty="0"/>
              <a:t>Helped in coding some data</a:t>
            </a:r>
          </a:p>
          <a:p>
            <a:r>
              <a:rPr lang="en-US" altLang="en-US" dirty="0"/>
              <a:t>Volunteers or workers involved only as data collectors</a:t>
            </a:r>
          </a:p>
          <a:p>
            <a:r>
              <a:rPr lang="en-US" altLang="en-US" dirty="0"/>
              <a:t>Provide significant resources, e.g., tissue samples</a:t>
            </a:r>
          </a:p>
          <a:p>
            <a:r>
              <a:rPr lang="en-US" altLang="en-US" dirty="0"/>
              <a:t>Remember to acknowledge the funding agency</a:t>
            </a:r>
          </a:p>
        </p:txBody>
      </p:sp>
    </p:spTree>
    <p:extLst>
      <p:ext uri="{BB962C8B-B14F-4D97-AF65-F5344CB8AC3E}">
        <p14:creationId xmlns:p14="http://schemas.microsoft.com/office/powerpoint/2010/main" val="3999080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US" altLang="en-US" dirty="0"/>
              <a:t>It is Always a Good Idea to Ask Your Advisor</a:t>
            </a:r>
          </a:p>
        </p:txBody>
      </p:sp>
      <p:sp>
        <p:nvSpPr>
          <p:cNvPr id="19458" name="Rectangle 2"/>
          <p:cNvSpPr>
            <a:spLocks noGrp="1" noChangeArrowheads="1"/>
          </p:cNvSpPr>
          <p:nvPr>
            <p:ph type="body" idx="1"/>
          </p:nvPr>
        </p:nvSpPr>
        <p:spPr/>
        <p:txBody>
          <a:bodyPr>
            <a:normAutofit/>
          </a:bodyPr>
          <a:lstStyle/>
          <a:p>
            <a:r>
              <a:rPr lang="en-US" altLang="en-US" dirty="0"/>
              <a:t>What are the authorship conventions in your area of research or in the sitting your conducting your research?</a:t>
            </a:r>
          </a:p>
          <a:p>
            <a:r>
              <a:rPr lang="en-US" altLang="en-US" dirty="0"/>
              <a:t>Can students submit papers without advisor approval, even if the student was the only author?</a:t>
            </a:r>
          </a:p>
          <a:p>
            <a:r>
              <a:rPr lang="en-US" altLang="en-US" dirty="0"/>
              <a:t>The ownership of the data, codes, and related information</a:t>
            </a:r>
          </a:p>
        </p:txBody>
      </p:sp>
    </p:spTree>
    <p:extLst>
      <p:ext uri="{BB962C8B-B14F-4D97-AF65-F5344CB8AC3E}">
        <p14:creationId xmlns:p14="http://schemas.microsoft.com/office/powerpoint/2010/main" val="3988271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#2: Misappropriating Text </a:t>
            </a:r>
            <a:br>
              <a:rPr lang="en-US" altLang="en-US" dirty="0"/>
            </a:br>
            <a:r>
              <a:rPr lang="en-US" altLang="en-US" dirty="0"/>
              <a:t>(i.e. Plagiarism)</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44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a:t>
            </a:r>
          </a:p>
        </p:txBody>
      </p:sp>
      <p:sp>
        <p:nvSpPr>
          <p:cNvPr id="4" name="Rectangle 3"/>
          <p:cNvSpPr/>
          <p:nvPr/>
        </p:nvSpPr>
        <p:spPr>
          <a:xfrm>
            <a:off x="62030" y="6450178"/>
            <a:ext cx="1611339" cy="338554"/>
          </a:xfrm>
          <a:prstGeom prst="rect">
            <a:avLst/>
          </a:prstGeom>
        </p:spPr>
        <p:txBody>
          <a:bodyPr wrap="none">
            <a:spAutoFit/>
          </a:bodyPr>
          <a:lstStyle/>
          <a:p>
            <a:r>
              <a:rPr lang="en-US" sz="1600" u="sng" dirty="0">
                <a:solidFill>
                  <a:schemeClr val="bg1"/>
                </a:solidFill>
                <a:latin typeface="arial" panose="020B0604020202020204" pitchFamily="34" charset="0"/>
                <a:hlinkClick r:id="rId2"/>
              </a:rPr>
              <a:t>By Martin, John</a:t>
            </a:r>
            <a:endParaRPr lang="en-US" sz="16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11728"/>
            <a:ext cx="6203043" cy="4931419"/>
          </a:xfrm>
          <a:prstGeom prst="rect">
            <a:avLst/>
          </a:prstGeom>
        </p:spPr>
      </p:pic>
    </p:spTree>
    <p:extLst>
      <p:ext uri="{BB962C8B-B14F-4D97-AF65-F5344CB8AC3E}">
        <p14:creationId xmlns:p14="http://schemas.microsoft.com/office/powerpoint/2010/main" val="4282173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r>
              <a:rPr lang="en-US" altLang="en-US" dirty="0"/>
              <a:t>What is Plagiarism </a:t>
            </a:r>
          </a:p>
        </p:txBody>
      </p:sp>
      <p:sp>
        <p:nvSpPr>
          <p:cNvPr id="21506" name="Rectangle 2"/>
          <p:cNvSpPr>
            <a:spLocks noGrp="1" noChangeArrowheads="1"/>
          </p:cNvSpPr>
          <p:nvPr>
            <p:ph type="body" idx="1"/>
          </p:nvPr>
        </p:nvSpPr>
        <p:spPr/>
        <p:txBody>
          <a:bodyPr/>
          <a:lstStyle/>
          <a:p>
            <a:r>
              <a:rPr lang="en-US" dirty="0"/>
              <a:t>Stealing another person’s work including ideas and thoughts</a:t>
            </a:r>
            <a:endParaRPr lang="en-US" altLang="en-US" dirty="0"/>
          </a:p>
          <a:p>
            <a:r>
              <a:rPr lang="en-US" altLang="en-US" dirty="0"/>
              <a:t>Think of it as borrowing “just a sentence or two” without attribution</a:t>
            </a:r>
          </a:p>
        </p:txBody>
      </p:sp>
      <p:sp>
        <p:nvSpPr>
          <p:cNvPr id="6" name="مستطيل 5"/>
          <p:cNvSpPr/>
          <p:nvPr/>
        </p:nvSpPr>
        <p:spPr>
          <a:xfrm>
            <a:off x="0" y="6375857"/>
            <a:ext cx="9084129" cy="523220"/>
          </a:xfrm>
          <a:prstGeom prst="rect">
            <a:avLst/>
          </a:prstGeom>
        </p:spPr>
        <p:txBody>
          <a:bodyPr wrap="square">
            <a:spAutoFit/>
          </a:bodyPr>
          <a:lstStyle/>
          <a:p>
            <a:pPr algn="l" rtl="0"/>
            <a:r>
              <a:rPr lang="en-US" sz="1400" dirty="0">
                <a:solidFill>
                  <a:schemeClr val="bg1"/>
                </a:solidFill>
              </a:rPr>
              <a:t>Are You Stealing Intellectual Property? Adapted from Instructor Theresa Ireton’s in-class presentation. Centralia College</a:t>
            </a:r>
          </a:p>
        </p:txBody>
      </p:sp>
    </p:spTree>
    <p:extLst>
      <p:ext uri="{BB962C8B-B14F-4D97-AF65-F5344CB8AC3E}">
        <p14:creationId xmlns:p14="http://schemas.microsoft.com/office/powerpoint/2010/main" val="1734081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Experiments on Humans Ethical??</a:t>
            </a:r>
          </a:p>
        </p:txBody>
      </p:sp>
      <p:sp>
        <p:nvSpPr>
          <p:cNvPr id="7170" name="Rectangle 3"/>
          <p:cNvSpPr>
            <a:spLocks noGrp="1" noChangeArrowheads="1"/>
          </p:cNvSpPr>
          <p:nvPr>
            <p:ph idx="1"/>
          </p:nvPr>
        </p:nvSpPr>
        <p:spPr/>
        <p:txBody>
          <a:bodyPr/>
          <a:lstStyle/>
          <a:p>
            <a:r>
              <a:rPr lang="en-US" altLang="en-US" u="sng" dirty="0"/>
              <a:t>Experimentation on human beings is inherently immoral</a:t>
            </a:r>
          </a:p>
          <a:p>
            <a:r>
              <a:rPr lang="en-US" altLang="en-US" dirty="0"/>
              <a:t>However! society is willing to make </a:t>
            </a:r>
            <a:r>
              <a:rPr lang="en-US" altLang="en-US" dirty="0">
                <a:solidFill>
                  <a:srgbClr val="FF0000"/>
                </a:solidFill>
              </a:rPr>
              <a:t>exceptions under extremely narrow circumstances (to improve health)</a:t>
            </a:r>
          </a:p>
          <a:p>
            <a:r>
              <a:rPr lang="en-US" altLang="en-US" dirty="0"/>
              <a:t>The authorization to conduct human research is a </a:t>
            </a:r>
            <a:r>
              <a:rPr lang="en-US" altLang="en-US" dirty="0">
                <a:solidFill>
                  <a:srgbClr val="FF0000"/>
                </a:solidFill>
              </a:rPr>
              <a:t>privilege afforded to very few individuals</a:t>
            </a:r>
          </a:p>
        </p:txBody>
      </p:sp>
    </p:spTree>
    <p:extLst>
      <p:ext uri="{BB962C8B-B14F-4D97-AF65-F5344CB8AC3E}">
        <p14:creationId xmlns:p14="http://schemas.microsoft.com/office/powerpoint/2010/main" val="20200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Common Types of Plagiarism</a:t>
            </a:r>
            <a:endParaRPr lang="ar-SA" dirty="0"/>
          </a:p>
        </p:txBody>
      </p:sp>
      <p:sp>
        <p:nvSpPr>
          <p:cNvPr id="3" name="عنصر نائب للمحتوى 2"/>
          <p:cNvSpPr>
            <a:spLocks noGrp="1"/>
          </p:cNvSpPr>
          <p:nvPr>
            <p:ph idx="1"/>
          </p:nvPr>
        </p:nvSpPr>
        <p:spPr/>
        <p:txBody>
          <a:bodyPr/>
          <a:lstStyle/>
          <a:p>
            <a:pPr marL="624078" indent="-514350" algn="l" rtl="0">
              <a:buFont typeface="+mj-lt"/>
              <a:buAutoNum type="arabicPeriod"/>
            </a:pPr>
            <a:r>
              <a:rPr lang="en-US" dirty="0"/>
              <a:t>Plagiarism of words</a:t>
            </a:r>
          </a:p>
          <a:p>
            <a:pPr marL="624078" indent="-514350" algn="l" rtl="0">
              <a:buFont typeface="+mj-lt"/>
              <a:buAutoNum type="arabicPeriod"/>
            </a:pPr>
            <a:r>
              <a:rPr lang="en-US" dirty="0"/>
              <a:t>Plagiarism of structure</a:t>
            </a:r>
          </a:p>
          <a:p>
            <a:pPr marL="624078" indent="-514350" algn="l" rtl="0">
              <a:buFont typeface="+mj-lt"/>
              <a:buAutoNum type="arabicPeriod"/>
            </a:pPr>
            <a:r>
              <a:rPr lang="en-US" dirty="0"/>
              <a:t>Plagiarism of ideas</a:t>
            </a:r>
          </a:p>
          <a:p>
            <a:pPr marL="624078" indent="-514350" algn="l" rtl="0">
              <a:buFont typeface="+mj-lt"/>
              <a:buAutoNum type="arabicPeriod"/>
            </a:pPr>
            <a:r>
              <a:rPr lang="en-US" dirty="0"/>
              <a:t>Plagiarism authorship</a:t>
            </a:r>
          </a:p>
          <a:p>
            <a:pPr marL="624078" indent="-514350" algn="l" rtl="0">
              <a:buFont typeface="+mj-lt"/>
              <a:buAutoNum type="arabicPeriod"/>
            </a:pPr>
            <a:r>
              <a:rPr lang="en-US" dirty="0"/>
              <a:t>Plagiarism of self </a:t>
            </a:r>
            <a:endParaRPr lang="ar-SA" dirty="0"/>
          </a:p>
        </p:txBody>
      </p:sp>
      <p:sp>
        <p:nvSpPr>
          <p:cNvPr id="5" name="مستطيل 5"/>
          <p:cNvSpPr/>
          <p:nvPr/>
        </p:nvSpPr>
        <p:spPr>
          <a:xfrm>
            <a:off x="0" y="6490157"/>
            <a:ext cx="9084129" cy="276999"/>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p:txBody>
      </p:sp>
    </p:spTree>
    <p:extLst>
      <p:ext uri="{BB962C8B-B14F-4D97-AF65-F5344CB8AC3E}">
        <p14:creationId xmlns:p14="http://schemas.microsoft.com/office/powerpoint/2010/main" val="3864154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Plagiarism of Words </a:t>
            </a:r>
            <a:endParaRPr lang="ar-SA" dirty="0"/>
          </a:p>
        </p:txBody>
      </p:sp>
      <p:sp>
        <p:nvSpPr>
          <p:cNvPr id="3" name="عنصر نائب للمحتوى 2"/>
          <p:cNvSpPr>
            <a:spLocks noGrp="1"/>
          </p:cNvSpPr>
          <p:nvPr>
            <p:ph idx="1"/>
          </p:nvPr>
        </p:nvSpPr>
        <p:spPr/>
        <p:txBody>
          <a:bodyPr>
            <a:normAutofit fontScale="47500" lnSpcReduction="20000"/>
          </a:bodyPr>
          <a:lstStyle/>
          <a:p>
            <a:pPr lvl="0" algn="l" rtl="0"/>
            <a:r>
              <a:rPr lang="en-GB" sz="5100" dirty="0"/>
              <a:t>Copy directly from another source without presenting it as a quote or providing a reference</a:t>
            </a:r>
            <a:endParaRPr lang="en-US" sz="5100" dirty="0"/>
          </a:p>
          <a:p>
            <a:pPr algn="l" rtl="0"/>
            <a:r>
              <a:rPr lang="en-US" sz="3300" dirty="0"/>
              <a:t>Example: </a:t>
            </a:r>
            <a:r>
              <a:rPr lang="en-US" sz="3300" i="1" dirty="0">
                <a:solidFill>
                  <a:schemeClr val="tx1"/>
                </a:solidFill>
              </a:rPr>
              <a:t>Cowley, Geoffrey. "Getting the Lead Out." Newsweek 17 February 2003: 54-56</a:t>
            </a:r>
          </a:p>
          <a:p>
            <a:pPr lvl="1" algn="l" rtl="0">
              <a:buNone/>
            </a:pPr>
            <a:r>
              <a:rPr lang="en-US" sz="3300" i="1" dirty="0">
                <a:solidFill>
                  <a:schemeClr val="tx1"/>
                </a:solidFill>
              </a:rPr>
              <a:t>Childhood lead poisoning has declined steadily since the 1970s, when cars stopped spewing leaded exhaust into the environment and lead paint was formally banned. Yet 40 percent of the nation's homes still contain lead paint from the first half of the 20th century, and 25 percent still pose significant health hazards</a:t>
            </a:r>
          </a:p>
          <a:p>
            <a:pPr lvl="1" algn="l" rtl="0">
              <a:buNone/>
            </a:pPr>
            <a:r>
              <a:rPr lang="en-US" sz="3300" b="1" dirty="0">
                <a:solidFill>
                  <a:schemeClr val="tx1"/>
                </a:solidFill>
              </a:rPr>
              <a:t>Direct quotation (CORRECT): </a:t>
            </a:r>
            <a:r>
              <a:rPr lang="en-US" sz="3300" dirty="0">
                <a:solidFill>
                  <a:schemeClr val="tx1"/>
                </a:solidFill>
              </a:rPr>
              <a:t>Cowley points out that declining lead levels since 1970 are no reason for optimism: "40 percent of the nations homes still contain lead paint from the first half of the 20th century, and 25 percent still pose significant health hazards" (54)</a:t>
            </a:r>
          </a:p>
        </p:txBody>
      </p:sp>
      <p:sp>
        <p:nvSpPr>
          <p:cNvPr id="4" name="مستطيل 3"/>
          <p:cNvSpPr/>
          <p:nvPr/>
        </p:nvSpPr>
        <p:spPr>
          <a:xfrm>
            <a:off x="0" y="6396335"/>
            <a:ext cx="8786842" cy="461665"/>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a:p>
            <a:pPr algn="l" rtl="0"/>
            <a:r>
              <a:rPr lang="en-US" sz="1200" dirty="0">
                <a:solidFill>
                  <a:schemeClr val="bg1"/>
                </a:solidFill>
              </a:rPr>
              <a:t>Examples: Texas A&amp;M University Libraries. Online Tutorial- Academic Integrity  and Plagiarism. </a:t>
            </a:r>
          </a:p>
        </p:txBody>
      </p:sp>
    </p:spTree>
    <p:extLst>
      <p:ext uri="{BB962C8B-B14F-4D97-AF65-F5344CB8AC3E}">
        <p14:creationId xmlns:p14="http://schemas.microsoft.com/office/powerpoint/2010/main" val="3136871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Plagiarism of Structure </a:t>
            </a:r>
            <a:endParaRPr lang="ar-SA" dirty="0"/>
          </a:p>
        </p:txBody>
      </p:sp>
      <p:sp>
        <p:nvSpPr>
          <p:cNvPr id="3" name="عنصر نائب للمحتوى 2"/>
          <p:cNvSpPr>
            <a:spLocks noGrp="1"/>
          </p:cNvSpPr>
          <p:nvPr>
            <p:ph idx="1"/>
          </p:nvPr>
        </p:nvSpPr>
        <p:spPr/>
        <p:txBody>
          <a:bodyPr>
            <a:normAutofit fontScale="62500" lnSpcReduction="20000"/>
          </a:bodyPr>
          <a:lstStyle/>
          <a:p>
            <a:pPr lvl="0" algn="l" rtl="0"/>
            <a:r>
              <a:rPr lang="en-GB" dirty="0"/>
              <a:t>Use too many words from another source or maintaining original sentence construction when paraphrasing</a:t>
            </a:r>
          </a:p>
          <a:p>
            <a:pPr algn="l" rtl="0"/>
            <a:r>
              <a:rPr lang="en-US" dirty="0"/>
              <a:t>Example: </a:t>
            </a:r>
            <a:r>
              <a:rPr lang="en-US" sz="2300" i="1" dirty="0">
                <a:solidFill>
                  <a:schemeClr val="tx1"/>
                </a:solidFill>
              </a:rPr>
              <a:t>Cowley, Geoffrey. "Getting the Lead Out." Newsweek 17 February 2003: 54-56.</a:t>
            </a:r>
          </a:p>
          <a:p>
            <a:pPr lvl="1" algn="l" rtl="0">
              <a:buNone/>
            </a:pPr>
            <a:r>
              <a:rPr lang="en-US" sz="2300" i="1" dirty="0">
                <a:solidFill>
                  <a:schemeClr val="tx1"/>
                </a:solidFill>
              </a:rPr>
              <a:t>Childhood lead poisoning has declined steadily since the 1970s, when cars stopped spewing leaded exhaust into the environment and lead paint was formally banned. Yet 40 percent of the nation's homes still contain lead paint from the first half of the 20th century, and 25 percent still pose significant health hazards</a:t>
            </a:r>
            <a:endParaRPr lang="en-US" sz="2000" b="1" dirty="0"/>
          </a:p>
          <a:p>
            <a:pPr lvl="1" algn="l" rtl="0">
              <a:buNone/>
            </a:pPr>
            <a:r>
              <a:rPr lang="en-US" b="1" dirty="0">
                <a:solidFill>
                  <a:srgbClr val="00B050"/>
                </a:solidFill>
              </a:rPr>
              <a:t>Paraphrase (CORRECT):</a:t>
            </a:r>
            <a:r>
              <a:rPr lang="en-US" dirty="0">
                <a:solidFill>
                  <a:schemeClr val="tx1"/>
                </a:solidFill>
              </a:rPr>
              <a:t> Even though, according to Cowley, there has been a decline in lead poisoning in children since 1970, dangers remain. Twenty-five percent of American homes still could cause health problems from lead exposure (Cowley 54)</a:t>
            </a:r>
          </a:p>
          <a:p>
            <a:pPr lvl="1" algn="l" rtl="0">
              <a:buNone/>
            </a:pPr>
            <a:r>
              <a:rPr lang="en-US" sz="2600" b="1" dirty="0">
                <a:solidFill>
                  <a:srgbClr val="FF0000"/>
                </a:solidFill>
              </a:rPr>
              <a:t>Paraphrase (INCORRECT):</a:t>
            </a:r>
            <a:r>
              <a:rPr lang="en-US" sz="2600" dirty="0">
                <a:solidFill>
                  <a:srgbClr val="FF0000"/>
                </a:solidFill>
              </a:rPr>
              <a:t> </a:t>
            </a:r>
            <a:r>
              <a:rPr lang="en-US" sz="2600" dirty="0">
                <a:solidFill>
                  <a:schemeClr val="tx1"/>
                </a:solidFill>
              </a:rPr>
              <a:t>Lead poisoning in children has been in decline since 1970 because cars stopped using leaded gas, and lead paint was no longer allowed; still, 40 percent of American homes still contain lead and 25 percent are still dangerous (Cowley 54)</a:t>
            </a:r>
          </a:p>
        </p:txBody>
      </p:sp>
      <p:sp>
        <p:nvSpPr>
          <p:cNvPr id="5" name="مستطيل 3"/>
          <p:cNvSpPr/>
          <p:nvPr/>
        </p:nvSpPr>
        <p:spPr>
          <a:xfrm>
            <a:off x="0" y="6396335"/>
            <a:ext cx="8786842" cy="461665"/>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a:p>
            <a:pPr algn="l" rtl="0"/>
            <a:r>
              <a:rPr lang="en-US" sz="1200" dirty="0">
                <a:solidFill>
                  <a:schemeClr val="bg1"/>
                </a:solidFill>
              </a:rPr>
              <a:t>Examples: Texas A&amp;M University Libraries. Online Tutorial- Academic Integrity  and Plagiarism. </a:t>
            </a:r>
          </a:p>
        </p:txBody>
      </p:sp>
    </p:spTree>
    <p:extLst>
      <p:ext uri="{BB962C8B-B14F-4D97-AF65-F5344CB8AC3E}">
        <p14:creationId xmlns:p14="http://schemas.microsoft.com/office/powerpoint/2010/main" val="4014077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Plagiarism of Ideas </a:t>
            </a:r>
            <a:endParaRPr lang="ar-SA" dirty="0"/>
          </a:p>
        </p:txBody>
      </p:sp>
      <p:sp>
        <p:nvSpPr>
          <p:cNvPr id="3" name="عنصر نائب للمحتوى 2"/>
          <p:cNvSpPr>
            <a:spLocks noGrp="1"/>
          </p:cNvSpPr>
          <p:nvPr>
            <p:ph idx="1"/>
          </p:nvPr>
        </p:nvSpPr>
        <p:spPr/>
        <p:txBody>
          <a:bodyPr/>
          <a:lstStyle/>
          <a:p>
            <a:pPr lvl="0" algn="l" rtl="0"/>
            <a:r>
              <a:rPr lang="en-GB" dirty="0"/>
              <a:t>Use ideas from another source without providing a reference</a:t>
            </a:r>
            <a:endParaRPr lang="en-US" dirty="0"/>
          </a:p>
          <a:p>
            <a:pPr algn="l" rtl="0">
              <a:buNone/>
            </a:pPr>
            <a:endParaRPr lang="ar-SA" dirty="0"/>
          </a:p>
        </p:txBody>
      </p:sp>
      <p:sp>
        <p:nvSpPr>
          <p:cNvPr id="5" name="مستطيل 5"/>
          <p:cNvSpPr/>
          <p:nvPr/>
        </p:nvSpPr>
        <p:spPr>
          <a:xfrm>
            <a:off x="0" y="6490157"/>
            <a:ext cx="9084129" cy="276999"/>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p:txBody>
      </p:sp>
    </p:spTree>
    <p:extLst>
      <p:ext uri="{BB962C8B-B14F-4D97-AF65-F5344CB8AC3E}">
        <p14:creationId xmlns:p14="http://schemas.microsoft.com/office/powerpoint/2010/main" val="2379743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Plagiarism Authorship </a:t>
            </a:r>
            <a:endParaRPr lang="ar-SA" dirty="0"/>
          </a:p>
        </p:txBody>
      </p:sp>
      <p:sp>
        <p:nvSpPr>
          <p:cNvPr id="3" name="عنصر نائب للمحتوى 2"/>
          <p:cNvSpPr>
            <a:spLocks noGrp="1"/>
          </p:cNvSpPr>
          <p:nvPr>
            <p:ph idx="1"/>
          </p:nvPr>
        </p:nvSpPr>
        <p:spPr/>
        <p:txBody>
          <a:bodyPr/>
          <a:lstStyle/>
          <a:p>
            <a:pPr lvl="0" algn="l" rtl="0"/>
            <a:r>
              <a:rPr lang="en-GB" dirty="0"/>
              <a:t>Submit someone else's work or ideas as your own</a:t>
            </a:r>
            <a:endParaRPr lang="en-US" dirty="0"/>
          </a:p>
          <a:p>
            <a:pPr lvl="0" algn="l" rtl="0"/>
            <a:r>
              <a:rPr lang="en-GB" dirty="0"/>
              <a:t>Include a diagram, image or data table from another source without providing a reference</a:t>
            </a:r>
            <a:endParaRPr lang="en-US" dirty="0"/>
          </a:p>
          <a:p>
            <a:pPr algn="l" rtl="0"/>
            <a:endParaRPr lang="ar-SA" dirty="0"/>
          </a:p>
        </p:txBody>
      </p:sp>
      <p:sp>
        <p:nvSpPr>
          <p:cNvPr id="5" name="مستطيل 5"/>
          <p:cNvSpPr/>
          <p:nvPr/>
        </p:nvSpPr>
        <p:spPr>
          <a:xfrm>
            <a:off x="0" y="6490157"/>
            <a:ext cx="9084129" cy="276999"/>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p:txBody>
      </p:sp>
    </p:spTree>
    <p:extLst>
      <p:ext uri="{BB962C8B-B14F-4D97-AF65-F5344CB8AC3E}">
        <p14:creationId xmlns:p14="http://schemas.microsoft.com/office/powerpoint/2010/main" val="37719635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Plagiarism of Self</a:t>
            </a:r>
            <a:endParaRPr lang="ar-SA" dirty="0"/>
          </a:p>
        </p:txBody>
      </p:sp>
      <p:sp>
        <p:nvSpPr>
          <p:cNvPr id="3" name="عنصر نائب للمحتوى 2"/>
          <p:cNvSpPr>
            <a:spLocks noGrp="1"/>
          </p:cNvSpPr>
          <p:nvPr>
            <p:ph idx="1"/>
          </p:nvPr>
        </p:nvSpPr>
        <p:spPr/>
        <p:txBody>
          <a:bodyPr/>
          <a:lstStyle/>
          <a:p>
            <a:pPr algn="l" rtl="0"/>
            <a:r>
              <a:rPr lang="en-US" dirty="0"/>
              <a:t>Reuse of your own previous work for another assignment </a:t>
            </a:r>
            <a:endParaRPr lang="ar-SA" dirty="0"/>
          </a:p>
        </p:txBody>
      </p:sp>
      <p:sp>
        <p:nvSpPr>
          <p:cNvPr id="5" name="مستطيل 5"/>
          <p:cNvSpPr/>
          <p:nvPr/>
        </p:nvSpPr>
        <p:spPr>
          <a:xfrm>
            <a:off x="0" y="6490157"/>
            <a:ext cx="9084129" cy="276999"/>
          </a:xfrm>
          <a:prstGeom prst="rect">
            <a:avLst/>
          </a:prstGeom>
        </p:spPr>
        <p:txBody>
          <a:bodyPr wrap="square">
            <a:spAutoFit/>
          </a:bodyPr>
          <a:lstStyle/>
          <a:p>
            <a:pPr algn="l" rtl="0"/>
            <a:r>
              <a:rPr lang="en-US" sz="1200" dirty="0">
                <a:solidFill>
                  <a:schemeClr val="bg1"/>
                </a:solidFill>
              </a:rPr>
              <a:t>Are You Stealing Intellectual Property? Adapted from Instructor Theresa Ireton’s in-class presentation. Centralia College</a:t>
            </a:r>
          </a:p>
        </p:txBody>
      </p:sp>
    </p:spTree>
    <p:extLst>
      <p:ext uri="{BB962C8B-B14F-4D97-AF65-F5344CB8AC3E}">
        <p14:creationId xmlns:p14="http://schemas.microsoft.com/office/powerpoint/2010/main" val="348520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Be Careful! It’s Easy to Detect Plagiarism </a:t>
            </a:r>
            <a:endParaRPr lang="ar-SA" dirty="0"/>
          </a:p>
        </p:txBody>
      </p:sp>
      <p:sp>
        <p:nvSpPr>
          <p:cNvPr id="3" name="عنصر نائب للمحتوى 2"/>
          <p:cNvSpPr>
            <a:spLocks noGrp="1"/>
          </p:cNvSpPr>
          <p:nvPr>
            <p:ph idx="1"/>
          </p:nvPr>
        </p:nvSpPr>
        <p:spPr/>
        <p:txBody>
          <a:bodyPr/>
          <a:lstStyle/>
          <a:p>
            <a:pPr algn="l" rtl="0"/>
            <a:r>
              <a:rPr lang="en-US" dirty="0"/>
              <a:t>Many free online tools</a:t>
            </a:r>
          </a:p>
          <a:p>
            <a:pPr lvl="1" algn="l" rtl="0"/>
            <a:r>
              <a:rPr lang="en-US" dirty="0">
                <a:solidFill>
                  <a:schemeClr val="tx1"/>
                </a:solidFill>
              </a:rPr>
              <a:t>Some of these may save your work. Be careful</a:t>
            </a:r>
          </a:p>
          <a:p>
            <a:pPr algn="l" rtl="0"/>
            <a:r>
              <a:rPr lang="en-US" dirty="0"/>
              <a:t>In KSU</a:t>
            </a:r>
          </a:p>
          <a:p>
            <a:pPr lvl="1" algn="l" rtl="0"/>
            <a:r>
              <a:rPr lang="en-US" dirty="0" err="1">
                <a:solidFill>
                  <a:schemeClr val="tx1"/>
                </a:solidFill>
              </a:rPr>
              <a:t>Turnitin</a:t>
            </a:r>
            <a:r>
              <a:rPr lang="en-US" dirty="0">
                <a:solidFill>
                  <a:schemeClr val="tx1"/>
                </a:solidFill>
              </a:rPr>
              <a:t>  </a:t>
            </a:r>
          </a:p>
        </p:txBody>
      </p:sp>
      <p:pic>
        <p:nvPicPr>
          <p:cNvPr id="4" name="صورة 3" descr="turnitin_rgb_stack_200.jpg"/>
          <p:cNvPicPr>
            <a:picLocks noChangeAspect="1"/>
          </p:cNvPicPr>
          <p:nvPr/>
        </p:nvPicPr>
        <p:blipFill>
          <a:blip r:embed="rId3"/>
          <a:stretch>
            <a:fillRect/>
          </a:stretch>
        </p:blipFill>
        <p:spPr>
          <a:xfrm>
            <a:off x="4143372" y="3857628"/>
            <a:ext cx="1905000" cy="1304925"/>
          </a:xfrm>
          <a:prstGeom prst="rect">
            <a:avLst/>
          </a:prstGeom>
        </p:spPr>
      </p:pic>
      <p:sp>
        <p:nvSpPr>
          <p:cNvPr id="5" name="مستطيل 4"/>
          <p:cNvSpPr/>
          <p:nvPr/>
        </p:nvSpPr>
        <p:spPr>
          <a:xfrm>
            <a:off x="0" y="6469491"/>
            <a:ext cx="8786842" cy="276999"/>
          </a:xfrm>
          <a:prstGeom prst="rect">
            <a:avLst/>
          </a:prstGeom>
        </p:spPr>
        <p:txBody>
          <a:bodyPr wrap="square">
            <a:spAutoFit/>
          </a:bodyPr>
          <a:lstStyle/>
          <a:p>
            <a:pPr algn="l" rtl="0"/>
            <a:r>
              <a:rPr lang="en-US" sz="1200" dirty="0">
                <a:solidFill>
                  <a:schemeClr val="bg1"/>
                </a:solidFill>
              </a:rPr>
              <a:t>Turnitin.com</a:t>
            </a:r>
          </a:p>
        </p:txBody>
      </p:sp>
    </p:spTree>
    <p:extLst>
      <p:ext uri="{BB962C8B-B14F-4D97-AF65-F5344CB8AC3E}">
        <p14:creationId xmlns:p14="http://schemas.microsoft.com/office/powerpoint/2010/main" val="1674486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US" altLang="en-US" dirty="0"/>
              <a:t>What are the Citation Etiquettes?</a:t>
            </a:r>
          </a:p>
        </p:txBody>
      </p:sp>
      <p:sp>
        <p:nvSpPr>
          <p:cNvPr id="25602" name="Rectangle 2"/>
          <p:cNvSpPr>
            <a:spLocks noGrp="1" noChangeArrowheads="1"/>
          </p:cNvSpPr>
          <p:nvPr>
            <p:ph type="body" idx="1"/>
          </p:nvPr>
        </p:nvSpPr>
        <p:spPr/>
        <p:txBody>
          <a:bodyPr>
            <a:normAutofit/>
          </a:bodyPr>
          <a:lstStyle/>
          <a:p>
            <a:r>
              <a:rPr lang="en-US" altLang="en-US" dirty="0"/>
              <a:t>Cite other people's work freely and often</a:t>
            </a:r>
          </a:p>
          <a:p>
            <a:pPr lvl="1"/>
            <a:r>
              <a:rPr lang="en-US" altLang="en-US" dirty="0"/>
              <a:t>Your reviewers are people in your field, so acknowledge their work when possible</a:t>
            </a:r>
          </a:p>
          <a:p>
            <a:pPr lvl="1"/>
            <a:r>
              <a:rPr lang="en-US" altLang="en-US" dirty="0"/>
              <a:t>Scientists and researchers like to be cited</a:t>
            </a:r>
          </a:p>
          <a:p>
            <a:pPr lvl="1"/>
            <a:r>
              <a:rPr lang="en-US" altLang="en-US" dirty="0"/>
              <a:t>Encourage others to cite your work in return</a:t>
            </a:r>
          </a:p>
        </p:txBody>
      </p:sp>
    </p:spTree>
    <p:extLst>
      <p:ext uri="{BB962C8B-B14F-4D97-AF65-F5344CB8AC3E}">
        <p14:creationId xmlns:p14="http://schemas.microsoft.com/office/powerpoint/2010/main" val="340895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Citation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289" y="1861003"/>
            <a:ext cx="5715000" cy="2914650"/>
          </a:xfrm>
        </p:spPr>
      </p:pic>
      <p:sp>
        <p:nvSpPr>
          <p:cNvPr id="5" name="Rectangle 4"/>
          <p:cNvSpPr/>
          <p:nvPr/>
        </p:nvSpPr>
        <p:spPr>
          <a:xfrm>
            <a:off x="0" y="6417129"/>
            <a:ext cx="8425543" cy="338554"/>
          </a:xfrm>
          <a:prstGeom prst="rect">
            <a:avLst/>
          </a:prstGeom>
        </p:spPr>
        <p:txBody>
          <a:bodyPr wrap="square">
            <a:spAutoFit/>
          </a:bodyPr>
          <a:lstStyle/>
          <a:p>
            <a:pPr algn="l"/>
            <a:r>
              <a:rPr lang="en-US" sz="1600" dirty="0">
                <a:solidFill>
                  <a:schemeClr val="bg1"/>
                </a:solidFill>
                <a:latin typeface="+mj-lt"/>
              </a:rPr>
              <a:t>This Is What Happens When No One Proofreads an Academic Paper. Slate.com</a:t>
            </a:r>
            <a:endParaRPr lang="en-US" sz="1600" i="0" dirty="0">
              <a:solidFill>
                <a:schemeClr val="bg1"/>
              </a:solidFill>
              <a:effectLst/>
              <a:latin typeface="+mj-lt"/>
            </a:endParaRPr>
          </a:p>
        </p:txBody>
      </p:sp>
    </p:spTree>
    <p:extLst>
      <p:ext uri="{BB962C8B-B14F-4D97-AF65-F5344CB8AC3E}">
        <p14:creationId xmlns:p14="http://schemas.microsoft.com/office/powerpoint/2010/main" val="3783947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#3: Responsibilities of a Reviewer</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41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Research so Heavily Regulated?</a:t>
            </a:r>
          </a:p>
        </p:txBody>
      </p:sp>
      <p:sp>
        <p:nvSpPr>
          <p:cNvPr id="4" name="Content Placeholder 3"/>
          <p:cNvSpPr>
            <a:spLocks noGrp="1"/>
          </p:cNvSpPr>
          <p:nvPr>
            <p:ph idx="1"/>
          </p:nvPr>
        </p:nvSpPr>
        <p:spPr/>
        <p:txBody>
          <a:bodyPr>
            <a:normAutofit/>
          </a:bodyPr>
          <a:lstStyle/>
          <a:p>
            <a:r>
              <a:rPr lang="en-US" dirty="0"/>
              <a:t>The history of research has not always been one of ethics and regulations</a:t>
            </a:r>
          </a:p>
          <a:p>
            <a:r>
              <a:rPr lang="en-US" dirty="0"/>
              <a:t>E.g.: </a:t>
            </a:r>
          </a:p>
          <a:p>
            <a:pPr lvl="3"/>
            <a:r>
              <a:rPr lang="en-US" dirty="0"/>
              <a:t>The Nuremberg Trials (1945-1946)</a:t>
            </a:r>
          </a:p>
          <a:p>
            <a:pPr lvl="3"/>
            <a:r>
              <a:rPr lang="en-US" dirty="0"/>
              <a:t>Tuskegee Syphilis Study (1932-1972)</a:t>
            </a:r>
          </a:p>
          <a:p>
            <a:pPr lvl="3"/>
            <a:r>
              <a:rPr lang="en-US" dirty="0"/>
              <a:t>The Guatemala Syphilis </a:t>
            </a:r>
            <a:r>
              <a:rPr lang="en-US" dirty="0"/>
              <a:t>Study</a:t>
            </a:r>
          </a:p>
        </p:txBody>
      </p:sp>
    </p:spTree>
    <p:extLst>
      <p:ext uri="{BB962C8B-B14F-4D97-AF65-F5344CB8AC3E}">
        <p14:creationId xmlns:p14="http://schemas.microsoft.com/office/powerpoint/2010/main" val="439575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US" altLang="en-US" dirty="0"/>
              <a:t>Reviewing a Paper</a:t>
            </a:r>
          </a:p>
        </p:txBody>
      </p:sp>
      <p:sp>
        <p:nvSpPr>
          <p:cNvPr id="34818" name="Rectangle 2"/>
          <p:cNvSpPr>
            <a:spLocks noGrp="1" noChangeArrowheads="1"/>
          </p:cNvSpPr>
          <p:nvPr>
            <p:ph type="body" idx="1"/>
          </p:nvPr>
        </p:nvSpPr>
        <p:spPr/>
        <p:txBody>
          <a:bodyPr/>
          <a:lstStyle/>
          <a:p>
            <a:r>
              <a:rPr lang="en-US" altLang="en-US" dirty="0"/>
              <a:t>After you get some papers published you start to be invited as a reviewer</a:t>
            </a:r>
          </a:p>
          <a:p>
            <a:r>
              <a:rPr lang="en-US" altLang="en-US" dirty="0"/>
              <a:t>This comes with certain responsibilities </a:t>
            </a:r>
          </a:p>
          <a:p>
            <a:r>
              <a:rPr lang="en-US" altLang="en-US" dirty="0"/>
              <a:t>If the manuscript you received is </a:t>
            </a:r>
            <a:r>
              <a:rPr lang="en-US" altLang="en-US" dirty="0" err="1"/>
              <a:t>ot</a:t>
            </a:r>
            <a:r>
              <a:rPr lang="en-US" altLang="en-US" dirty="0"/>
              <a:t> in your field it should be returned</a:t>
            </a:r>
          </a:p>
        </p:txBody>
      </p:sp>
    </p:spTree>
    <p:extLst>
      <p:ext uri="{BB962C8B-B14F-4D97-AF65-F5344CB8AC3E}">
        <p14:creationId xmlns:p14="http://schemas.microsoft.com/office/powerpoint/2010/main" val="1662254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US" altLang="en-US"/>
              <a:t>Reviewer Responsibilities</a:t>
            </a:r>
          </a:p>
        </p:txBody>
      </p:sp>
      <p:sp>
        <p:nvSpPr>
          <p:cNvPr id="35842" name="Rectangle 2"/>
          <p:cNvSpPr>
            <a:spLocks noGrp="1" noChangeArrowheads="1"/>
          </p:cNvSpPr>
          <p:nvPr>
            <p:ph type="body" idx="1"/>
          </p:nvPr>
        </p:nvSpPr>
        <p:spPr/>
        <p:txBody>
          <a:bodyPr>
            <a:normAutofit/>
          </a:bodyPr>
          <a:lstStyle/>
          <a:p>
            <a:r>
              <a:rPr lang="en-US" altLang="en-US" dirty="0"/>
              <a:t>Objectively review study quality</a:t>
            </a:r>
          </a:p>
          <a:p>
            <a:r>
              <a:rPr lang="en-US" altLang="en-US" dirty="0"/>
              <a:t>Avoid potential conflicts of interest</a:t>
            </a:r>
          </a:p>
          <a:p>
            <a:r>
              <a:rPr lang="en-US" altLang="en-US" dirty="0"/>
              <a:t>Your are dealing with confidential information</a:t>
            </a:r>
          </a:p>
          <a:p>
            <a:r>
              <a:rPr lang="en-US" altLang="en-US" dirty="0"/>
              <a:t>Know the literature, and use citations to support your recommendations when possible</a:t>
            </a:r>
          </a:p>
          <a:p>
            <a:r>
              <a:rPr lang="en-US" altLang="en-US" dirty="0"/>
              <a:t>Do not use the ideas or results in a manuscript except with permission of the author</a:t>
            </a:r>
          </a:p>
        </p:txBody>
      </p:sp>
    </p:spTree>
    <p:extLst>
      <p:ext uri="{BB962C8B-B14F-4D97-AF65-F5344CB8AC3E}">
        <p14:creationId xmlns:p14="http://schemas.microsoft.com/office/powerpoint/2010/main" val="1543421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#4: Research Fraud</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47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r>
              <a:rPr lang="en-US" altLang="en-US" dirty="0"/>
              <a:t>Examples of Research Fraud</a:t>
            </a:r>
          </a:p>
        </p:txBody>
      </p:sp>
      <p:sp>
        <p:nvSpPr>
          <p:cNvPr id="49154" name="Rectangle 2"/>
          <p:cNvSpPr>
            <a:spLocks noGrp="1" noChangeArrowheads="1"/>
          </p:cNvSpPr>
          <p:nvPr>
            <p:ph type="body" idx="1"/>
          </p:nvPr>
        </p:nvSpPr>
        <p:spPr/>
        <p:txBody>
          <a:bodyPr/>
          <a:lstStyle/>
          <a:p>
            <a:r>
              <a:rPr lang="en-US" altLang="en-US" dirty="0"/>
              <a:t>Painting mice with a magic marker to fake the results of a genetic experiment  (True case)</a:t>
            </a:r>
          </a:p>
          <a:p>
            <a:r>
              <a:rPr lang="en-US" altLang="en-US" dirty="0"/>
              <a:t>Fabricating some missing data points in order to complete a study in time for a deadline</a:t>
            </a:r>
          </a:p>
        </p:txBody>
      </p:sp>
    </p:spTree>
    <p:extLst>
      <p:ext uri="{BB962C8B-B14F-4D97-AF65-F5344CB8AC3E}">
        <p14:creationId xmlns:p14="http://schemas.microsoft.com/office/powerpoint/2010/main" val="217163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r>
              <a:rPr lang="en-US" altLang="en-US"/>
              <a:t>Varieties of Data Fraud</a:t>
            </a:r>
          </a:p>
        </p:txBody>
      </p:sp>
      <p:sp>
        <p:nvSpPr>
          <p:cNvPr id="50178" name="Rectangle 2"/>
          <p:cNvSpPr>
            <a:spLocks noGrp="1" noChangeArrowheads="1"/>
          </p:cNvSpPr>
          <p:nvPr>
            <p:ph type="body" idx="1"/>
          </p:nvPr>
        </p:nvSpPr>
        <p:spPr/>
        <p:txBody>
          <a:bodyPr/>
          <a:lstStyle/>
          <a:p>
            <a:r>
              <a:rPr lang="en-US" altLang="en-US" dirty="0">
                <a:solidFill>
                  <a:srgbClr val="FF0000"/>
                </a:solidFill>
              </a:rPr>
              <a:t>Trimming:</a:t>
            </a:r>
            <a:r>
              <a:rPr lang="en-US" altLang="en-US" dirty="0"/>
              <a:t> smoothing irregularities to make the data appear extremely accurate and precise</a:t>
            </a:r>
          </a:p>
          <a:p>
            <a:r>
              <a:rPr lang="en-US" altLang="en-US" dirty="0">
                <a:solidFill>
                  <a:srgbClr val="FF0000"/>
                </a:solidFill>
              </a:rPr>
              <a:t>Cooking:</a:t>
            </a:r>
            <a:r>
              <a:rPr lang="en-US" altLang="en-US" dirty="0"/>
              <a:t> retaining only those results that fit the theory, and discarding others</a:t>
            </a:r>
          </a:p>
          <a:p>
            <a:r>
              <a:rPr lang="en-US" altLang="en-US" dirty="0">
                <a:solidFill>
                  <a:srgbClr val="FF0000"/>
                </a:solidFill>
              </a:rPr>
              <a:t>Forging:</a:t>
            </a:r>
            <a:r>
              <a:rPr lang="en-US" altLang="en-US" dirty="0"/>
              <a:t> inventing some or all of the research data that are reported; even reporting experiments that were never performed</a:t>
            </a:r>
          </a:p>
        </p:txBody>
      </p:sp>
      <p:sp>
        <p:nvSpPr>
          <p:cNvPr id="4" name="Rectangle 3"/>
          <p:cNvSpPr/>
          <p:nvPr/>
        </p:nvSpPr>
        <p:spPr>
          <a:xfrm>
            <a:off x="-88305" y="6442049"/>
            <a:ext cx="5835962" cy="333617"/>
          </a:xfrm>
          <a:prstGeom prst="rect">
            <a:avLst/>
          </a:prstGeom>
        </p:spPr>
        <p:txBody>
          <a:bodyPr wrap="square">
            <a:spAutoFit/>
          </a:bodyPr>
          <a:lstStyle/>
          <a:p>
            <a:pPr marL="391556" indent="-293667" algn="l" rtl="0">
              <a:lnSpc>
                <a:spcPct val="98000"/>
              </a:lnSpc>
              <a:tabLst>
                <a:tab pos="656433" algn="l"/>
                <a:tab pos="1312865" algn="l"/>
                <a:tab pos="1969298" algn="l"/>
                <a:tab pos="2625730" algn="l"/>
                <a:tab pos="3282163" algn="l"/>
                <a:tab pos="3938595" algn="l"/>
                <a:tab pos="4595028" algn="l"/>
                <a:tab pos="5251460" algn="l"/>
                <a:tab pos="5907893" algn="l"/>
                <a:tab pos="6564325" algn="l"/>
                <a:tab pos="7220758" algn="l"/>
              </a:tabLst>
            </a:pPr>
            <a:r>
              <a:rPr lang="en-US" altLang="en-US" sz="1600" dirty="0">
                <a:solidFill>
                  <a:schemeClr val="bg1"/>
                </a:solidFill>
              </a:rPr>
              <a:t>From Sigma Xi's </a:t>
            </a:r>
            <a:r>
              <a:rPr lang="en-US" altLang="en-US" sz="1600" i="1" dirty="0">
                <a:solidFill>
                  <a:schemeClr val="bg1"/>
                </a:solidFill>
              </a:rPr>
              <a:t>“Honor in Science”</a:t>
            </a:r>
          </a:p>
        </p:txBody>
      </p:sp>
    </p:spTree>
    <p:extLst>
      <p:ext uri="{BB962C8B-B14F-4D97-AF65-F5344CB8AC3E}">
        <p14:creationId xmlns:p14="http://schemas.microsoft.com/office/powerpoint/2010/main" val="2907915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r>
              <a:rPr lang="en-US" altLang="en-US" dirty="0"/>
              <a:t>Some Excuses Used</a:t>
            </a:r>
          </a:p>
        </p:txBody>
      </p:sp>
      <p:sp>
        <p:nvSpPr>
          <p:cNvPr id="51202" name="Rectangle 2"/>
          <p:cNvSpPr>
            <a:spLocks noGrp="1" noChangeArrowheads="1"/>
          </p:cNvSpPr>
          <p:nvPr>
            <p:ph type="body" idx="1"/>
          </p:nvPr>
        </p:nvSpPr>
        <p:spPr/>
        <p:txBody>
          <a:bodyPr/>
          <a:lstStyle/>
          <a:p>
            <a:r>
              <a:rPr lang="en-US" altLang="en-US" dirty="0"/>
              <a:t>“those outlier points must be measurement error”</a:t>
            </a:r>
          </a:p>
          <a:p>
            <a:r>
              <a:rPr lang="en-US" altLang="en-US" dirty="0"/>
              <a:t>“they would only confuse the reader”</a:t>
            </a:r>
          </a:p>
          <a:p>
            <a:r>
              <a:rPr lang="en-US" altLang="en-US" dirty="0"/>
              <a:t>“everybody cleans up their data before publication”</a:t>
            </a:r>
          </a:p>
        </p:txBody>
      </p:sp>
    </p:spTree>
    <p:extLst>
      <p:ext uri="{BB962C8B-B14F-4D97-AF65-F5344CB8AC3E}">
        <p14:creationId xmlns:p14="http://schemas.microsoft.com/office/powerpoint/2010/main" val="2642309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r>
              <a:rPr lang="en-US" altLang="en-US" dirty="0"/>
              <a:t>Recent Fabrication Cases</a:t>
            </a:r>
          </a:p>
        </p:txBody>
      </p:sp>
      <p:sp>
        <p:nvSpPr>
          <p:cNvPr id="54274" name="Rectangle 2"/>
          <p:cNvSpPr>
            <a:spLocks noGrp="1" noChangeArrowheads="1"/>
          </p:cNvSpPr>
          <p:nvPr>
            <p:ph type="body" idx="1"/>
          </p:nvPr>
        </p:nvSpPr>
        <p:spPr/>
        <p:txBody>
          <a:bodyPr>
            <a:normAutofit fontScale="92500" lnSpcReduction="10000"/>
          </a:bodyPr>
          <a:lstStyle/>
          <a:p>
            <a:r>
              <a:rPr lang="en-US" altLang="en-US" dirty="0"/>
              <a:t>Woo Suk Hwang (South Korea):</a:t>
            </a:r>
          </a:p>
          <a:p>
            <a:pPr lvl="1"/>
            <a:r>
              <a:rPr lang="en-US" altLang="en-US" dirty="0"/>
              <a:t>Faked results to support his claim to have cloned human stem cells</a:t>
            </a:r>
          </a:p>
          <a:p>
            <a:pPr lvl="1"/>
            <a:r>
              <a:rPr lang="en-US" altLang="en-US" dirty="0"/>
              <a:t>Coerced egg donations from female</a:t>
            </a:r>
          </a:p>
          <a:p>
            <a:r>
              <a:rPr lang="en-US" altLang="en-US" dirty="0"/>
              <a:t>Eric </a:t>
            </a:r>
            <a:r>
              <a:rPr lang="en-US" altLang="en-US" dirty="0" err="1"/>
              <a:t>Poehlman</a:t>
            </a:r>
            <a:r>
              <a:rPr lang="en-US" altLang="en-US" dirty="0"/>
              <a:t> (U. Vermont):</a:t>
            </a:r>
          </a:p>
          <a:p>
            <a:pPr lvl="1"/>
            <a:r>
              <a:rPr lang="en-US" altLang="en-US" dirty="0"/>
              <a:t>Faked data in 15 NIH grant applications worth $2.9 million over 10 years</a:t>
            </a:r>
          </a:p>
          <a:p>
            <a:pPr lvl="1"/>
            <a:r>
              <a:rPr lang="en-US" altLang="en-US" dirty="0"/>
              <a:t>Sentenced to 366 days in federal prison</a:t>
            </a:r>
          </a:p>
        </p:txBody>
      </p:sp>
    </p:spTree>
    <p:extLst>
      <p:ext uri="{BB962C8B-B14F-4D97-AF65-F5344CB8AC3E}">
        <p14:creationId xmlns:p14="http://schemas.microsoft.com/office/powerpoint/2010/main" val="37525181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#5: Failure to Disclose</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51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a:lstStyle/>
          <a:p>
            <a:r>
              <a:rPr lang="en-US" altLang="en-US" dirty="0"/>
              <a:t>Conflict of Interests Must be Disclosed</a:t>
            </a:r>
          </a:p>
        </p:txBody>
      </p:sp>
      <p:sp>
        <p:nvSpPr>
          <p:cNvPr id="56322" name="Rectangle 2"/>
          <p:cNvSpPr>
            <a:spLocks noGrp="1" noChangeArrowheads="1"/>
          </p:cNvSpPr>
          <p:nvPr>
            <p:ph type="body" idx="1"/>
          </p:nvPr>
        </p:nvSpPr>
        <p:spPr/>
        <p:txBody>
          <a:bodyPr>
            <a:normAutofit/>
          </a:bodyPr>
          <a:lstStyle/>
          <a:p>
            <a:r>
              <a:rPr lang="en-US" altLang="en-US" dirty="0"/>
              <a:t>Every co-author should disclose any relation to institutes or companies that might in any way benefit or be related to the research or the results of that research</a:t>
            </a:r>
          </a:p>
          <a:p>
            <a:r>
              <a:rPr lang="en-US" altLang="en-US" dirty="0"/>
              <a:t>Disclose for potential conflict of interest can help against accusations of misconduct</a:t>
            </a:r>
          </a:p>
        </p:txBody>
      </p:sp>
      <p:sp>
        <p:nvSpPr>
          <p:cNvPr id="56323" name="Text Box 3"/>
          <p:cNvSpPr txBox="1">
            <a:spLocks noChangeArrowheads="1"/>
          </p:cNvSpPr>
          <p:nvPr/>
        </p:nvSpPr>
        <p:spPr bwMode="auto">
          <a:xfrm>
            <a:off x="5160776" y="3593108"/>
            <a:ext cx="1439" cy="305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32"/>
          </a:p>
        </p:txBody>
      </p:sp>
    </p:spTree>
    <p:extLst>
      <p:ext uri="{BB962C8B-B14F-4D97-AF65-F5344CB8AC3E}">
        <p14:creationId xmlns:p14="http://schemas.microsoft.com/office/powerpoint/2010/main" val="1683838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#6: Talking to the Public</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8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Tuskegee Syphilis Study</a:t>
            </a:r>
          </a:p>
        </p:txBody>
      </p:sp>
      <p:sp>
        <p:nvSpPr>
          <p:cNvPr id="3" name="Content Placeholder 2"/>
          <p:cNvSpPr>
            <a:spLocks noGrp="1"/>
          </p:cNvSpPr>
          <p:nvPr>
            <p:ph idx="1"/>
          </p:nvPr>
        </p:nvSpPr>
        <p:spPr/>
        <p:txBody>
          <a:bodyPr>
            <a:normAutofit lnSpcReduction="10000"/>
          </a:bodyPr>
          <a:lstStyle/>
          <a:p>
            <a:r>
              <a:rPr lang="en-US" dirty="0"/>
              <a:t>Alabama, USA</a:t>
            </a:r>
          </a:p>
          <a:p>
            <a:r>
              <a:rPr lang="en-US" dirty="0"/>
              <a:t>In 1932: 399 African-American with syphilis</a:t>
            </a:r>
          </a:p>
          <a:p>
            <a:r>
              <a:rPr lang="en-US" dirty="0"/>
              <a:t>1947, penicillin become the standard syphilis treatment</a:t>
            </a:r>
          </a:p>
          <a:p>
            <a:r>
              <a:rPr lang="en-US" dirty="0"/>
              <a:t>However, the </a:t>
            </a:r>
            <a:r>
              <a:rPr lang="en-US" dirty="0">
                <a:solidFill>
                  <a:srgbClr val="FF0000"/>
                </a:solidFill>
              </a:rPr>
              <a:t>trial continued </a:t>
            </a:r>
            <a:r>
              <a:rPr lang="en-US" dirty="0"/>
              <a:t>until 1972, when a</a:t>
            </a:r>
            <a:r>
              <a:rPr lang="en-US" dirty="0"/>
              <a:t> study personnel gave information to a reporter</a:t>
            </a:r>
          </a:p>
          <a:p>
            <a:r>
              <a:rPr lang="en-US" dirty="0"/>
              <a:t>128 men died of syphilis and related complications. At least 40 wives contracted syphilis and 19 children had it from birth</a:t>
            </a:r>
            <a:endParaRPr lang="en-US" dirty="0"/>
          </a:p>
        </p:txBody>
      </p:sp>
      <p:sp>
        <p:nvSpPr>
          <p:cNvPr id="5" name="TextBox 4"/>
          <p:cNvSpPr txBox="1"/>
          <p:nvPr/>
        </p:nvSpPr>
        <p:spPr>
          <a:xfrm>
            <a:off x="0" y="6443190"/>
            <a:ext cx="7563481" cy="338554"/>
          </a:xfrm>
          <a:prstGeom prst="rect">
            <a:avLst/>
          </a:prstGeom>
          <a:noFill/>
        </p:spPr>
        <p:txBody>
          <a:bodyPr wrap="square" rtlCol="0">
            <a:spAutoFit/>
          </a:bodyPr>
          <a:lstStyle/>
          <a:p>
            <a:pPr algn="l" rtl="0"/>
            <a:r>
              <a:rPr lang="en-US" sz="1600" dirty="0">
                <a:solidFill>
                  <a:schemeClr val="bg1"/>
                </a:solidFill>
              </a:rPr>
              <a:t>Image adapted from ©CNN.com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938" y="109758"/>
            <a:ext cx="3314448" cy="1864377"/>
          </a:xfrm>
          <a:prstGeom prst="rect">
            <a:avLst/>
          </a:prstGeom>
        </p:spPr>
      </p:pic>
    </p:spTree>
    <p:extLst>
      <p:ext uri="{BB962C8B-B14F-4D97-AF65-F5344CB8AC3E}">
        <p14:creationId xmlns:p14="http://schemas.microsoft.com/office/powerpoint/2010/main" val="25624935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r>
              <a:rPr lang="en-US" altLang="en-US"/>
              <a:t>Talking to the Public</a:t>
            </a:r>
          </a:p>
        </p:txBody>
      </p:sp>
      <p:sp>
        <p:nvSpPr>
          <p:cNvPr id="59394" name="Rectangle 2"/>
          <p:cNvSpPr>
            <a:spLocks noGrp="1" noChangeArrowheads="1"/>
          </p:cNvSpPr>
          <p:nvPr>
            <p:ph type="body" idx="1"/>
          </p:nvPr>
        </p:nvSpPr>
        <p:spPr/>
        <p:txBody>
          <a:bodyPr/>
          <a:lstStyle/>
          <a:p>
            <a:r>
              <a:rPr lang="en-US" altLang="en-US" dirty="0"/>
              <a:t>Don’t disclose results until they have been reviewed</a:t>
            </a:r>
          </a:p>
          <a:p>
            <a:r>
              <a:rPr lang="en-US" altLang="en-US" dirty="0"/>
              <a:t>Be careful what you say, don’t over sell results to make it more interesting for the public</a:t>
            </a:r>
          </a:p>
          <a:p>
            <a:r>
              <a:rPr lang="en-US" altLang="en-US" dirty="0"/>
              <a:t>Remember the public will probably not read (or fully understand) the different elements in your paper</a:t>
            </a:r>
            <a:br>
              <a:rPr lang="en-US" altLang="en-US" dirty="0"/>
            </a:br>
            <a:endParaRPr lang="en-US" altLang="en-US" dirty="0"/>
          </a:p>
        </p:txBody>
      </p:sp>
    </p:spTree>
    <p:extLst>
      <p:ext uri="{BB962C8B-B14F-4D97-AF65-F5344CB8AC3E}">
        <p14:creationId xmlns:p14="http://schemas.microsoft.com/office/powerpoint/2010/main" val="1337857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Professional Issues</a:t>
            </a:r>
            <a:br>
              <a:rPr lang="en-US" altLang="en-US" sz="3600" dirty="0"/>
            </a:br>
            <a:br>
              <a:rPr lang="en-US" altLang="en-US" sz="3600" dirty="0"/>
            </a:br>
            <a:r>
              <a:rPr lang="en-US" altLang="en-US" dirty="0"/>
              <a:t>Issue #7: Applying for Research Funds</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21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r>
              <a:rPr lang="en-US" altLang="en-US" dirty="0"/>
              <a:t>Applying for Grants/Funds</a:t>
            </a:r>
          </a:p>
        </p:txBody>
      </p:sp>
      <p:sp>
        <p:nvSpPr>
          <p:cNvPr id="59394" name="Rectangle 2"/>
          <p:cNvSpPr>
            <a:spLocks noGrp="1" noChangeArrowheads="1"/>
          </p:cNvSpPr>
          <p:nvPr>
            <p:ph type="body" idx="1"/>
          </p:nvPr>
        </p:nvSpPr>
        <p:spPr/>
        <p:txBody>
          <a:bodyPr/>
          <a:lstStyle/>
          <a:p>
            <a:r>
              <a:rPr lang="en-US" altLang="en-US" dirty="0"/>
              <a:t>List in details the items you use/will be using</a:t>
            </a:r>
          </a:p>
          <a:p>
            <a:r>
              <a:rPr lang="en-US" altLang="en-US" dirty="0"/>
              <a:t>You may face charges if funding agency found out a misconduct in the research grant application</a:t>
            </a:r>
          </a:p>
          <a:p>
            <a:r>
              <a:rPr lang="en-US" altLang="en-US" dirty="0"/>
              <a:t>Limited funding resources, so use what is available wisely</a:t>
            </a:r>
            <a:br>
              <a:rPr lang="en-US" altLang="en-US" dirty="0"/>
            </a:br>
            <a:endParaRPr lang="en-US" altLang="en-US" dirty="0"/>
          </a:p>
        </p:txBody>
      </p:sp>
    </p:spTree>
    <p:extLst>
      <p:ext uri="{BB962C8B-B14F-4D97-AF65-F5344CB8AC3E}">
        <p14:creationId xmlns:p14="http://schemas.microsoft.com/office/powerpoint/2010/main" val="1468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pPr algn="ctr"/>
            <a:r>
              <a:rPr lang="en-US" altLang="en-US" sz="3600" dirty="0"/>
              <a:t>Closing Remarks and Conclusions</a:t>
            </a:r>
            <a:endParaRPr lang="en-US" dirty="0"/>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96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all of these regulations, is unethical research still being conducted?</a:t>
            </a:r>
          </a:p>
        </p:txBody>
      </p:sp>
      <p:sp>
        <p:nvSpPr>
          <p:cNvPr id="3" name="Content Placeholder 2"/>
          <p:cNvSpPr>
            <a:spLocks noGrp="1"/>
          </p:cNvSpPr>
          <p:nvPr>
            <p:ph idx="1"/>
          </p:nvPr>
        </p:nvSpPr>
        <p:spPr/>
        <p:txBody>
          <a:bodyPr/>
          <a:lstStyle/>
          <a:p>
            <a:r>
              <a:rPr lang="en-US" dirty="0"/>
              <a:t>Yes, unfortunately </a:t>
            </a:r>
          </a:p>
          <a:p>
            <a:r>
              <a:rPr lang="en-US" dirty="0"/>
              <a:t>For example trials that are conducted in </a:t>
            </a:r>
            <a:r>
              <a:rPr lang="en-US" dirty="0"/>
              <a:t>vulnerable</a:t>
            </a:r>
            <a:r>
              <a:rPr lang="en-US" dirty="0"/>
              <a:t> populations, e.g.:</a:t>
            </a:r>
          </a:p>
          <a:p>
            <a:pPr lvl="2"/>
            <a:r>
              <a:rPr lang="en-US" dirty="0"/>
              <a:t>Rotavirus vaccine study in children in India: they used placebo in 2000 subjects although an alternative vaccine is already available and highly effective </a:t>
            </a:r>
          </a:p>
        </p:txBody>
      </p:sp>
      <p:sp>
        <p:nvSpPr>
          <p:cNvPr id="4" name="Rectangle 3"/>
          <p:cNvSpPr/>
          <p:nvPr/>
        </p:nvSpPr>
        <p:spPr>
          <a:xfrm>
            <a:off x="76199" y="6373586"/>
            <a:ext cx="8098971" cy="338554"/>
          </a:xfrm>
          <a:prstGeom prst="rect">
            <a:avLst/>
          </a:prstGeom>
        </p:spPr>
        <p:txBody>
          <a:bodyPr wrap="square">
            <a:spAutoFit/>
          </a:bodyPr>
          <a:lstStyle/>
          <a:p>
            <a:pPr algn="l" rtl="0"/>
            <a:r>
              <a:rPr lang="en-US" sz="1600" dirty="0">
                <a:solidFill>
                  <a:schemeClr val="bg1"/>
                </a:solidFill>
                <a:latin typeface="+mj-lt"/>
              </a:rPr>
              <a:t>Unethical Clinical Trials Still Being Conducted in Developing Countries- </a:t>
            </a:r>
            <a:r>
              <a:rPr lang="en-US" sz="1600" dirty="0" err="1">
                <a:solidFill>
                  <a:schemeClr val="bg1"/>
                </a:solidFill>
                <a:latin typeface="+mj-lt"/>
              </a:rPr>
              <a:t>Worldpost</a:t>
            </a:r>
            <a:endParaRPr lang="en-US" sz="1600" b="0" i="0" dirty="0">
              <a:solidFill>
                <a:schemeClr val="bg1"/>
              </a:solidFill>
              <a:effectLst/>
              <a:latin typeface="+mj-lt"/>
            </a:endParaRPr>
          </a:p>
        </p:txBody>
      </p:sp>
    </p:spTree>
    <p:extLst>
      <p:ext uri="{BB962C8B-B14F-4D97-AF65-F5344CB8AC3E}">
        <p14:creationId xmlns:p14="http://schemas.microsoft.com/office/powerpoint/2010/main" val="1242650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Research on living creatures in heavily regulated</a:t>
            </a:r>
          </a:p>
          <a:p>
            <a:r>
              <a:rPr lang="en-US" dirty="0"/>
              <a:t>Know the roles and your responsibilities </a:t>
            </a:r>
          </a:p>
          <a:p>
            <a:r>
              <a:rPr lang="en-US" dirty="0"/>
              <a:t>Be aware that your project might require approval of an ethical committee</a:t>
            </a:r>
          </a:p>
          <a:p>
            <a:r>
              <a:rPr lang="en-US" dirty="0"/>
              <a:t>The IRB is responsible to ensure proper conduct of human research</a:t>
            </a:r>
          </a:p>
        </p:txBody>
      </p:sp>
    </p:spTree>
    <p:extLst>
      <p:ext uri="{BB962C8B-B14F-4D97-AF65-F5344CB8AC3E}">
        <p14:creationId xmlns:p14="http://schemas.microsoft.com/office/powerpoint/2010/main" val="22225382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a:lstStyle/>
          <a:p>
            <a:r>
              <a:rPr lang="en-US" altLang="en-US" dirty="0"/>
              <a:t>Conclusions</a:t>
            </a:r>
          </a:p>
        </p:txBody>
      </p:sp>
      <p:sp>
        <p:nvSpPr>
          <p:cNvPr id="67586" name="Rectangle 2"/>
          <p:cNvSpPr>
            <a:spLocks noGrp="1" noChangeArrowheads="1"/>
          </p:cNvSpPr>
          <p:nvPr>
            <p:ph type="body" idx="1"/>
          </p:nvPr>
        </p:nvSpPr>
        <p:spPr/>
        <p:txBody>
          <a:bodyPr>
            <a:normAutofit/>
          </a:bodyPr>
          <a:lstStyle/>
          <a:p>
            <a:r>
              <a:rPr lang="en-US" altLang="en-US" dirty="0"/>
              <a:t>DON’T copy other peoples work</a:t>
            </a:r>
          </a:p>
          <a:p>
            <a:r>
              <a:rPr lang="en-US" altLang="en-US" dirty="0"/>
              <a:t>DON’T commit any research fraud </a:t>
            </a:r>
          </a:p>
          <a:p>
            <a:r>
              <a:rPr lang="en-US" altLang="en-US" dirty="0"/>
              <a:t>Most basic rule of all:</a:t>
            </a:r>
          </a:p>
          <a:p>
            <a:pPr lvl="1"/>
            <a:r>
              <a:rPr lang="en-US" altLang="en-US" dirty="0"/>
              <a:t>Don't do anything that would embarrass you if people found out about it</a:t>
            </a:r>
          </a:p>
        </p:txBody>
      </p:sp>
    </p:spTree>
    <p:extLst>
      <p:ext uri="{BB962C8B-B14F-4D97-AF65-F5344CB8AC3E}">
        <p14:creationId xmlns:p14="http://schemas.microsoft.com/office/powerpoint/2010/main" val="1560745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pPr algn="ctr" eaLnBrk="1" hangingPunct="1"/>
            <a:r>
              <a:rPr lang="en-US" altLang="en-US" dirty="0"/>
              <a:t>Questions and Discussion</a:t>
            </a:r>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25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nchor="ctr"/>
          <a:lstStyle/>
          <a:p>
            <a:pPr algn="ctr" eaLnBrk="1" hangingPunct="1"/>
            <a:r>
              <a:rPr lang="en-US" altLang="en-US" dirty="0"/>
              <a:t>Thank You for Listening </a:t>
            </a:r>
          </a:p>
        </p:txBody>
      </p:sp>
      <p:pic>
        <p:nvPicPr>
          <p:cNvPr id="3" name="Picture 2" descr="C:\Users\nalhusain\Downloads\الشعار--شفاف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563" y="97947"/>
            <a:ext cx="1060380" cy="10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6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Guatemala Syphilis Study</a:t>
            </a:r>
            <a:endParaRPr lang="en-US" dirty="0"/>
          </a:p>
        </p:txBody>
      </p:sp>
      <p:sp>
        <p:nvSpPr>
          <p:cNvPr id="3" name="Content Placeholder 2"/>
          <p:cNvSpPr>
            <a:spLocks noGrp="1"/>
          </p:cNvSpPr>
          <p:nvPr>
            <p:ph idx="1"/>
          </p:nvPr>
        </p:nvSpPr>
        <p:spPr/>
        <p:txBody>
          <a:bodyPr/>
          <a:lstStyle/>
          <a:p>
            <a:r>
              <a:rPr lang="en-US" dirty="0"/>
              <a:t>Participants were given the diseases as part of the experiment</a:t>
            </a:r>
          </a:p>
          <a:p>
            <a:r>
              <a:rPr lang="en-US" dirty="0"/>
              <a:t>The doctors used prostitutes with the disease to pass it to the prisoners</a:t>
            </a:r>
          </a:p>
          <a:p>
            <a:r>
              <a:rPr lang="en-US" dirty="0"/>
              <a:t>Subjects received penicillin after getting the sexually transmitted disease!</a:t>
            </a:r>
          </a:p>
          <a:p>
            <a:r>
              <a:rPr lang="en-US" dirty="0"/>
              <a:t>Ended in 1950s</a:t>
            </a:r>
            <a:endParaRPr lang="en-US" dirty="0"/>
          </a:p>
        </p:txBody>
      </p:sp>
    </p:spTree>
    <p:extLst>
      <p:ext uri="{BB962C8B-B14F-4D97-AF65-F5344CB8AC3E}">
        <p14:creationId xmlns:p14="http://schemas.microsoft.com/office/powerpoint/2010/main" val="2659882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Marwan Alomair\Downloads\Research Ethics and Role of the Institutional Review Board (IRB) (1).pptx"/>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62RQHxGn0WBX5DH6uGd7g"/>
</p:tagLst>
</file>

<file path=ppt/tags/tag1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Y6rnWReGEeP84AYlKMUpg"/>
</p:tagLst>
</file>

<file path=ppt/tags/tag1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fRUMCcVY60im23mmtc3cPw"/>
</p:tagLst>
</file>

<file path=ppt/tags/tag1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0_IObVYhUSsqAtJ.F2Ewg"/>
</p:tagLst>
</file>

<file path=ppt/tags/tag1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lO1hZCfzkO1tVfuPQIOTA"/>
</p:tagLst>
</file>

<file path=ppt/tags/tag1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lO1hZCfzkO1tVfuPQIOTA"/>
</p:tagLst>
</file>

<file path=ppt/tags/tag1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lO1hZCfzkO1tVfuPQIOTA"/>
</p:tagLst>
</file>

<file path=ppt/tags/tag1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lO1hZCfzkO1tVfuPQIO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uyJb97VcUyXNlJv3vZs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AgymEjw8k._oBqxyFYUUg"/>
</p:tagLst>
</file>

<file path=ppt/tags/tag5.xml><?xml version="1.0" encoding="utf-8"?>
<p:tagLst xmlns:a="http://schemas.openxmlformats.org/drawingml/2006/main" xmlns:r="http://schemas.openxmlformats.org/officeDocument/2006/relationships" xmlns:p="http://schemas.openxmlformats.org/presentationml/2006/main">
  <p:tag name="NAME" val="Oval"/>
  <p:tag name="THINKCELLSHAPEDONOTDELETE" val="p.HhzqCGjnE6A4SUCp_26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H0sKrwPm0yOnO_vZeme0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d3b_5LbSUuTo1OftKim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Xh5PWFjWUeezyk7rfIK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XLQEFWORUmO2TPvU.3eEA"/>
</p:tagLst>
</file>

<file path=ppt/theme/theme1.xml><?xml version="1.0" encoding="utf-8"?>
<a:theme xmlns:a="http://schemas.openxmlformats.org/drawingml/2006/main" name="Hadeel-blue-adj">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adeel-blue-adj" id="{7C90FCD2-B7BC-469F-B802-7BA47B4D2423}" vid="{BFDB5CCB-879F-4399-836B-62F5D99075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Acquiring and Applying the Knowledge and Clinical Skills</Template>
  <TotalTime>1802</TotalTime>
  <Words>3151</Words>
  <Application>Microsoft Office PowerPoint</Application>
  <PresentationFormat>On-screen Show (4:3)</PresentationFormat>
  <Paragraphs>459</Paragraphs>
  <Slides>88</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MS PGothic</vt:lpstr>
      <vt:lpstr>Arial</vt:lpstr>
      <vt:lpstr>Arial</vt:lpstr>
      <vt:lpstr>Calibri</vt:lpstr>
      <vt:lpstr>DecoType Naskh</vt:lpstr>
      <vt:lpstr>Wingdings</vt:lpstr>
      <vt:lpstr>Wingdings 2</vt:lpstr>
      <vt:lpstr>Hadeel-blue-adj</vt:lpstr>
      <vt:lpstr>think-cell Slide</vt:lpstr>
      <vt:lpstr>Scientific Research Ethics</vt:lpstr>
      <vt:lpstr>Objectives</vt:lpstr>
      <vt:lpstr>Research Ethics Covers Many Areas</vt:lpstr>
      <vt:lpstr>Use of Human Subjects in Research</vt:lpstr>
      <vt:lpstr>Are Experiments on Humans Ethical??</vt:lpstr>
      <vt:lpstr>Are Experiments on Humans Ethical??</vt:lpstr>
      <vt:lpstr>Why is Research so Heavily Regulated?</vt:lpstr>
      <vt:lpstr>Tuskegee Syphilis Study</vt:lpstr>
      <vt:lpstr>The Guatemala Syphilis Study</vt:lpstr>
      <vt:lpstr>HeLa Cells</vt:lpstr>
      <vt:lpstr>HeLa Cells</vt:lpstr>
      <vt:lpstr>Reflections</vt:lpstr>
      <vt:lpstr>The Modern IRB is Born</vt:lpstr>
      <vt:lpstr>The Belmont Report 1974</vt:lpstr>
      <vt:lpstr>          </vt:lpstr>
      <vt:lpstr>What is the IRB?</vt:lpstr>
      <vt:lpstr>     The Main Purpose of IRB Review     </vt:lpstr>
      <vt:lpstr>What Activities are Under the IRB?</vt:lpstr>
      <vt:lpstr>Some Examples</vt:lpstr>
      <vt:lpstr>3 Types of IRB Review</vt:lpstr>
      <vt:lpstr>3 Types of IRB Review</vt:lpstr>
      <vt:lpstr>3 Types of IRB Review</vt:lpstr>
      <vt:lpstr>What is Minimal Risk?</vt:lpstr>
      <vt:lpstr>Exempt and Expedited Reviews</vt:lpstr>
      <vt:lpstr>No IRB Approval?</vt:lpstr>
      <vt:lpstr>Student Projects and IRB</vt:lpstr>
      <vt:lpstr>Student Projects and IRB</vt:lpstr>
      <vt:lpstr>What Does an IRB Application Include? </vt:lpstr>
      <vt:lpstr>What Does an IRB Application Include? </vt:lpstr>
      <vt:lpstr>What Does an IRB Application Include? </vt:lpstr>
      <vt:lpstr>What Does an IRB Application Include? </vt:lpstr>
      <vt:lpstr>What's in the Informed Consent Form?</vt:lpstr>
      <vt:lpstr>Informed Consent</vt:lpstr>
      <vt:lpstr>Parental Informed Consent</vt:lpstr>
      <vt:lpstr>The IRB and You!</vt:lpstr>
      <vt:lpstr>Use of Animals in Research</vt:lpstr>
      <vt:lpstr>Basic Animal Rights</vt:lpstr>
      <vt:lpstr>Animal Testing</vt:lpstr>
      <vt:lpstr>The Three R’s in Animal Testing</vt:lpstr>
      <vt:lpstr>Research Regulations for Living Subjects in SA</vt:lpstr>
      <vt:lpstr>Research Regulations at KSU</vt:lpstr>
      <vt:lpstr>Moral (Debatable) Issues</vt:lpstr>
      <vt:lpstr>Moral Issues in Research Ethics</vt:lpstr>
      <vt:lpstr>Professional Issues</vt:lpstr>
      <vt:lpstr>How to Avoid Ethical Dilemmas?</vt:lpstr>
      <vt:lpstr>How to Avoid Ethical Dilemmas?</vt:lpstr>
      <vt:lpstr>Ethics Education</vt:lpstr>
      <vt:lpstr>Official Policies</vt:lpstr>
      <vt:lpstr>Professional Issues  Issue #1: Allocation of Credit</vt:lpstr>
      <vt:lpstr>Who Takes Credit (i.e. Authorship) in a Paper</vt:lpstr>
      <vt:lpstr>Who becomes a Co-Author?</vt:lpstr>
      <vt:lpstr>How are Authors Ordered?</vt:lpstr>
      <vt:lpstr>Contributions of Co-Authors</vt:lpstr>
      <vt:lpstr>Who gets Acknowledged?</vt:lpstr>
      <vt:lpstr>Examples of Who Gets Acknowledged</vt:lpstr>
      <vt:lpstr>It is Always a Good Idea to Ask Your Advisor</vt:lpstr>
      <vt:lpstr>Professional Issues  Issue #2: Misappropriating Text  (i.e. Plagiarism)</vt:lpstr>
      <vt:lpstr>Plagiarism </vt:lpstr>
      <vt:lpstr>What is Plagiarism </vt:lpstr>
      <vt:lpstr>Common Types of Plagiarism</vt:lpstr>
      <vt:lpstr>Plagiarism of Words </vt:lpstr>
      <vt:lpstr>Plagiarism of Structure </vt:lpstr>
      <vt:lpstr>Plagiarism of Ideas </vt:lpstr>
      <vt:lpstr>Plagiarism Authorship </vt:lpstr>
      <vt:lpstr>Plagiarism of Self</vt:lpstr>
      <vt:lpstr>Be Careful! It’s Easy to Detect Plagiarism </vt:lpstr>
      <vt:lpstr>What are the Citation Etiquettes?</vt:lpstr>
      <vt:lpstr>Bad Citation Example!</vt:lpstr>
      <vt:lpstr>Professional Issues  Issue #3: Responsibilities of a Reviewer</vt:lpstr>
      <vt:lpstr>Reviewing a Paper</vt:lpstr>
      <vt:lpstr>Reviewer Responsibilities</vt:lpstr>
      <vt:lpstr>Professional Issues  Issue #4: Research Fraud</vt:lpstr>
      <vt:lpstr>Examples of Research Fraud</vt:lpstr>
      <vt:lpstr>Varieties of Data Fraud</vt:lpstr>
      <vt:lpstr>Some Excuses Used</vt:lpstr>
      <vt:lpstr>Recent Fabrication Cases</vt:lpstr>
      <vt:lpstr>Professional Issues  Issue #5: Failure to Disclose</vt:lpstr>
      <vt:lpstr>Conflict of Interests Must be Disclosed</vt:lpstr>
      <vt:lpstr>Professional Issues  Issue #6: Talking to the Public</vt:lpstr>
      <vt:lpstr>Talking to the Public</vt:lpstr>
      <vt:lpstr>Professional Issues  Issue #7: Applying for Research Funds</vt:lpstr>
      <vt:lpstr>Applying for Grants/Funds</vt:lpstr>
      <vt:lpstr>Closing Remarks and Conclusions</vt:lpstr>
      <vt:lpstr>After all of these regulations, is unethical research still being conducted?</vt:lpstr>
      <vt:lpstr>Conclusions</vt:lpstr>
      <vt:lpstr>Conclusions</vt:lpstr>
      <vt:lpstr>Questions and Discussion</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Review Board (IRB)</dc:title>
  <dc:creator>Hadeel K</dc:creator>
  <cp:lastModifiedBy>Hadeel K</cp:lastModifiedBy>
  <cp:revision>87</cp:revision>
  <dcterms:created xsi:type="dcterms:W3CDTF">2016-03-09T04:33:39Z</dcterms:created>
  <dcterms:modified xsi:type="dcterms:W3CDTF">2016-11-07T05:47:53Z</dcterms:modified>
</cp:coreProperties>
</file>