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64" r:id="rId3"/>
    <p:sldId id="302" r:id="rId4"/>
    <p:sldId id="296" r:id="rId5"/>
    <p:sldId id="288" r:id="rId6"/>
    <p:sldId id="265" r:id="rId7"/>
    <p:sldId id="274" r:id="rId8"/>
    <p:sldId id="295" r:id="rId9"/>
    <p:sldId id="276" r:id="rId10"/>
    <p:sldId id="277" r:id="rId11"/>
    <p:sldId id="278" r:id="rId12"/>
    <p:sldId id="267" r:id="rId13"/>
    <p:sldId id="293" r:id="rId14"/>
    <p:sldId id="289" r:id="rId15"/>
    <p:sldId id="290" r:id="rId16"/>
    <p:sldId id="294" r:id="rId17"/>
    <p:sldId id="280" r:id="rId18"/>
    <p:sldId id="281" r:id="rId19"/>
    <p:sldId id="282" r:id="rId20"/>
    <p:sldId id="292" r:id="rId21"/>
    <p:sldId id="297" r:id="rId22"/>
    <p:sldId id="298" r:id="rId23"/>
    <p:sldId id="299" r:id="rId24"/>
    <p:sldId id="300" r:id="rId25"/>
    <p:sldId id="303" r:id="rId26"/>
    <p:sldId id="30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084" autoAdjust="0"/>
  </p:normalViewPr>
  <p:slideViewPr>
    <p:cSldViewPr snapToGrid="0">
      <p:cViewPr varScale="1">
        <p:scale>
          <a:sx n="93" d="100"/>
          <a:sy n="93" d="100"/>
        </p:scale>
        <p:origin x="11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KW"/>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B1CED23-38A9-4DE7-8846-A5E2DAA9E692}" type="datetimeFigureOut">
              <a:rPr lang="ar-KW" smtClean="0"/>
              <a:t>27/01/1437</a:t>
            </a:fld>
            <a:endParaRPr lang="ar-K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K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KW"/>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DC6B190-937A-4B23-A349-0C71AA77234C}" type="slidenum">
              <a:rPr lang="ar-KW" smtClean="0"/>
              <a:t>‹#›</a:t>
            </a:fld>
            <a:endParaRPr lang="ar-KW"/>
          </a:p>
        </p:txBody>
      </p:sp>
    </p:spTree>
    <p:extLst>
      <p:ext uri="{BB962C8B-B14F-4D97-AF65-F5344CB8AC3E}">
        <p14:creationId xmlns:p14="http://schemas.microsoft.com/office/powerpoint/2010/main" val="21469072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11/9/2015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0070C0"/>
                </a:solidFill>
                <a:latin typeface="Aparajita" panose="020B0604020202020204" pitchFamily="34" charset="0"/>
                <a:cs typeface="Aparajita" panose="020B0604020202020204" pitchFamily="34" charset="0"/>
              </a:rPr>
              <a:t>Analysis of data, breaking problems down into manageable units</a:t>
            </a:r>
            <a:r>
              <a:rPr lang="en-US" sz="4800" dirty="0">
                <a:solidFill>
                  <a:srgbClr val="0070C0"/>
                </a:solidFill>
                <a:latin typeface="Aparajita" panose="020B0604020202020204" pitchFamily="34" charset="0"/>
                <a:cs typeface="Aparajita" panose="020B0604020202020204" pitchFamily="34" charset="0"/>
              </a:rPr>
              <a:t/>
            </a:r>
            <a:br>
              <a:rPr lang="en-US" sz="4800" dirty="0">
                <a:solidFill>
                  <a:srgbClr val="0070C0"/>
                </a:solidFill>
                <a:latin typeface="Aparajita" panose="020B0604020202020204" pitchFamily="34" charset="0"/>
                <a:cs typeface="Aparajita" panose="020B0604020202020204" pitchFamily="34" charset="0"/>
              </a:rPr>
            </a:br>
            <a:endParaRPr lang="ar-KW" sz="4800" dirty="0">
              <a:solidFill>
                <a:srgbClr val="0070C0"/>
              </a:solidFill>
              <a:latin typeface="Aparajita" panose="020B0604020202020204" pitchFamily="34" charset="0"/>
            </a:endParaRPr>
          </a:p>
        </p:txBody>
      </p:sp>
      <p:sp>
        <p:nvSpPr>
          <p:cNvPr id="3" name="Subtitle 2"/>
          <p:cNvSpPr>
            <a:spLocks noGrp="1"/>
          </p:cNvSpPr>
          <p:nvPr>
            <p:ph type="subTitle" idx="1"/>
          </p:nvPr>
        </p:nvSpPr>
        <p:spPr>
          <a:xfrm>
            <a:off x="8938517" y="187452"/>
            <a:ext cx="3021317" cy="655029"/>
          </a:xfrm>
        </p:spPr>
        <p:txBody>
          <a:bodyPr>
            <a:noAutofit/>
          </a:bodyPr>
          <a:lstStyle/>
          <a:p>
            <a:pPr algn="r">
              <a:spcBef>
                <a:spcPts val="600"/>
              </a:spcBef>
              <a:spcAft>
                <a:spcPts val="0"/>
              </a:spcAft>
            </a:pPr>
            <a:r>
              <a:rPr lang="ar-SA" sz="1600" b="1" dirty="0" smtClean="0">
                <a:latin typeface="Arabic Typesetting" panose="03020402040406030203" pitchFamily="66" charset="-78"/>
                <a:cs typeface="Arabic Typesetting" panose="03020402040406030203" pitchFamily="66" charset="-78"/>
              </a:rPr>
              <a:t>بـرنـامـج </a:t>
            </a:r>
            <a:r>
              <a:rPr lang="ar-SA" sz="1600" b="1" dirty="0">
                <a:latin typeface="Arabic Typesetting" panose="03020402040406030203" pitchFamily="66" charset="-78"/>
                <a:cs typeface="Arabic Typesetting" panose="03020402040406030203" pitchFamily="66" charset="-78"/>
              </a:rPr>
              <a:t>مهـارات البـحـث الـعـلمـي </a:t>
            </a:r>
            <a:r>
              <a:rPr lang="ar-SA" sz="1600" b="1" dirty="0" smtClean="0">
                <a:latin typeface="Arabic Typesetting" panose="03020402040406030203" pitchFamily="66" charset="-78"/>
                <a:cs typeface="Arabic Typesetting" panose="03020402040406030203" pitchFamily="66" charset="-78"/>
              </a:rPr>
              <a:t>الثامن</a:t>
            </a:r>
            <a:endParaRPr lang="ar-KW" sz="1600" b="1" dirty="0" smtClean="0">
              <a:latin typeface="Arabic Typesetting" panose="03020402040406030203" pitchFamily="66" charset="-78"/>
              <a:cs typeface="Arabic Typesetting" panose="03020402040406030203" pitchFamily="66" charset="-78"/>
            </a:endParaRPr>
          </a:p>
          <a:p>
            <a:pPr algn="r">
              <a:spcBef>
                <a:spcPts val="600"/>
              </a:spcBef>
              <a:spcAft>
                <a:spcPts val="0"/>
              </a:spcAft>
            </a:pPr>
            <a:r>
              <a:rPr lang="ar-SA" sz="1600" b="1" dirty="0" smtClean="0">
                <a:latin typeface="Arabic Typesetting" panose="03020402040406030203" pitchFamily="66" charset="-78"/>
                <a:cs typeface="Arabic Typesetting" panose="03020402040406030203" pitchFamily="66" charset="-78"/>
              </a:rPr>
              <a:t>لطالبات </a:t>
            </a:r>
            <a:r>
              <a:rPr lang="ar-SA" sz="1600" b="1" dirty="0">
                <a:latin typeface="Arabic Typesetting" panose="03020402040406030203" pitchFamily="66" charset="-78"/>
                <a:cs typeface="Arabic Typesetting" panose="03020402040406030203" pitchFamily="66" charset="-78"/>
              </a:rPr>
              <a:t>الدراسات العليا </a:t>
            </a:r>
            <a:r>
              <a:rPr lang="ar-KW" sz="1600" b="1" dirty="0" smtClean="0">
                <a:latin typeface="Arabic Typesetting" panose="03020402040406030203" pitchFamily="66" charset="-78"/>
                <a:cs typeface="Arabic Typesetting" panose="03020402040406030203" pitchFamily="66" charset="-78"/>
              </a:rPr>
              <a:t>-</a:t>
            </a:r>
            <a:r>
              <a:rPr lang="ar-SA" sz="1600" b="1" dirty="0" smtClean="0">
                <a:latin typeface="Arabic Typesetting" panose="03020402040406030203" pitchFamily="66" charset="-78"/>
                <a:cs typeface="Arabic Typesetting" panose="03020402040406030203" pitchFamily="66" charset="-78"/>
              </a:rPr>
              <a:t>1436/1437 </a:t>
            </a:r>
            <a:r>
              <a:rPr lang="ar-SA" sz="1600" b="1" dirty="0">
                <a:latin typeface="Arabic Typesetting" panose="03020402040406030203" pitchFamily="66" charset="-78"/>
                <a:cs typeface="Arabic Typesetting" panose="03020402040406030203" pitchFamily="66" charset="-78"/>
              </a:rPr>
              <a:t>هـ</a:t>
            </a:r>
            <a:endParaRPr lang="ar-SA" sz="1600" b="1" dirty="0" smtClean="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444920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84286" y="2137025"/>
            <a:ext cx="4257675" cy="2466975"/>
          </a:xfrm>
          <a:prstGeom prst="rect">
            <a:avLst/>
          </a:prstGeom>
        </p:spPr>
      </p:pic>
      <p:sp>
        <p:nvSpPr>
          <p:cNvPr id="5" name="Rectangle 4"/>
          <p:cNvSpPr/>
          <p:nvPr/>
        </p:nvSpPr>
        <p:spPr>
          <a:xfrm>
            <a:off x="6428197" y="105700"/>
            <a:ext cx="5798050" cy="2031325"/>
          </a:xfrm>
          <a:prstGeom prst="rect">
            <a:avLst/>
          </a:prstGeom>
        </p:spPr>
        <p:txBody>
          <a:bodyPr wrap="square">
            <a:spAutoFit/>
          </a:bodyPr>
          <a:lstStyle/>
          <a:p>
            <a:pPr marL="285750" indent="-285750" algn="just">
              <a:buClr>
                <a:srgbClr val="00B0F0"/>
              </a:buClr>
              <a:buFont typeface="Arial" panose="020B0604020202020204" pitchFamily="34" charset="0"/>
              <a:buChar char="•"/>
            </a:pPr>
            <a:r>
              <a:rPr lang="en-US" i="1" dirty="0" smtClean="0">
                <a:latin typeface="Monotype Corsiva" panose="03010101010201010101" pitchFamily="66" charset="0"/>
              </a:rPr>
              <a:t>Noticing </a:t>
            </a:r>
            <a:r>
              <a:rPr lang="en-US" dirty="0" smtClean="0">
                <a:latin typeface="Monotype Corsiva" panose="03010101010201010101" pitchFamily="66" charset="0"/>
              </a:rPr>
              <a:t>Means Making Observations, Writing Field Notes, Tape Recording, Interviews, Gathering Documents. </a:t>
            </a:r>
          </a:p>
          <a:p>
            <a:pPr marL="285750" indent="-285750" algn="just">
              <a:buClr>
                <a:srgbClr val="00B0F0"/>
              </a:buClr>
              <a:buFont typeface="Arial" panose="020B0604020202020204" pitchFamily="34" charset="0"/>
              <a:buChar char="•"/>
            </a:pPr>
            <a:r>
              <a:rPr lang="en-US" dirty="0" smtClean="0">
                <a:latin typeface="Monotype Corsiva" panose="03010101010201010101" pitchFamily="66" charset="0"/>
              </a:rPr>
              <a:t>When You Do This You Are </a:t>
            </a:r>
            <a:r>
              <a:rPr lang="en-US" i="1" dirty="0" smtClean="0">
                <a:latin typeface="Monotype Corsiva" panose="03010101010201010101" pitchFamily="66" charset="0"/>
              </a:rPr>
              <a:t>Producing A Record Of The Things</a:t>
            </a:r>
          </a:p>
          <a:p>
            <a:pPr algn="just"/>
            <a:r>
              <a:rPr lang="en-US" i="1" dirty="0" smtClean="0">
                <a:latin typeface="Monotype Corsiva" panose="03010101010201010101" pitchFamily="66" charset="0"/>
              </a:rPr>
              <a:t>      That You Have Noticed.</a:t>
            </a:r>
          </a:p>
          <a:p>
            <a:pPr marL="285750" indent="-285750" algn="just">
              <a:buClr>
                <a:srgbClr val="00B0F0"/>
              </a:buClr>
              <a:buFont typeface="Arial" panose="020B0604020202020204" pitchFamily="34" charset="0"/>
              <a:buChar char="•"/>
            </a:pPr>
            <a:r>
              <a:rPr lang="en-US" i="1" dirty="0" smtClean="0">
                <a:latin typeface="Monotype Corsiva" panose="03010101010201010101" pitchFamily="66" charset="0"/>
              </a:rPr>
              <a:t>As </a:t>
            </a:r>
            <a:r>
              <a:rPr lang="en-US" i="1" dirty="0">
                <a:latin typeface="Monotype Corsiva" panose="03010101010201010101" pitchFamily="66" charset="0"/>
              </a:rPr>
              <a:t>you notice things in the record you name, or "</a:t>
            </a:r>
            <a:r>
              <a:rPr lang="en-US" i="1" dirty="0">
                <a:solidFill>
                  <a:srgbClr val="FF0000"/>
                </a:solidFill>
                <a:latin typeface="Monotype Corsiva" panose="03010101010201010101" pitchFamily="66" charset="0"/>
              </a:rPr>
              <a:t>code,” </a:t>
            </a:r>
            <a:r>
              <a:rPr lang="en-US" i="1" dirty="0" smtClean="0">
                <a:latin typeface="Monotype Corsiva" panose="03010101010201010101" pitchFamily="66" charset="0"/>
              </a:rPr>
              <a:t>them.</a:t>
            </a:r>
          </a:p>
          <a:p>
            <a:pPr marL="285750" indent="-285750">
              <a:buClr>
                <a:srgbClr val="00B0F0"/>
              </a:buClr>
              <a:buFont typeface="Arial" panose="020B0604020202020204" pitchFamily="34" charset="0"/>
              <a:buChar char="•"/>
            </a:pPr>
            <a:r>
              <a:rPr lang="en-US" dirty="0">
                <a:latin typeface="Monotype Corsiva" panose="03010101010201010101" pitchFamily="66" charset="0"/>
              </a:rPr>
              <a:t>Codes </a:t>
            </a:r>
            <a:r>
              <a:rPr lang="en-US" dirty="0" smtClean="0">
                <a:latin typeface="Monotype Corsiva" panose="03010101010201010101" pitchFamily="66" charset="0"/>
              </a:rPr>
              <a:t>might </a:t>
            </a:r>
            <a:r>
              <a:rPr lang="en-US" dirty="0">
                <a:latin typeface="Monotype Corsiva" panose="03010101010201010101" pitchFamily="66" charset="0"/>
              </a:rPr>
              <a:t>start </a:t>
            </a:r>
            <a:r>
              <a:rPr lang="en-US" dirty="0" smtClean="0">
                <a:latin typeface="Monotype Corsiva" panose="03010101010201010101" pitchFamily="66" charset="0"/>
              </a:rPr>
              <a:t>with: </a:t>
            </a:r>
            <a:r>
              <a:rPr lang="en-US" i="1" dirty="0" smtClean="0">
                <a:latin typeface="Monotype Corsiva" panose="03010101010201010101" pitchFamily="66" charset="0"/>
              </a:rPr>
              <a:t>past </a:t>
            </a:r>
            <a:r>
              <a:rPr lang="en-US" i="1" dirty="0">
                <a:latin typeface="Monotype Corsiva" panose="03010101010201010101" pitchFamily="66" charset="0"/>
              </a:rPr>
              <a:t>symptoms, the decision to seek care</a:t>
            </a:r>
            <a:r>
              <a:rPr lang="en-US" dirty="0">
                <a:latin typeface="Monotype Corsiva" panose="03010101010201010101" pitchFamily="66" charset="0"/>
              </a:rPr>
              <a:t>, </a:t>
            </a:r>
            <a:r>
              <a:rPr lang="en-US" i="1" dirty="0" smtClean="0">
                <a:latin typeface="Monotype Corsiva" panose="03010101010201010101" pitchFamily="66" charset="0"/>
              </a:rPr>
              <a:t>past </a:t>
            </a:r>
            <a:r>
              <a:rPr lang="en-US" i="1" dirty="0">
                <a:latin typeface="Monotype Corsiva" panose="03010101010201010101" pitchFamily="66" charset="0"/>
              </a:rPr>
              <a:t>problems with treatment</a:t>
            </a:r>
            <a:endParaRPr lang="ar-KW" dirty="0">
              <a:latin typeface="Monotype Corsiva" panose="03010101010201010101" pitchFamily="66" charset="0"/>
            </a:endParaRPr>
          </a:p>
        </p:txBody>
      </p:sp>
      <p:cxnSp>
        <p:nvCxnSpPr>
          <p:cNvPr id="7" name="Straight Arrow Connector 6"/>
          <p:cNvCxnSpPr/>
          <p:nvPr/>
        </p:nvCxnSpPr>
        <p:spPr>
          <a:xfrm flipV="1">
            <a:off x="5775709" y="1663658"/>
            <a:ext cx="523982" cy="6235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13450" y="5157998"/>
            <a:ext cx="4642208" cy="923330"/>
          </a:xfrm>
          <a:prstGeom prst="rect">
            <a:avLst/>
          </a:prstGeom>
        </p:spPr>
        <p:txBody>
          <a:bodyPr wrap="square">
            <a:spAutoFit/>
          </a:bodyPr>
          <a:lstStyle/>
          <a:p>
            <a:pPr marL="285750" indent="-285750">
              <a:buClr>
                <a:srgbClr val="00B0F0"/>
              </a:buClr>
              <a:buFont typeface="Arial" panose="020B0604020202020204" pitchFamily="34" charset="0"/>
              <a:buChar char="•"/>
            </a:pPr>
            <a:r>
              <a:rPr lang="en-US" i="1" dirty="0">
                <a:latin typeface="Monotype Corsiva" panose="03010101010201010101" pitchFamily="66" charset="0"/>
              </a:rPr>
              <a:t>When you identify </a:t>
            </a:r>
            <a:r>
              <a:rPr lang="en-US" i="1" dirty="0" smtClean="0">
                <a:latin typeface="Monotype Corsiva" panose="03010101010201010101" pitchFamily="66" charset="0"/>
              </a:rPr>
              <a:t>piece, you </a:t>
            </a:r>
            <a:r>
              <a:rPr lang="en-US" i="1" dirty="0">
                <a:latin typeface="Monotype Corsiva" panose="03010101010201010101" pitchFamily="66" charset="0"/>
              </a:rPr>
              <a:t>are noticing and “coding” them. </a:t>
            </a:r>
            <a:endParaRPr lang="en-US" i="1" dirty="0" smtClean="0">
              <a:latin typeface="Monotype Corsiva" panose="03010101010201010101" pitchFamily="66" charset="0"/>
            </a:endParaRPr>
          </a:p>
          <a:p>
            <a:pPr marL="285750" indent="-285750">
              <a:buClr>
                <a:srgbClr val="00B0F0"/>
              </a:buClr>
              <a:buFont typeface="Arial" panose="020B0604020202020204" pitchFamily="34" charset="0"/>
              <a:buChar char="•"/>
            </a:pPr>
            <a:r>
              <a:rPr lang="en-US" i="1" dirty="0" smtClean="0">
                <a:latin typeface="Monotype Corsiva" panose="03010101010201010101" pitchFamily="66" charset="0"/>
              </a:rPr>
              <a:t>When </a:t>
            </a:r>
            <a:r>
              <a:rPr lang="en-US" i="1" dirty="0">
                <a:latin typeface="Monotype Corsiva" panose="03010101010201010101" pitchFamily="66" charset="0"/>
              </a:rPr>
              <a:t>you sort the pieces you are “collecting” them.</a:t>
            </a:r>
            <a:endParaRPr lang="ar-KW" dirty="0">
              <a:latin typeface="Monotype Corsiva" panose="03010101010201010101" pitchFamily="66" charset="0"/>
            </a:endParaRPr>
          </a:p>
        </p:txBody>
      </p:sp>
      <p:cxnSp>
        <p:nvCxnSpPr>
          <p:cNvPr id="9" name="Straight Arrow Connector 8"/>
          <p:cNvCxnSpPr/>
          <p:nvPr/>
        </p:nvCxnSpPr>
        <p:spPr>
          <a:xfrm flipH="1">
            <a:off x="7634554" y="4051176"/>
            <a:ext cx="119011" cy="7776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746180"/>
            <a:ext cx="4131551" cy="2308324"/>
          </a:xfrm>
          <a:prstGeom prst="rect">
            <a:avLst/>
          </a:prstGeom>
        </p:spPr>
        <p:txBody>
          <a:bodyPr wrap="square">
            <a:spAutoFit/>
          </a:bodyPr>
          <a:lstStyle/>
          <a:p>
            <a:pPr algn="just"/>
            <a:r>
              <a:rPr lang="en-US" dirty="0" smtClean="0">
                <a:solidFill>
                  <a:srgbClr val="00B050"/>
                </a:solidFill>
                <a:latin typeface="Monotype Corsiva" panose="03010101010201010101" pitchFamily="66" charset="0"/>
              </a:rPr>
              <a:t>Your Goals Are:</a:t>
            </a:r>
          </a:p>
          <a:p>
            <a:pPr marL="285750" indent="-285750" algn="just">
              <a:buClr>
                <a:srgbClr val="00B0F0"/>
              </a:buClr>
              <a:buFont typeface="Arial" panose="020B0604020202020204" pitchFamily="34" charset="0"/>
              <a:buChar char="•"/>
            </a:pPr>
            <a:r>
              <a:rPr lang="en-US" dirty="0" smtClean="0">
                <a:latin typeface="Monotype Corsiva" panose="03010101010201010101" pitchFamily="66" charset="0"/>
              </a:rPr>
              <a:t> To Make Some Type Of Sense Out Of Each Collection, </a:t>
            </a:r>
          </a:p>
          <a:p>
            <a:pPr marL="285750" indent="-285750" algn="just">
              <a:buClr>
                <a:srgbClr val="00B0F0"/>
              </a:buClr>
              <a:buFont typeface="Arial" panose="020B0604020202020204" pitchFamily="34" charset="0"/>
              <a:buChar char="•"/>
            </a:pPr>
            <a:r>
              <a:rPr lang="en-US" dirty="0" smtClean="0">
                <a:latin typeface="Monotype Corsiva" panose="03010101010201010101" pitchFamily="66" charset="0"/>
              </a:rPr>
              <a:t>Look For Patterns And Relationships Both Within A Collection, And Also Across Collections, </a:t>
            </a:r>
          </a:p>
          <a:p>
            <a:pPr marL="285750" indent="-285750" algn="just">
              <a:buClr>
                <a:srgbClr val="00B0F0"/>
              </a:buClr>
              <a:buFont typeface="Arial" panose="020B0604020202020204" pitchFamily="34" charset="0"/>
              <a:buChar char="•"/>
            </a:pPr>
            <a:r>
              <a:rPr lang="en-US" dirty="0" smtClean="0">
                <a:latin typeface="Monotype Corsiva" panose="03010101010201010101" pitchFamily="66" charset="0"/>
              </a:rPr>
              <a:t>To Make General </a:t>
            </a:r>
            <a:r>
              <a:rPr lang="en-US" i="1" dirty="0" smtClean="0">
                <a:latin typeface="Monotype Corsiva" panose="03010101010201010101" pitchFamily="66" charset="0"/>
              </a:rPr>
              <a:t>Discoveries </a:t>
            </a:r>
            <a:r>
              <a:rPr lang="en-US" dirty="0" smtClean="0">
                <a:latin typeface="Monotype Corsiva" panose="03010101010201010101" pitchFamily="66" charset="0"/>
              </a:rPr>
              <a:t>About The Phenomena You Are Researching.</a:t>
            </a:r>
            <a:endParaRPr lang="ar-KW" dirty="0">
              <a:latin typeface="Monotype Corsiva" panose="03010101010201010101" pitchFamily="66" charset="0"/>
            </a:endParaRPr>
          </a:p>
        </p:txBody>
      </p:sp>
      <p:cxnSp>
        <p:nvCxnSpPr>
          <p:cNvPr id="14" name="Straight Arrow Connector 13"/>
          <p:cNvCxnSpPr/>
          <p:nvPr/>
        </p:nvCxnSpPr>
        <p:spPr>
          <a:xfrm flipH="1" flipV="1">
            <a:off x="3625441" y="2892494"/>
            <a:ext cx="453400" cy="4780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11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Aparajita" panose="020B0604020202020204" pitchFamily="34" charset="0"/>
                <a:cs typeface="Aparajita" panose="020B0604020202020204" pitchFamily="34" charset="0"/>
              </a:rPr>
              <a:t>Interpreting the Data</a:t>
            </a:r>
            <a:endParaRPr lang="ar-KW" dirty="0">
              <a:solidFill>
                <a:srgbClr val="0070C0"/>
              </a:solidFill>
              <a:latin typeface="Aparajita" panose="020B0604020202020204" pitchFamily="34" charset="0"/>
            </a:endParaRPr>
          </a:p>
        </p:txBody>
      </p:sp>
      <p:sp>
        <p:nvSpPr>
          <p:cNvPr id="3" name="Content Placeholder 2"/>
          <p:cNvSpPr>
            <a:spLocks noGrp="1"/>
          </p:cNvSpPr>
          <p:nvPr>
            <p:ph idx="1"/>
          </p:nvPr>
        </p:nvSpPr>
        <p:spPr>
          <a:xfrm>
            <a:off x="1097280" y="1845734"/>
            <a:ext cx="6022711" cy="4023360"/>
          </a:xfrm>
        </p:spPr>
        <p:txBody>
          <a:bodyPr>
            <a:normAutofit/>
          </a:bodyPr>
          <a:lstStyle/>
          <a:p>
            <a:pPr algn="just" rtl="0">
              <a:buFont typeface="Arial" panose="020B0604020202020204" pitchFamily="34" charset="0"/>
              <a:buChar char="•"/>
            </a:pPr>
            <a:r>
              <a:rPr lang="en-US" sz="2400" dirty="0" smtClean="0">
                <a:latin typeface="Aparajita" panose="020B0604020202020204" pitchFamily="34" charset="0"/>
                <a:cs typeface="Aparajita" panose="020B0604020202020204" pitchFamily="34" charset="0"/>
              </a:rPr>
              <a:t> Once </a:t>
            </a:r>
            <a:r>
              <a:rPr lang="en-US" sz="2400" dirty="0">
                <a:latin typeface="Aparajita" panose="020B0604020202020204" pitchFamily="34" charset="0"/>
                <a:cs typeface="Aparajita" panose="020B0604020202020204" pitchFamily="34" charset="0"/>
              </a:rPr>
              <a:t>the data are sorted into </a:t>
            </a:r>
            <a:r>
              <a:rPr lang="en-US" sz="2400" dirty="0" smtClean="0">
                <a:latin typeface="Aparajita" panose="020B0604020202020204" pitchFamily="34" charset="0"/>
                <a:cs typeface="Aparajita" panose="020B0604020202020204" pitchFamily="34" charset="0"/>
              </a:rPr>
              <a:t>manageable chunks </a:t>
            </a:r>
            <a:r>
              <a:rPr lang="en-US" sz="2400" dirty="0">
                <a:latin typeface="Aparajita" panose="020B0604020202020204" pitchFamily="34" charset="0"/>
                <a:cs typeface="Aparajita" panose="020B0604020202020204" pitchFamily="34" charset="0"/>
              </a:rPr>
              <a:t>through coding, the process of </a:t>
            </a:r>
            <a:r>
              <a:rPr lang="en-US" sz="2400" dirty="0" smtClean="0">
                <a:latin typeface="Aparajita" panose="020B0604020202020204" pitchFamily="34" charset="0"/>
                <a:cs typeface="Aparajita" panose="020B0604020202020204" pitchFamily="34" charset="0"/>
              </a:rPr>
              <a:t>interpretation begins</a:t>
            </a:r>
            <a:r>
              <a:rPr lang="en-US" sz="2400" dirty="0">
                <a:latin typeface="Aparajita" panose="020B0604020202020204" pitchFamily="34" charset="0"/>
                <a:cs typeface="Aparajita" panose="020B0604020202020204" pitchFamily="34" charset="0"/>
              </a:rPr>
              <a:t>. </a:t>
            </a:r>
            <a:endParaRPr lang="en-US" sz="2400" dirty="0" smtClean="0">
              <a:latin typeface="Aparajita" panose="020B0604020202020204" pitchFamily="34" charset="0"/>
              <a:cs typeface="Aparajita" panose="020B0604020202020204" pitchFamily="34" charset="0"/>
            </a:endParaRPr>
          </a:p>
          <a:p>
            <a:pPr algn="just" rtl="0">
              <a:buFont typeface="Arial" panose="020B0604020202020204" pitchFamily="34" charset="0"/>
              <a:buChar char="•"/>
            </a:pP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It </a:t>
            </a:r>
            <a:r>
              <a:rPr lang="en-US" sz="2400" dirty="0">
                <a:latin typeface="Aparajita" panose="020B0604020202020204" pitchFamily="34" charset="0"/>
                <a:cs typeface="Aparajita" panose="020B0604020202020204" pitchFamily="34" charset="0"/>
              </a:rPr>
              <a:t>is important to note that this phase of </a:t>
            </a:r>
            <a:r>
              <a:rPr lang="en-US" sz="2400" dirty="0" smtClean="0">
                <a:latin typeface="Aparajita" panose="020B0604020202020204" pitchFamily="34" charset="0"/>
                <a:cs typeface="Aparajita" panose="020B0604020202020204" pitchFamily="34" charset="0"/>
              </a:rPr>
              <a:t>the research </a:t>
            </a:r>
            <a:r>
              <a:rPr lang="en-US" sz="2400" dirty="0">
                <a:latin typeface="Aparajita" panose="020B0604020202020204" pitchFamily="34" charset="0"/>
                <a:cs typeface="Aparajita" panose="020B0604020202020204" pitchFamily="34" charset="0"/>
              </a:rPr>
              <a:t>process overlaps with data collection </a:t>
            </a:r>
            <a:r>
              <a:rPr lang="en-US" sz="2400" dirty="0" smtClean="0">
                <a:latin typeface="Aparajita" panose="020B0604020202020204" pitchFamily="34" charset="0"/>
                <a:cs typeface="Aparajita" panose="020B0604020202020204" pitchFamily="34" charset="0"/>
              </a:rPr>
              <a:t>and coding</a:t>
            </a:r>
            <a:r>
              <a:rPr lang="en-US" sz="2400" dirty="0">
                <a:latin typeface="Aparajita" panose="020B0604020202020204" pitchFamily="34" charset="0"/>
                <a:cs typeface="Aparajita" panose="020B0604020202020204" pitchFamily="34" charset="0"/>
              </a:rPr>
              <a:t>, although it often extends long after the </a:t>
            </a:r>
            <a:r>
              <a:rPr lang="en-US" sz="2400" dirty="0" smtClean="0">
                <a:latin typeface="Aparajita" panose="020B0604020202020204" pitchFamily="34" charset="0"/>
                <a:cs typeface="Aparajita" panose="020B0604020202020204" pitchFamily="34" charset="0"/>
              </a:rPr>
              <a:t>data collection </a:t>
            </a:r>
            <a:r>
              <a:rPr lang="en-US" sz="2400" dirty="0">
                <a:latin typeface="Aparajita" panose="020B0604020202020204" pitchFamily="34" charset="0"/>
                <a:cs typeface="Aparajita" panose="020B0604020202020204" pitchFamily="34" charset="0"/>
              </a:rPr>
              <a:t>has </a:t>
            </a:r>
            <a:r>
              <a:rPr lang="en-US" sz="2400" dirty="0" smtClean="0">
                <a:latin typeface="Aparajita" panose="020B0604020202020204" pitchFamily="34" charset="0"/>
                <a:cs typeface="Aparajita" panose="020B0604020202020204" pitchFamily="34" charset="0"/>
              </a:rPr>
              <a:t>been completed</a:t>
            </a:r>
            <a:r>
              <a:rPr lang="en-US" sz="2400" dirty="0">
                <a:latin typeface="Aparajita" panose="020B0604020202020204" pitchFamily="34" charset="0"/>
                <a:cs typeface="Aparajita" panose="020B0604020202020204" pitchFamily="34" charset="0"/>
              </a:rPr>
              <a:t>.</a:t>
            </a:r>
            <a:endParaRPr lang="ar-KW" sz="2400" dirty="0">
              <a:latin typeface="Aparajita" panose="020B0604020202020204" pitchFamily="34" charset="0"/>
            </a:endParaRPr>
          </a:p>
        </p:txBody>
      </p:sp>
      <p:pic>
        <p:nvPicPr>
          <p:cNvPr id="4" name="Picture 3"/>
          <p:cNvPicPr>
            <a:picLocks noChangeAspect="1"/>
          </p:cNvPicPr>
          <p:nvPr/>
        </p:nvPicPr>
        <p:blipFill>
          <a:blip r:embed="rId2"/>
          <a:stretch>
            <a:fillRect/>
          </a:stretch>
        </p:blipFill>
        <p:spPr>
          <a:xfrm>
            <a:off x="7645465" y="2599362"/>
            <a:ext cx="3930776" cy="1977315"/>
          </a:xfrm>
          <a:prstGeom prst="rect">
            <a:avLst/>
          </a:prstGeom>
          <a:ln>
            <a:solidFill>
              <a:schemeClr val="tx1"/>
            </a:solidFill>
          </a:ln>
        </p:spPr>
      </p:pic>
      <p:cxnSp>
        <p:nvCxnSpPr>
          <p:cNvPr id="6" name="Straight Connector 5"/>
          <p:cNvCxnSpPr/>
          <p:nvPr/>
        </p:nvCxnSpPr>
        <p:spPr>
          <a:xfrm>
            <a:off x="8106310" y="2784297"/>
            <a:ext cx="346993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08360" y="3010328"/>
            <a:ext cx="283566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31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5367" y="1333745"/>
            <a:ext cx="9257016" cy="1384995"/>
          </a:xfrm>
          <a:prstGeom prst="rect">
            <a:avLst/>
          </a:prstGeom>
        </p:spPr>
        <p:txBody>
          <a:bodyPr wrap="square">
            <a:spAutoFit/>
          </a:bodyPr>
          <a:lstStyle/>
          <a:p>
            <a:pPr algn="just"/>
            <a:r>
              <a:rPr lang="en-US" sz="2800" dirty="0">
                <a:latin typeface="Aparajita" panose="020B0604020202020204" pitchFamily="34" charset="0"/>
                <a:cs typeface="Aparajita" panose="020B0604020202020204" pitchFamily="34" charset="0"/>
              </a:rPr>
              <a:t>For most, the end products of research are books, papers, presentations, or plans for action. Data analysis moves you from the rambling pages of description to those products.</a:t>
            </a:r>
            <a:endParaRPr lang="ar-KW" sz="2800" dirty="0">
              <a:latin typeface="Aparajita" panose="020B0604020202020204" pitchFamily="34" charset="0"/>
            </a:endParaRPr>
          </a:p>
        </p:txBody>
      </p:sp>
      <p:pic>
        <p:nvPicPr>
          <p:cNvPr id="1026" name="Picture 2" descr="http://blog.cayenneapps.com/wp-content/uploads/2014/11/MV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479" y="2924224"/>
            <a:ext cx="5809572" cy="312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2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latin typeface="Aparajita" panose="020B0604020202020204" pitchFamily="34" charset="0"/>
                <a:cs typeface="Aparajita" panose="020B0604020202020204" pitchFamily="34" charset="0"/>
              </a:rPr>
              <a:t>Negative Results: The Dark Matter of </a:t>
            </a:r>
            <a:r>
              <a:rPr lang="en-US" dirty="0" smtClean="0">
                <a:solidFill>
                  <a:srgbClr val="0070C0"/>
                </a:solidFill>
                <a:latin typeface="Aparajita" panose="020B0604020202020204" pitchFamily="34" charset="0"/>
                <a:cs typeface="Aparajita" panose="020B0604020202020204" pitchFamily="34" charset="0"/>
              </a:rPr>
              <a:t>Research</a:t>
            </a:r>
            <a:endParaRPr lang="ar-KW" dirty="0">
              <a:solidFill>
                <a:srgbClr val="0070C0"/>
              </a:solidFill>
              <a:latin typeface="Aparajita" panose="020B0604020202020204" pitchFamily="34" charset="0"/>
            </a:endParaRPr>
          </a:p>
        </p:txBody>
      </p:sp>
      <p:sp>
        <p:nvSpPr>
          <p:cNvPr id="3" name="Content Placeholder 2"/>
          <p:cNvSpPr>
            <a:spLocks noGrp="1"/>
          </p:cNvSpPr>
          <p:nvPr>
            <p:ph idx="1"/>
          </p:nvPr>
        </p:nvSpPr>
        <p:spPr>
          <a:xfrm>
            <a:off x="1097280" y="1845734"/>
            <a:ext cx="6988482" cy="4023360"/>
          </a:xfrm>
        </p:spPr>
        <p:txBody>
          <a:bodyPr>
            <a:normAutofit fontScale="92500" lnSpcReduction="10000"/>
          </a:bodyPr>
          <a:lstStyle/>
          <a:p>
            <a:pPr algn="l" rtl="0">
              <a:lnSpc>
                <a:spcPct val="150000"/>
              </a:lnSpc>
            </a:pPr>
            <a:r>
              <a:rPr lang="en-US" sz="2400" dirty="0" smtClean="0">
                <a:latin typeface="Aparajita" panose="020B0604020202020204" pitchFamily="34" charset="0"/>
                <a:cs typeface="Aparajita" panose="020B0604020202020204" pitchFamily="34" charset="0"/>
              </a:rPr>
              <a:t>The</a:t>
            </a:r>
            <a:r>
              <a:rPr lang="en-US" sz="2400" dirty="0">
                <a:latin typeface="Aparajita" panose="020B0604020202020204" pitchFamily="34" charset="0"/>
                <a:cs typeface="Aparajita" panose="020B0604020202020204" pitchFamily="34" charset="0"/>
              </a:rPr>
              <a:t> estimate for </a:t>
            </a:r>
            <a:r>
              <a:rPr lang="en-US" sz="2400" dirty="0" smtClean="0">
                <a:latin typeface="Aparajita" panose="020B0604020202020204" pitchFamily="34" charset="0"/>
                <a:cs typeface="Aparajita" panose="020B0604020202020204" pitchFamily="34" charset="0"/>
              </a:rPr>
              <a:t>2009 was</a:t>
            </a:r>
            <a:r>
              <a:rPr lang="en-US" sz="2400" dirty="0">
                <a:latin typeface="Aparajita" panose="020B0604020202020204" pitchFamily="34" charset="0"/>
                <a:cs typeface="Aparajita" panose="020B0604020202020204" pitchFamily="34" charset="0"/>
              </a:rPr>
              <a:t> </a:t>
            </a:r>
            <a:r>
              <a:rPr lang="en-US" sz="2400" i="1" dirty="0">
                <a:latin typeface="Aparajita" panose="020B0604020202020204" pitchFamily="34" charset="0"/>
                <a:cs typeface="Aparajita" panose="020B0604020202020204" pitchFamily="34" charset="0"/>
              </a:rPr>
              <a:t>1.5 million articles</a:t>
            </a:r>
            <a:r>
              <a:rPr lang="en-US" sz="2400" dirty="0">
                <a:latin typeface="Aparajita" panose="020B0604020202020204" pitchFamily="34" charset="0"/>
                <a:cs typeface="Aparajita" panose="020B0604020202020204" pitchFamily="34" charset="0"/>
              </a:rPr>
              <a:t>, and that number is sure to be higher today. Still, the publication record is only a tiny slice of all the research data in existence around the world. Results that are inconclusive or challenge our assumptions are frequently hidden in lab notebooks, never to be shared. These data represent the “dark matter” of our research universe - the overwhelming majority of knowledge binding together the bright, shining, published articles.</a:t>
            </a:r>
            <a:br>
              <a:rPr lang="en-US" sz="2400" dirty="0">
                <a:latin typeface="Aparajita" panose="020B0604020202020204" pitchFamily="34" charset="0"/>
                <a:cs typeface="Aparajita" panose="020B0604020202020204" pitchFamily="34" charset="0"/>
              </a:rPr>
            </a:br>
            <a:r>
              <a:rPr lang="en-US" sz="2400" dirty="0">
                <a:solidFill>
                  <a:srgbClr val="FF0000"/>
                </a:solidFill>
                <a:latin typeface="Monotype Corsiva" panose="03010101010201010101" pitchFamily="66" charset="0"/>
                <a:cs typeface="Aparajita" panose="020B0604020202020204" pitchFamily="34" charset="0"/>
              </a:rPr>
              <a:t>But is the current system really best for science?</a:t>
            </a:r>
            <a:endParaRPr lang="ar-KW" sz="2400"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1145634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solidFill>
                  <a:srgbClr val="0070C0"/>
                </a:solidFill>
                <a:latin typeface="Aparajita" panose="020B0604020202020204" pitchFamily="34" charset="0"/>
                <a:cs typeface="Aparajita" panose="020B0604020202020204" pitchFamily="34" charset="0"/>
              </a:rPr>
              <a:t>Reducing the positive bias in the scientific </a:t>
            </a:r>
            <a:r>
              <a:rPr lang="en-US" sz="4500" dirty="0" smtClean="0">
                <a:solidFill>
                  <a:srgbClr val="0070C0"/>
                </a:solidFill>
                <a:latin typeface="Aparajita" panose="020B0604020202020204" pitchFamily="34" charset="0"/>
                <a:cs typeface="Aparajita" panose="020B0604020202020204" pitchFamily="34" charset="0"/>
              </a:rPr>
              <a:t>literature</a:t>
            </a:r>
            <a:endParaRPr lang="ar-KW" sz="4500" dirty="0">
              <a:solidFill>
                <a:srgbClr val="0070C0"/>
              </a:solidFill>
              <a:latin typeface="Aparajita" panose="020B0604020202020204" pitchFamily="34" charset="0"/>
            </a:endParaRPr>
          </a:p>
        </p:txBody>
      </p:sp>
      <p:pic>
        <p:nvPicPr>
          <p:cNvPr id="15" name="Picture 2" descr="Neutral appr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074" y="1737360"/>
            <a:ext cx="5565161" cy="42385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16074" y="1874548"/>
            <a:ext cx="6096000" cy="4093428"/>
          </a:xfrm>
          <a:prstGeom prst="rect">
            <a:avLst/>
          </a:prstGeom>
        </p:spPr>
        <p:txBody>
          <a:bodyPr>
            <a:spAutoFit/>
          </a:bodyPr>
          <a:lstStyle/>
          <a:p>
            <a:pPr marL="342900" indent="-342900" algn="just">
              <a:buClr>
                <a:srgbClr val="00B0F0"/>
              </a:buClr>
              <a:buFont typeface="Arial" panose="020B0604020202020204" pitchFamily="34" charset="0"/>
              <a:buChar char="•"/>
            </a:pPr>
            <a:r>
              <a:rPr lang="en-US" sz="2000" dirty="0">
                <a:latin typeface="Aparajita" panose="020B0604020202020204" pitchFamily="34" charset="0"/>
                <a:cs typeface="Aparajita" panose="020B0604020202020204" pitchFamily="34" charset="0"/>
              </a:rPr>
              <a:t>One recurring misunderstanding among scientists is that negative results are equivalent to bad results and are products of flawed or ill-designed science. </a:t>
            </a:r>
            <a:endParaRPr lang="en-US" sz="2000" dirty="0" smtClean="0">
              <a:latin typeface="Aparajita" panose="020B0604020202020204" pitchFamily="34" charset="0"/>
              <a:cs typeface="Aparajita" panose="020B0604020202020204" pitchFamily="34" charset="0"/>
            </a:endParaRPr>
          </a:p>
          <a:p>
            <a:pPr marL="342900" indent="-342900" algn="just">
              <a:buClr>
                <a:srgbClr val="00B0F0"/>
              </a:buClr>
              <a:buFont typeface="Arial" panose="020B0604020202020204" pitchFamily="34" charset="0"/>
              <a:buChar char="•"/>
            </a:pPr>
            <a:r>
              <a:rPr lang="en-US" sz="2000" dirty="0" smtClean="0">
                <a:latin typeface="Aparajita" panose="020B0604020202020204" pitchFamily="34" charset="0"/>
                <a:cs typeface="Aparajita" panose="020B0604020202020204" pitchFamily="34" charset="0"/>
              </a:rPr>
              <a:t>This </a:t>
            </a:r>
            <a:r>
              <a:rPr lang="en-US" sz="2000" dirty="0">
                <a:latin typeface="Aparajita" panose="020B0604020202020204" pitchFamily="34" charset="0"/>
                <a:cs typeface="Aparajita" panose="020B0604020202020204" pitchFamily="34" charset="0"/>
              </a:rPr>
              <a:t>quality argument can be easily challenged, because even positive results are not exempted from having their quality questioned. </a:t>
            </a:r>
            <a:r>
              <a:rPr lang="en-US" sz="2000" dirty="0" smtClean="0">
                <a:latin typeface="Aparajita" panose="020B0604020202020204" pitchFamily="34" charset="0"/>
                <a:cs typeface="Aparajita" panose="020B0604020202020204" pitchFamily="34" charset="0"/>
              </a:rPr>
              <a:t>Furthermore</a:t>
            </a:r>
            <a:r>
              <a:rPr lang="en-US" sz="2000" dirty="0">
                <a:latin typeface="Aparajita" panose="020B0604020202020204" pitchFamily="34" charset="0"/>
                <a:cs typeface="Aparajita" panose="020B0604020202020204" pitchFamily="34" charset="0"/>
              </a:rPr>
              <a:t>,, some of the most well-known examples of fraud and data fabrication in science were associated with studies claiming positive correlations or supporting researchers’ anticipated hypotheses. </a:t>
            </a:r>
            <a:endParaRPr lang="en-US" sz="2000" dirty="0" smtClean="0">
              <a:latin typeface="Aparajita" panose="020B0604020202020204" pitchFamily="34" charset="0"/>
              <a:cs typeface="Aparajita" panose="020B0604020202020204" pitchFamily="34" charset="0"/>
            </a:endParaRPr>
          </a:p>
          <a:p>
            <a:pPr marL="342900" indent="-342900" algn="just">
              <a:buClr>
                <a:srgbClr val="00B0F0"/>
              </a:buClr>
              <a:buFont typeface="Arial" panose="020B0604020202020204" pitchFamily="34" charset="0"/>
              <a:buChar char="•"/>
            </a:pPr>
            <a:r>
              <a:rPr lang="en-US" sz="2000" dirty="0" smtClean="0">
                <a:latin typeface="Aparajita" panose="020B0604020202020204" pitchFamily="34" charset="0"/>
                <a:cs typeface="Aparajita" panose="020B0604020202020204" pitchFamily="34" charset="0"/>
              </a:rPr>
              <a:t>Instead </a:t>
            </a:r>
            <a:r>
              <a:rPr lang="en-US" sz="2000" dirty="0">
                <a:latin typeface="Aparajita" panose="020B0604020202020204" pitchFamily="34" charset="0"/>
                <a:cs typeface="Aparajita" panose="020B0604020202020204" pitchFamily="34" charset="0"/>
              </a:rPr>
              <a:t>of suggesting poorly conducted science, negative results can indicate novel findings or unexpected outcomes of rigorous scientific investigations, directly or indirectly contributing to scientific discovery.</a:t>
            </a:r>
            <a:endParaRPr lang="ar-KW" sz="2000" dirty="0">
              <a:latin typeface="Aparajita" panose="020B0604020202020204" pitchFamily="34" charset="0"/>
            </a:endParaRPr>
          </a:p>
        </p:txBody>
      </p:sp>
    </p:spTree>
    <p:extLst>
      <p:ext uri="{BB962C8B-B14F-4D97-AF65-F5344CB8AC3E}">
        <p14:creationId xmlns:p14="http://schemas.microsoft.com/office/powerpoint/2010/main" val="3934151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Aparajita" panose="020B0604020202020204" pitchFamily="34" charset="0"/>
                <a:cs typeface="Aparajita" panose="020B0604020202020204" pitchFamily="34" charset="0"/>
              </a:rPr>
              <a:t>Example Of Negative Results</a:t>
            </a:r>
            <a:endParaRPr lang="ar-KW" dirty="0">
              <a:solidFill>
                <a:srgbClr val="0070C0"/>
              </a:solidFill>
            </a:endParaRPr>
          </a:p>
        </p:txBody>
      </p:sp>
      <p:sp>
        <p:nvSpPr>
          <p:cNvPr id="3" name="Content Placeholder 2"/>
          <p:cNvSpPr>
            <a:spLocks noGrp="1"/>
          </p:cNvSpPr>
          <p:nvPr>
            <p:ph idx="1"/>
          </p:nvPr>
        </p:nvSpPr>
        <p:spPr>
          <a:xfrm>
            <a:off x="1097280" y="1845734"/>
            <a:ext cx="4121992" cy="4023360"/>
          </a:xfrm>
        </p:spPr>
        <p:txBody>
          <a:bodyPr>
            <a:normAutofit/>
          </a:bodyPr>
          <a:lstStyle/>
          <a:p>
            <a:pPr algn="just" rtl="0">
              <a:buFont typeface="Arial" panose="020B0604020202020204" pitchFamily="34" charset="0"/>
              <a:buChar char="•"/>
            </a:pPr>
            <a:r>
              <a:rPr lang="en-US" sz="2200" dirty="0" smtClean="0">
                <a:latin typeface="Aparajita" panose="020B0604020202020204" pitchFamily="34" charset="0"/>
                <a:cs typeface="Aparajita" panose="020B0604020202020204" pitchFamily="34" charset="0"/>
              </a:rPr>
              <a:t> A </a:t>
            </a:r>
            <a:r>
              <a:rPr lang="en-US" sz="2200" dirty="0">
                <a:latin typeface="Aparajita" panose="020B0604020202020204" pitchFamily="34" charset="0"/>
                <a:cs typeface="Aparajita" panose="020B0604020202020204" pitchFamily="34" charset="0"/>
              </a:rPr>
              <a:t>classic example of negative results being recognized by researchers as scientific and ushering in a paradigm shift in science took place in the 17th century</a:t>
            </a:r>
            <a:r>
              <a:rPr lang="en-US" sz="2200" dirty="0" smtClean="0">
                <a:latin typeface="Aparajita" panose="020B0604020202020204" pitchFamily="34" charset="0"/>
                <a:cs typeface="Aparajita" panose="020B0604020202020204" pitchFamily="34" charset="0"/>
              </a:rPr>
              <a:t>. </a:t>
            </a:r>
            <a:r>
              <a:rPr lang="en-US" sz="2200" dirty="0">
                <a:latin typeface="Aparajita" panose="020B0604020202020204" pitchFamily="34" charset="0"/>
                <a:cs typeface="Aparajita" panose="020B0604020202020204" pitchFamily="34" charset="0"/>
              </a:rPr>
              <a:t>All of their efforts to advance the theory led to a continual rejection of their research hypotheses. A few years later, these null results were published in the </a:t>
            </a:r>
            <a:r>
              <a:rPr lang="en-US" sz="2200" b="1" i="1" dirty="0">
                <a:latin typeface="Aparajita" panose="020B0604020202020204" pitchFamily="34" charset="0"/>
                <a:cs typeface="Aparajita" panose="020B0604020202020204" pitchFamily="34" charset="0"/>
              </a:rPr>
              <a:t>American Journal of Science</a:t>
            </a:r>
            <a:r>
              <a:rPr lang="en-US" sz="2200" b="1" dirty="0">
                <a:latin typeface="Aparajita" panose="020B0604020202020204" pitchFamily="34" charset="0"/>
                <a:cs typeface="Aparajita" panose="020B0604020202020204" pitchFamily="34" charset="0"/>
              </a:rPr>
              <a:t> </a:t>
            </a:r>
            <a:r>
              <a:rPr lang="en-US" sz="2200" dirty="0">
                <a:latin typeface="Aparajita" panose="020B0604020202020204" pitchFamily="34" charset="0"/>
                <a:cs typeface="Aparajita" panose="020B0604020202020204" pitchFamily="34" charset="0"/>
              </a:rPr>
              <a:t>and played an important role in inspiring new experiments, including a well known one that confirmed a major physical theory proposed by Albert Einstein in 1905: the special theory of relativity.</a:t>
            </a:r>
            <a:endParaRPr lang="ar-KW" sz="2200" dirty="0">
              <a:latin typeface="Aparajita" panose="020B0604020202020204" pitchFamily="34" charset="0"/>
            </a:endParaRPr>
          </a:p>
        </p:txBody>
      </p:sp>
      <p:pic>
        <p:nvPicPr>
          <p:cNvPr id="2050" name="Picture 2" descr="http://image.slidesharecdn.com/interferometershistory-150105104817-conversion-gate01/95/interferometers-history-32-638.jpg?cb=14204554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236" y="2051600"/>
            <a:ext cx="5318124" cy="3992762"/>
          </a:xfrm>
          <a:prstGeom prst="rect">
            <a:avLst/>
          </a:prstGeom>
          <a:solidFill>
            <a:schemeClr val="accent2"/>
          </a:solidFill>
          <a:ln>
            <a:solidFill>
              <a:srgbClr val="002060"/>
            </a:solidFill>
          </a:ln>
          <a:extLst/>
        </p:spPr>
      </p:pic>
    </p:spTree>
    <p:extLst>
      <p:ext uri="{BB962C8B-B14F-4D97-AF65-F5344CB8AC3E}">
        <p14:creationId xmlns:p14="http://schemas.microsoft.com/office/powerpoint/2010/main" val="79245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latin typeface="Aparajita" panose="020B0604020202020204" pitchFamily="34" charset="0"/>
                <a:cs typeface="Aparajita" panose="020B0604020202020204" pitchFamily="34" charset="0"/>
              </a:rPr>
              <a:t>Why Science Needs to Publish Negative </a:t>
            </a:r>
            <a:r>
              <a:rPr lang="en-US" dirty="0" smtClean="0">
                <a:solidFill>
                  <a:srgbClr val="0070C0"/>
                </a:solidFill>
                <a:latin typeface="Aparajita" panose="020B0604020202020204" pitchFamily="34" charset="0"/>
                <a:cs typeface="Aparajita" panose="020B0604020202020204" pitchFamily="34" charset="0"/>
              </a:rPr>
              <a:t>Results</a:t>
            </a:r>
            <a:endParaRPr lang="ar-KW" dirty="0">
              <a:solidFill>
                <a:srgbClr val="0070C0"/>
              </a:solidFill>
              <a:latin typeface="Aparajita" panose="020B0604020202020204" pitchFamily="34" charset="0"/>
            </a:endParaRPr>
          </a:p>
        </p:txBody>
      </p:sp>
      <p:pic>
        <p:nvPicPr>
          <p:cNvPr id="6146" name="Picture 2" descr="http://blog.f1000research.com/wordpress/wp-content/uploads/2013/05/negative-results-science-for-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127" y="2029641"/>
            <a:ext cx="3730553" cy="4013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8782" y="2192241"/>
            <a:ext cx="6096000" cy="3604833"/>
          </a:xfrm>
          <a:prstGeom prst="rect">
            <a:avLst/>
          </a:prstGeom>
        </p:spPr>
        <p:txBody>
          <a:bodyPr>
            <a:spAutoFit/>
          </a:bodyPr>
          <a:lstStyle/>
          <a:p>
            <a:pPr algn="just">
              <a:lnSpc>
                <a:spcPct val="150000"/>
              </a:lnSpc>
            </a:pPr>
            <a:r>
              <a:rPr lang="en-US" sz="2200" dirty="0">
                <a:solidFill>
                  <a:srgbClr val="00B050"/>
                </a:solidFill>
                <a:latin typeface="Aparajita" panose="020B0604020202020204" pitchFamily="34" charset="0"/>
                <a:cs typeface="Aparajita" panose="020B0604020202020204" pitchFamily="34" charset="0"/>
              </a:rPr>
              <a:t>The traditional journals are highly biased toward positive findings. As a consequence</a:t>
            </a:r>
          </a:p>
          <a:p>
            <a:pPr marL="457200" indent="-457200" algn="just">
              <a:lnSpc>
                <a:spcPct val="150000"/>
              </a:lnSpc>
              <a:buClr>
                <a:srgbClr val="00B0F0"/>
              </a:buClr>
              <a:buFont typeface="+mj-lt"/>
              <a:buAutoNum type="arabicPeriod"/>
            </a:pPr>
            <a:r>
              <a:rPr lang="en-US" sz="2200" dirty="0">
                <a:latin typeface="Aparajita" panose="020B0604020202020204" pitchFamily="34" charset="0"/>
                <a:cs typeface="Aparajita" panose="020B0604020202020204" pitchFamily="34" charset="0"/>
              </a:rPr>
              <a:t> Important negative findings often do not get reported.</a:t>
            </a:r>
          </a:p>
          <a:p>
            <a:pPr marL="457200" indent="-457200" algn="just">
              <a:lnSpc>
                <a:spcPct val="150000"/>
              </a:lnSpc>
              <a:buClr>
                <a:srgbClr val="00B0F0"/>
              </a:buClr>
              <a:buFont typeface="+mj-lt"/>
              <a:buAutoNum type="arabicPeriod"/>
            </a:pPr>
            <a:r>
              <a:rPr lang="en-US" sz="2200" dirty="0">
                <a:latin typeface="Aparajita" panose="020B0604020202020204" pitchFamily="34" charset="0"/>
                <a:cs typeface="Aparajita" panose="020B0604020202020204" pitchFamily="34" charset="0"/>
              </a:rPr>
              <a:t> Not knowing someone else has done the same experiment, the scientific community is at risk of spending time and money replicating failure rather than, as we do not do enough, replicating positive findings.</a:t>
            </a:r>
          </a:p>
        </p:txBody>
      </p:sp>
    </p:spTree>
    <p:extLst>
      <p:ext uri="{BB962C8B-B14F-4D97-AF65-F5344CB8AC3E}">
        <p14:creationId xmlns:p14="http://schemas.microsoft.com/office/powerpoint/2010/main" val="293896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Aparajita" panose="020B0604020202020204" pitchFamily="34" charset="0"/>
                <a:cs typeface="Aparajita" panose="020B0604020202020204" pitchFamily="34" charset="0"/>
              </a:rPr>
              <a:t/>
            </a:r>
            <a:br>
              <a:rPr lang="en-US" dirty="0" smtClean="0">
                <a:solidFill>
                  <a:srgbClr val="0070C0"/>
                </a:solidFill>
                <a:latin typeface="Aparajita" panose="020B0604020202020204" pitchFamily="34" charset="0"/>
                <a:cs typeface="Aparajita" panose="020B0604020202020204" pitchFamily="34" charset="0"/>
              </a:rPr>
            </a:br>
            <a:r>
              <a:rPr lang="en-US" dirty="0">
                <a:solidFill>
                  <a:srgbClr val="0070C0"/>
                </a:solidFill>
                <a:latin typeface="Aparajita" panose="020B0604020202020204" pitchFamily="34" charset="0"/>
                <a:cs typeface="Aparajita" panose="020B0604020202020204" pitchFamily="34" charset="0"/>
              </a:rPr>
              <a:t/>
            </a:r>
            <a:br>
              <a:rPr lang="en-US" dirty="0">
                <a:solidFill>
                  <a:srgbClr val="0070C0"/>
                </a:solidFill>
                <a:latin typeface="Aparajita" panose="020B0604020202020204" pitchFamily="34" charset="0"/>
                <a:cs typeface="Aparajita" panose="020B0604020202020204" pitchFamily="34" charset="0"/>
              </a:rPr>
            </a:br>
            <a:r>
              <a:rPr lang="en-US" dirty="0" smtClean="0">
                <a:solidFill>
                  <a:srgbClr val="0070C0"/>
                </a:solidFill>
                <a:latin typeface="Aparajita" panose="020B0604020202020204" pitchFamily="34" charset="0"/>
                <a:cs typeface="Aparajita" panose="020B0604020202020204" pitchFamily="34" charset="0"/>
              </a:rPr>
              <a:t>Should </a:t>
            </a:r>
            <a:r>
              <a:rPr lang="en-US" dirty="0">
                <a:solidFill>
                  <a:srgbClr val="0070C0"/>
                </a:solidFill>
                <a:latin typeface="Aparajita" panose="020B0604020202020204" pitchFamily="34" charset="0"/>
                <a:cs typeface="Aparajita" panose="020B0604020202020204" pitchFamily="34" charset="0"/>
              </a:rPr>
              <a:t>negative results be treated with the same rigor as positive results</a:t>
            </a:r>
            <a:r>
              <a:rPr lang="en-US" dirty="0" smtClean="0">
                <a:solidFill>
                  <a:srgbClr val="0070C0"/>
                </a:solidFill>
                <a:latin typeface="Aparajita" panose="020B0604020202020204" pitchFamily="34" charset="0"/>
                <a:cs typeface="Aparajita" panose="020B0604020202020204" pitchFamily="34" charset="0"/>
              </a:rPr>
              <a:t>?</a:t>
            </a:r>
            <a:endParaRPr lang="ar-KW" dirty="0">
              <a:solidFill>
                <a:srgbClr val="0070C0"/>
              </a:solidFill>
              <a:latin typeface="Aparajita" panose="020B0604020202020204" pitchFamily="34" charset="0"/>
            </a:endParaRPr>
          </a:p>
        </p:txBody>
      </p:sp>
      <p:sp>
        <p:nvSpPr>
          <p:cNvPr id="3" name="Content Placeholder 2"/>
          <p:cNvSpPr>
            <a:spLocks noGrp="1"/>
          </p:cNvSpPr>
          <p:nvPr>
            <p:ph idx="1"/>
          </p:nvPr>
        </p:nvSpPr>
        <p:spPr>
          <a:xfrm>
            <a:off x="1097279" y="1845734"/>
            <a:ext cx="10574163" cy="4023360"/>
          </a:xfrm>
        </p:spPr>
        <p:txBody>
          <a:bodyPr>
            <a:noAutofit/>
          </a:bodyPr>
          <a:lstStyle/>
          <a:p>
            <a:pPr algn="just" rtl="0"/>
            <a:r>
              <a:rPr lang="en-US" sz="2200" dirty="0" smtClean="0">
                <a:solidFill>
                  <a:srgbClr val="00B050"/>
                </a:solidFill>
                <a:latin typeface="Aparajita" panose="020B0604020202020204" pitchFamily="34" charset="0"/>
                <a:cs typeface="Aparajita" panose="020B0604020202020204" pitchFamily="34" charset="0"/>
              </a:rPr>
              <a:t>A </a:t>
            </a:r>
            <a:r>
              <a:rPr lang="en-US" sz="2200" dirty="0">
                <a:solidFill>
                  <a:srgbClr val="00B050"/>
                </a:solidFill>
                <a:latin typeface="Aparajita" panose="020B0604020202020204" pitchFamily="34" charset="0"/>
                <a:cs typeface="Aparajita" panose="020B0604020202020204" pitchFamily="34" charset="0"/>
              </a:rPr>
              <a:t>negative finding may be important as it </a:t>
            </a:r>
            <a:endParaRPr lang="en-US" sz="2200" dirty="0" smtClean="0">
              <a:solidFill>
                <a:srgbClr val="00B050"/>
              </a:solidFill>
              <a:latin typeface="Aparajita" panose="020B0604020202020204" pitchFamily="34" charset="0"/>
              <a:cs typeface="Aparajita" panose="020B0604020202020204" pitchFamily="34" charset="0"/>
            </a:endParaRPr>
          </a:p>
          <a:p>
            <a:pPr marL="514350" indent="-422275" algn="just" rtl="0">
              <a:buFont typeface="+mj-lt"/>
              <a:buAutoNum type="romanLcPeriod"/>
            </a:pPr>
            <a:r>
              <a:rPr lang="en-US" sz="2200" dirty="0" smtClean="0">
                <a:latin typeface="Aparajita" panose="020B0604020202020204" pitchFamily="34" charset="0"/>
                <a:cs typeface="Aparajita" panose="020B0604020202020204" pitchFamily="34" charset="0"/>
              </a:rPr>
              <a:t>argues </a:t>
            </a:r>
            <a:r>
              <a:rPr lang="en-US" sz="2200" dirty="0">
                <a:latin typeface="Aparajita" panose="020B0604020202020204" pitchFamily="34" charset="0"/>
                <a:cs typeface="Aparajita" panose="020B0604020202020204" pitchFamily="34" charset="0"/>
              </a:rPr>
              <a:t>against a specific hypothesis (these can and are sometimes published). </a:t>
            </a:r>
            <a:endParaRPr lang="en-US" sz="2200" dirty="0" smtClean="0">
              <a:latin typeface="Aparajita" panose="020B0604020202020204" pitchFamily="34" charset="0"/>
              <a:cs typeface="Aparajita" panose="020B0604020202020204" pitchFamily="34" charset="0"/>
            </a:endParaRPr>
          </a:p>
          <a:p>
            <a:pPr marL="514350" indent="-422275" algn="just" rtl="0">
              <a:buFont typeface="+mj-lt"/>
              <a:buAutoNum type="romanLcPeriod"/>
            </a:pPr>
            <a:r>
              <a:rPr lang="en-US" sz="2200" dirty="0" smtClean="0">
                <a:latin typeface="Aparajita" panose="020B0604020202020204" pitchFamily="34" charset="0"/>
                <a:cs typeface="Aparajita" panose="020B0604020202020204" pitchFamily="34" charset="0"/>
              </a:rPr>
              <a:t>may </a:t>
            </a:r>
            <a:r>
              <a:rPr lang="en-US" sz="2200" dirty="0">
                <a:latin typeface="Aparajita" panose="020B0604020202020204" pitchFamily="34" charset="0"/>
                <a:cs typeface="Aparajita" panose="020B0604020202020204" pitchFamily="34" charset="0"/>
              </a:rPr>
              <a:t>support the null hypothesis. </a:t>
            </a:r>
          </a:p>
          <a:p>
            <a:pPr marL="514350" indent="-422275" algn="just" rtl="0">
              <a:buFont typeface="+mj-lt"/>
              <a:buAutoNum type="romanLcPeriod"/>
            </a:pPr>
            <a:r>
              <a:rPr lang="en-US" sz="2200" dirty="0" smtClean="0">
                <a:latin typeface="Aparajita" panose="020B0604020202020204" pitchFamily="34" charset="0"/>
                <a:cs typeface="Aparajita" panose="020B0604020202020204" pitchFamily="34" charset="0"/>
              </a:rPr>
              <a:t>But </a:t>
            </a:r>
            <a:r>
              <a:rPr lang="en-US" sz="2200" dirty="0">
                <a:latin typeface="Aparajita" panose="020B0604020202020204" pitchFamily="34" charset="0"/>
                <a:cs typeface="Aparajita" panose="020B0604020202020204" pitchFamily="34" charset="0"/>
              </a:rPr>
              <a:t>a negative finding can just as easily arise because the experiment was not done correctly, because it was poorly designed, because it was simply a bad idea in the first place. </a:t>
            </a:r>
            <a:endParaRPr lang="en-US" sz="2200" dirty="0" smtClean="0">
              <a:latin typeface="Aparajita" panose="020B0604020202020204" pitchFamily="34" charset="0"/>
              <a:cs typeface="Aparajita" panose="020B0604020202020204" pitchFamily="34" charset="0"/>
            </a:endParaRPr>
          </a:p>
          <a:p>
            <a:pPr marL="92075" indent="0" algn="just" rtl="0">
              <a:buNone/>
            </a:pPr>
            <a:r>
              <a:rPr lang="en-US" sz="2200" dirty="0" smtClean="0">
                <a:latin typeface="Aparajita" panose="020B0604020202020204" pitchFamily="34" charset="0"/>
                <a:cs typeface="Aparajita" panose="020B0604020202020204" pitchFamily="34" charset="0"/>
              </a:rPr>
              <a:t>However, </a:t>
            </a:r>
            <a:r>
              <a:rPr lang="en-US" sz="2200" dirty="0">
                <a:latin typeface="Aparajita" panose="020B0604020202020204" pitchFamily="34" charset="0"/>
                <a:cs typeface="Aparajita" panose="020B0604020202020204" pitchFamily="34" charset="0"/>
              </a:rPr>
              <a:t>interpretation of negative findings can be subject to the same problem that interpretation of positive findings are</a:t>
            </a:r>
            <a:r>
              <a:rPr lang="en-US" sz="2200" dirty="0" smtClean="0">
                <a:latin typeface="Aparajita" panose="020B0604020202020204" pitchFamily="34" charset="0"/>
                <a:cs typeface="Aparajita" panose="020B0604020202020204" pitchFamily="34" charset="0"/>
              </a:rPr>
              <a:t>:</a:t>
            </a:r>
          </a:p>
          <a:p>
            <a:pPr marL="92075" indent="0" algn="just" rtl="0">
              <a:buNone/>
            </a:pPr>
            <a:r>
              <a:rPr lang="en-US" sz="2200" dirty="0" smtClean="0">
                <a:latin typeface="Aparajita" panose="020B0604020202020204" pitchFamily="34" charset="0"/>
                <a:cs typeface="Aparajita" panose="020B0604020202020204" pitchFamily="34" charset="0"/>
              </a:rPr>
              <a:t> </a:t>
            </a:r>
            <a:r>
              <a:rPr lang="en-US" sz="2200" dirty="0">
                <a:latin typeface="Aparajita" panose="020B0604020202020204" pitchFamily="34" charset="0"/>
                <a:cs typeface="Aparajita" panose="020B0604020202020204" pitchFamily="34" charset="0"/>
              </a:rPr>
              <a:t>they can be over-interpreted, over-generalized, etc.</a:t>
            </a:r>
            <a:endParaRPr lang="ar-KW" sz="2200" dirty="0">
              <a:latin typeface="Aparajita" panose="020B0604020202020204" pitchFamily="34" charset="0"/>
            </a:endParaRPr>
          </a:p>
        </p:txBody>
      </p:sp>
    </p:spTree>
    <p:extLst>
      <p:ext uri="{BB962C8B-B14F-4D97-AF65-F5344CB8AC3E}">
        <p14:creationId xmlns:p14="http://schemas.microsoft.com/office/powerpoint/2010/main" val="2716867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a:solidFill>
                  <a:srgbClr val="0070C0"/>
                </a:solidFill>
                <a:latin typeface="Aparajita" panose="020B0604020202020204" pitchFamily="34" charset="0"/>
                <a:cs typeface="Aparajita" panose="020B0604020202020204" pitchFamily="34" charset="0"/>
              </a:rPr>
              <a:t>No result is worthless: the value of negative results in </a:t>
            </a:r>
            <a:r>
              <a:rPr lang="en-US" sz="4500" dirty="0" smtClean="0">
                <a:solidFill>
                  <a:srgbClr val="0070C0"/>
                </a:solidFill>
                <a:latin typeface="Aparajita" panose="020B0604020202020204" pitchFamily="34" charset="0"/>
                <a:cs typeface="Aparajita" panose="020B0604020202020204" pitchFamily="34" charset="0"/>
              </a:rPr>
              <a:t>science</a:t>
            </a:r>
            <a:endParaRPr lang="ar-KW" sz="4500" dirty="0">
              <a:solidFill>
                <a:srgbClr val="0070C0"/>
              </a:solidFill>
              <a:latin typeface="Aparajita" panose="020B0604020202020204" pitchFamily="34" charset="0"/>
            </a:endParaRPr>
          </a:p>
        </p:txBody>
      </p:sp>
      <p:sp>
        <p:nvSpPr>
          <p:cNvPr id="3" name="Content Placeholder 2"/>
          <p:cNvSpPr>
            <a:spLocks noGrp="1"/>
          </p:cNvSpPr>
          <p:nvPr>
            <p:ph idx="1"/>
          </p:nvPr>
        </p:nvSpPr>
        <p:spPr/>
        <p:txBody>
          <a:bodyPr>
            <a:normAutofit/>
          </a:bodyPr>
          <a:lstStyle/>
          <a:p>
            <a:pPr algn="just" rtl="0">
              <a:buFont typeface="Arial" panose="020B0604020202020204" pitchFamily="34" charset="0"/>
              <a:buChar char="•"/>
            </a:pPr>
            <a:r>
              <a:rPr lang="en-US" sz="2400" dirty="0">
                <a:latin typeface="Aparajita" panose="020B0604020202020204" pitchFamily="34" charset="0"/>
                <a:cs typeface="Aparajita" panose="020B0604020202020204" pitchFamily="34" charset="0"/>
              </a:rPr>
              <a:t> </a:t>
            </a:r>
            <a:r>
              <a:rPr lang="en-US" sz="2400" dirty="0">
                <a:solidFill>
                  <a:srgbClr val="00B050"/>
                </a:solidFill>
                <a:latin typeface="Aparajita" panose="020B0604020202020204" pitchFamily="34" charset="0"/>
                <a:cs typeface="Aparajita" panose="020B0604020202020204" pitchFamily="34" charset="0"/>
              </a:rPr>
              <a:t>Fanelli (2012) </a:t>
            </a:r>
            <a:r>
              <a:rPr lang="en-US" sz="2400" dirty="0">
                <a:latin typeface="Aparajita" panose="020B0604020202020204" pitchFamily="34" charset="0"/>
                <a:cs typeface="Aparajita" panose="020B0604020202020204" pitchFamily="34" charset="0"/>
              </a:rPr>
              <a:t>demonstrates that negative results have been gradually disappearing from academic literature over the past two decades. </a:t>
            </a:r>
          </a:p>
          <a:p>
            <a:pPr algn="just" rtl="0">
              <a:buFont typeface="Arial" panose="020B0604020202020204" pitchFamily="34" charset="0"/>
              <a:buChar char="•"/>
            </a:pPr>
            <a:r>
              <a:rPr lang="en-US" sz="2400" dirty="0" smtClean="0">
                <a:latin typeface="Aparajita" panose="020B0604020202020204" pitchFamily="34" charset="0"/>
                <a:cs typeface="Aparajita" panose="020B0604020202020204" pitchFamily="34" charset="0"/>
              </a:rPr>
              <a:t> Meanwhile</a:t>
            </a:r>
            <a:r>
              <a:rPr lang="en-US" sz="2400" dirty="0">
                <a:latin typeface="Aparajita" panose="020B0604020202020204" pitchFamily="34" charset="0"/>
                <a:cs typeface="Aparajita" panose="020B0604020202020204" pitchFamily="34" charset="0"/>
              </a:rPr>
              <a:t>, articles primarily and clearly stating positive results have grown 22% between 1990 and 2007. </a:t>
            </a:r>
            <a:endParaRPr lang="en-US" sz="2400" dirty="0" smtClean="0">
              <a:latin typeface="Aparajita" panose="020B0604020202020204" pitchFamily="34" charset="0"/>
              <a:cs typeface="Aparajita" panose="020B0604020202020204" pitchFamily="34" charset="0"/>
            </a:endParaRPr>
          </a:p>
          <a:p>
            <a:pPr algn="just" rtl="0">
              <a:buFont typeface="Arial" panose="020B0604020202020204" pitchFamily="34" charset="0"/>
              <a:buChar char="•"/>
            </a:pPr>
            <a:r>
              <a:rPr lang="en-US" sz="2400" dirty="0">
                <a:latin typeface="Aparajita" panose="020B0604020202020204" pitchFamily="34" charset="0"/>
                <a:cs typeface="Aparajita" panose="020B0604020202020204" pitchFamily="34" charset="0"/>
              </a:rPr>
              <a:t> </a:t>
            </a:r>
            <a:r>
              <a:rPr lang="en-US" sz="2400" dirty="0" smtClean="0">
                <a:latin typeface="Aparajita" panose="020B0604020202020204" pitchFamily="34" charset="0"/>
                <a:cs typeface="Aparajita" panose="020B0604020202020204" pitchFamily="34" charset="0"/>
              </a:rPr>
              <a:t>As </a:t>
            </a:r>
            <a:r>
              <a:rPr lang="en-US" sz="2400" dirty="0">
                <a:latin typeface="Aparajita" panose="020B0604020202020204" pitchFamily="34" charset="0"/>
                <a:cs typeface="Aparajita" panose="020B0604020202020204" pitchFamily="34" charset="0"/>
              </a:rPr>
              <a:t>positive results are more likely to lead to prestigious publications, discarding odd and unexpected findings is common in the scientific publishing system that privileges these “successful” results. </a:t>
            </a:r>
            <a:endParaRPr lang="en-US" sz="2400" dirty="0" smtClean="0">
              <a:latin typeface="Aparajita" panose="020B0604020202020204" pitchFamily="34" charset="0"/>
              <a:cs typeface="Aparajita" panose="020B0604020202020204" pitchFamily="34" charset="0"/>
            </a:endParaRPr>
          </a:p>
          <a:p>
            <a:pPr algn="just" rtl="0">
              <a:buFont typeface="Arial" panose="020B0604020202020204" pitchFamily="34" charset="0"/>
              <a:buChar char="•"/>
            </a:pPr>
            <a:r>
              <a:rPr lang="en-US" sz="2400" dirty="0">
                <a:latin typeface="Aparajita" panose="020B0604020202020204" pitchFamily="34" charset="0"/>
                <a:cs typeface="Aparajita" panose="020B0604020202020204" pitchFamily="34" charset="0"/>
              </a:rPr>
              <a:t> </a:t>
            </a:r>
            <a:r>
              <a:rPr lang="en-US" sz="2400" dirty="0" smtClean="0">
                <a:solidFill>
                  <a:srgbClr val="FF0000"/>
                </a:solidFill>
                <a:latin typeface="Aparajita" panose="020B0604020202020204" pitchFamily="34" charset="0"/>
                <a:cs typeface="Aparajita" panose="020B0604020202020204" pitchFamily="34" charset="0"/>
              </a:rPr>
              <a:t>Traditionally</a:t>
            </a:r>
            <a:r>
              <a:rPr lang="en-US" sz="2400" dirty="0">
                <a:solidFill>
                  <a:srgbClr val="FF0000"/>
                </a:solidFill>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it is expected that successful studies will obtain research findings in alignment with well-established literature or expected outcomes.</a:t>
            </a:r>
            <a:endParaRPr lang="ar-KW" sz="2400" dirty="0">
              <a:latin typeface="Aparajita" panose="020B0604020202020204" pitchFamily="34" charset="0"/>
            </a:endParaRPr>
          </a:p>
        </p:txBody>
      </p:sp>
      <p:pic>
        <p:nvPicPr>
          <p:cNvPr id="4" name="Picture 3"/>
          <p:cNvPicPr>
            <a:picLocks noChangeAspect="1"/>
          </p:cNvPicPr>
          <p:nvPr/>
        </p:nvPicPr>
        <p:blipFill>
          <a:blip r:embed="rId2"/>
          <a:stretch>
            <a:fillRect/>
          </a:stretch>
        </p:blipFill>
        <p:spPr>
          <a:xfrm>
            <a:off x="9325222" y="5202833"/>
            <a:ext cx="2414715" cy="1081337"/>
          </a:xfrm>
          <a:prstGeom prst="rect">
            <a:avLst/>
          </a:prstGeom>
        </p:spPr>
      </p:pic>
    </p:spTree>
    <p:extLst>
      <p:ext uri="{BB962C8B-B14F-4D97-AF65-F5344CB8AC3E}">
        <p14:creationId xmlns:p14="http://schemas.microsoft.com/office/powerpoint/2010/main" val="2135577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rtl="0"/>
            <a:r>
              <a:rPr lang="en-US" sz="4000" dirty="0" smtClean="0">
                <a:solidFill>
                  <a:srgbClr val="0070C0"/>
                </a:solidFill>
                <a:latin typeface="Aparajita" panose="020B0604020202020204" pitchFamily="34" charset="0"/>
                <a:cs typeface="Aparajita" panose="020B0604020202020204" pitchFamily="34" charset="0"/>
              </a:rPr>
              <a:t>Are Negative Results Indeed Meaningless? Or Is There Potential Value In Sharing Negative Results With A Broader Academic Community?</a:t>
            </a:r>
            <a:endParaRPr lang="ar-KW" sz="4000" dirty="0">
              <a:solidFill>
                <a:srgbClr val="0070C0"/>
              </a:solidFill>
              <a:latin typeface="Aparajita" panose="020B0604020202020204" pitchFamily="34" charset="0"/>
            </a:endParaRPr>
          </a:p>
        </p:txBody>
      </p:sp>
      <p:sp>
        <p:nvSpPr>
          <p:cNvPr id="3" name="Content Placeholder 2"/>
          <p:cNvSpPr>
            <a:spLocks noGrp="1"/>
          </p:cNvSpPr>
          <p:nvPr>
            <p:ph idx="1"/>
          </p:nvPr>
        </p:nvSpPr>
        <p:spPr/>
        <p:txBody>
          <a:bodyPr>
            <a:normAutofit/>
          </a:bodyPr>
          <a:lstStyle/>
          <a:p>
            <a:pPr algn="just" rtl="0"/>
            <a:r>
              <a:rPr lang="en-US" sz="2400" dirty="0" smtClean="0">
                <a:latin typeface="Aparajita" panose="020B0604020202020204" pitchFamily="34" charset="0"/>
                <a:cs typeface="Aparajita" panose="020B0604020202020204" pitchFamily="34" charset="0"/>
              </a:rPr>
              <a:t>Reasons for the low profile of negative results publications, one common assumption is that publishing negative results might harm scientists’ reputations.</a:t>
            </a:r>
          </a:p>
          <a:p>
            <a:pPr algn="just" rtl="0"/>
            <a:r>
              <a:rPr lang="en-US" sz="2400" dirty="0" smtClean="0">
                <a:latin typeface="Aparajita" panose="020B0604020202020204" pitchFamily="34" charset="0"/>
                <a:cs typeface="Aparajita" panose="020B0604020202020204" pitchFamily="34" charset="0"/>
              </a:rPr>
              <a:t>Along these lines, negative results are believed to indirectly communicate to the scientific community that a study was poorly designed and researchers were either unknowledgeable about the phenomenon or incapable of tailoring more robust research hypotheses.</a:t>
            </a:r>
          </a:p>
          <a:p>
            <a:pPr algn="just" rtl="0"/>
            <a:r>
              <a:rPr lang="en-US" sz="2400" dirty="0" smtClean="0">
                <a:latin typeface="Aparajita" panose="020B0604020202020204" pitchFamily="34" charset="0"/>
                <a:cs typeface="Aparajita" panose="020B0604020202020204" pitchFamily="34" charset="0"/>
              </a:rPr>
              <a:t>Moreover, the discouragement to submit publications reporting negative results is due to a higher likelihood that these papers will be filtered by the peer-review firewall, given their perceived lack of soundness in comparison to studies with “successful” results.</a:t>
            </a:r>
            <a:endParaRPr lang="ar-KW" sz="2400" dirty="0">
              <a:latin typeface="Aparajita" panose="020B0604020202020204" pitchFamily="34" charset="0"/>
            </a:endParaRPr>
          </a:p>
        </p:txBody>
      </p:sp>
      <p:pic>
        <p:nvPicPr>
          <p:cNvPr id="7170" name="Picture 2" descr="http://comics.peaya.com/showComics.php?comicsid=1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5384" y="4626136"/>
            <a:ext cx="1853380" cy="173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0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0629" y="1405242"/>
            <a:ext cx="3794125" cy="2494609"/>
          </a:xfrm>
        </p:spPr>
        <p:txBody>
          <a:bodyPr>
            <a:normAutofit/>
          </a:bodyPr>
          <a:lstStyle/>
          <a:p>
            <a:pPr algn="l" rtl="0">
              <a:buFont typeface="Arial" panose="020B0604020202020204" pitchFamily="34" charset="0"/>
              <a:buChar char="•"/>
            </a:pPr>
            <a:r>
              <a:rPr lang="en-US" sz="2200" dirty="0" smtClean="0">
                <a:latin typeface="Aparajita" panose="020B0604020202020204" pitchFamily="34" charset="0"/>
                <a:cs typeface="Aparajita" panose="020B0604020202020204" pitchFamily="34" charset="0"/>
              </a:rPr>
              <a:t> Data Types</a:t>
            </a:r>
          </a:p>
          <a:p>
            <a:pPr algn="l" rtl="0">
              <a:buFont typeface="Arial" panose="020B0604020202020204" pitchFamily="34" charset="0"/>
              <a:buChar char="•"/>
            </a:pPr>
            <a:r>
              <a:rPr lang="en-US" sz="2200" dirty="0" smtClean="0">
                <a:solidFill>
                  <a:schemeClr val="tx1"/>
                </a:solidFill>
                <a:latin typeface="Aparajita" panose="020B0604020202020204" pitchFamily="34" charset="0"/>
                <a:cs typeface="Aparajita" panose="020B0604020202020204" pitchFamily="34" charset="0"/>
              </a:rPr>
              <a:t>Data Analysis </a:t>
            </a:r>
          </a:p>
          <a:p>
            <a:pPr algn="l" rtl="0">
              <a:buFont typeface="Arial" panose="020B0604020202020204" pitchFamily="34" charset="0"/>
              <a:buChar char="•"/>
            </a:pPr>
            <a:r>
              <a:rPr lang="en-US" sz="2200" dirty="0">
                <a:solidFill>
                  <a:schemeClr val="tx1"/>
                </a:solidFill>
                <a:latin typeface="Aparajita" panose="020B0604020202020204" pitchFamily="34" charset="0"/>
                <a:cs typeface="Aparajita" panose="020B0604020202020204" pitchFamily="34" charset="0"/>
              </a:rPr>
              <a:t> </a:t>
            </a:r>
            <a:r>
              <a:rPr lang="en-US" sz="2200" dirty="0" smtClean="0">
                <a:solidFill>
                  <a:schemeClr val="tx1"/>
                </a:solidFill>
                <a:latin typeface="Aparajita" panose="020B0604020202020204" pitchFamily="34" charset="0"/>
                <a:cs typeface="Aparajita" panose="020B0604020202020204" pitchFamily="34" charset="0"/>
              </a:rPr>
              <a:t>Positive vs Negative results</a:t>
            </a:r>
          </a:p>
          <a:p>
            <a:pPr algn="l" rtl="0">
              <a:buFont typeface="Arial" panose="020B0604020202020204" pitchFamily="34" charset="0"/>
              <a:buChar char="•"/>
            </a:pPr>
            <a:r>
              <a:rPr lang="en-US" sz="2200" dirty="0" smtClean="0">
                <a:solidFill>
                  <a:schemeClr val="tx1"/>
                </a:solidFill>
                <a:latin typeface="Aparajita" panose="020B0604020202020204" pitchFamily="34" charset="0"/>
                <a:cs typeface="Aparajita" panose="020B0604020202020204" pitchFamily="34" charset="0"/>
              </a:rPr>
              <a:t>Examples</a:t>
            </a:r>
            <a:endParaRPr lang="ar-KW" sz="2200" dirty="0">
              <a:solidFill>
                <a:schemeClr val="tx1"/>
              </a:solidFill>
              <a:latin typeface="Aparajita" panose="020B0604020202020204" pitchFamily="34" charset="0"/>
            </a:endParaRPr>
          </a:p>
        </p:txBody>
      </p:sp>
      <p:sp>
        <p:nvSpPr>
          <p:cNvPr id="5" name="Rounded Rectangle 4"/>
          <p:cNvSpPr/>
          <p:nvPr/>
        </p:nvSpPr>
        <p:spPr>
          <a:xfrm>
            <a:off x="5187200" y="3493686"/>
            <a:ext cx="1921267" cy="406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chemeClr val="bg1"/>
                </a:solidFill>
                <a:latin typeface="Aparajita" panose="020B0604020202020204" pitchFamily="34" charset="0"/>
                <a:cs typeface="Aparajita" panose="020B0604020202020204" pitchFamily="34" charset="0"/>
              </a:rPr>
              <a:t>Outcomes</a:t>
            </a:r>
            <a:endParaRPr lang="ar-KW" sz="3200" b="1" dirty="0">
              <a:solidFill>
                <a:schemeClr val="bg1"/>
              </a:solidFill>
            </a:endParaRPr>
          </a:p>
        </p:txBody>
      </p:sp>
      <p:sp>
        <p:nvSpPr>
          <p:cNvPr id="6" name="Curved Down Arrow 5"/>
          <p:cNvSpPr/>
          <p:nvPr/>
        </p:nvSpPr>
        <p:spPr>
          <a:xfrm rot="3775700">
            <a:off x="4005319" y="1523428"/>
            <a:ext cx="3287275" cy="1254708"/>
          </a:xfrm>
          <a:prstGeom prst="curvedDownArrow">
            <a:avLst>
              <a:gd name="adj1" fmla="val 25000"/>
              <a:gd name="adj2" fmla="val 50000"/>
              <a:gd name="adj3" fmla="val 5727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solidFill>
                <a:schemeClr val="tx1"/>
              </a:solidFill>
            </a:endParaRPr>
          </a:p>
        </p:txBody>
      </p:sp>
      <p:sp>
        <p:nvSpPr>
          <p:cNvPr id="4" name="Rounded Rectangle 3"/>
          <p:cNvSpPr/>
          <p:nvPr/>
        </p:nvSpPr>
        <p:spPr>
          <a:xfrm>
            <a:off x="1672234" y="710929"/>
            <a:ext cx="2817572" cy="429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chemeClr val="bg1"/>
                </a:solidFill>
                <a:latin typeface="Aparajita" panose="020B0604020202020204" pitchFamily="34" charset="0"/>
                <a:cs typeface="Aparajita" panose="020B0604020202020204" pitchFamily="34" charset="0"/>
              </a:rPr>
              <a:t>Outline</a:t>
            </a:r>
            <a:endParaRPr lang="ar-KW" sz="3200" b="1" dirty="0">
              <a:solidFill>
                <a:schemeClr val="bg1"/>
              </a:solidFill>
            </a:endParaRPr>
          </a:p>
        </p:txBody>
      </p:sp>
      <p:sp>
        <p:nvSpPr>
          <p:cNvPr id="8" name="Content Placeholder 2"/>
          <p:cNvSpPr txBox="1">
            <a:spLocks/>
          </p:cNvSpPr>
          <p:nvPr/>
        </p:nvSpPr>
        <p:spPr>
          <a:xfrm>
            <a:off x="4674742" y="4069038"/>
            <a:ext cx="7222733" cy="2494609"/>
          </a:xfrm>
          <a:prstGeom prst="rect">
            <a:avLst/>
          </a:prstGeom>
        </p:spPr>
        <p:txBody>
          <a:bodyPr vert="horz" lIns="0" tIns="45720" rIns="0" bIns="45720" rtlCol="0">
            <a:normAutofit/>
          </a:bodyPr>
          <a:lst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rtl="0">
              <a:buNone/>
            </a:pPr>
            <a:r>
              <a:rPr lang="en-US" sz="2200" dirty="0" smtClean="0">
                <a:solidFill>
                  <a:srgbClr val="00B050"/>
                </a:solidFill>
                <a:latin typeface="Monotype Corsiva" panose="03010101010201010101" pitchFamily="66" charset="0"/>
                <a:cs typeface="Aparajita" panose="020B0604020202020204" pitchFamily="34" charset="0"/>
              </a:rPr>
              <a:t>You will be able to:</a:t>
            </a:r>
          </a:p>
          <a:p>
            <a:pPr algn="l" rtl="0">
              <a:buFont typeface="Arial" panose="020B0604020202020204" pitchFamily="34" charset="0"/>
              <a:buChar char="•"/>
            </a:pPr>
            <a:r>
              <a:rPr lang="en-US" sz="2200" dirty="0" smtClean="0">
                <a:latin typeface="Aparajita" panose="020B0604020202020204" pitchFamily="34" charset="0"/>
                <a:cs typeface="Aparajita" panose="020B0604020202020204" pitchFamily="34" charset="0"/>
              </a:rPr>
              <a:t> </a:t>
            </a:r>
            <a:r>
              <a:rPr lang="en-US" sz="2200" dirty="0" smtClean="0">
                <a:latin typeface="Aparajita" panose="020B0604020202020204" pitchFamily="34" charset="0"/>
                <a:cs typeface="Aparajita" panose="020B0604020202020204" pitchFamily="34" charset="0"/>
              </a:rPr>
              <a:t>Distinguish</a:t>
            </a:r>
            <a:r>
              <a:rPr lang="en-US" sz="2200" dirty="0" smtClean="0">
                <a:latin typeface="Aparajita" panose="020B0604020202020204" pitchFamily="34" charset="0"/>
                <a:cs typeface="Aparajita" panose="020B0604020202020204" pitchFamily="34" charset="0"/>
              </a:rPr>
              <a:t> between Quantities and Qualitative data.</a:t>
            </a:r>
          </a:p>
          <a:p>
            <a:pPr algn="l" rtl="0">
              <a:buFont typeface="Arial" panose="020B0604020202020204" pitchFamily="34" charset="0"/>
              <a:buChar char="•"/>
            </a:pPr>
            <a:r>
              <a:rPr lang="en-US" sz="2200" dirty="0">
                <a:latin typeface="Aparajita" panose="020B0604020202020204" pitchFamily="34" charset="0"/>
                <a:cs typeface="Aparajita" panose="020B0604020202020204" pitchFamily="34" charset="0"/>
              </a:rPr>
              <a:t> </a:t>
            </a:r>
            <a:r>
              <a:rPr lang="en-US" sz="2200" dirty="0" smtClean="0">
                <a:latin typeface="Aparajita" panose="020B0604020202020204" pitchFamily="34" charset="0"/>
                <a:cs typeface="Aparajita" panose="020B0604020202020204" pitchFamily="34" charset="0"/>
              </a:rPr>
              <a:t>Dealing with the three </a:t>
            </a:r>
            <a:r>
              <a:rPr lang="en-US" sz="2200" dirty="0">
                <a:latin typeface="Aparajita" panose="020B0604020202020204" pitchFamily="34" charset="0"/>
                <a:cs typeface="Aparajita" panose="020B0604020202020204" pitchFamily="34" charset="0"/>
              </a:rPr>
              <a:t>Cs: Coding, Categorizing, and Concepts</a:t>
            </a:r>
            <a:endParaRPr lang="en-US" sz="2200" dirty="0" smtClean="0">
              <a:latin typeface="Aparajita" panose="020B0604020202020204" pitchFamily="34" charset="0"/>
              <a:cs typeface="Aparajita" panose="020B0604020202020204" pitchFamily="34" charset="0"/>
            </a:endParaRPr>
          </a:p>
          <a:p>
            <a:pPr algn="l" rtl="0">
              <a:buFont typeface="Arial" panose="020B0604020202020204" pitchFamily="34" charset="0"/>
              <a:buChar char="•"/>
            </a:pPr>
            <a:r>
              <a:rPr lang="en-US" sz="2200" dirty="0">
                <a:solidFill>
                  <a:schemeClr val="tx1"/>
                </a:solidFill>
                <a:latin typeface="Aparajita" panose="020B0604020202020204" pitchFamily="34" charset="0"/>
                <a:cs typeface="Aparajita" panose="020B0604020202020204" pitchFamily="34" charset="0"/>
              </a:rPr>
              <a:t> </a:t>
            </a:r>
            <a:r>
              <a:rPr lang="en-US" sz="2200" dirty="0" smtClean="0">
                <a:solidFill>
                  <a:schemeClr val="tx1"/>
                </a:solidFill>
                <a:latin typeface="Aparajita" panose="020B0604020202020204" pitchFamily="34" charset="0"/>
                <a:cs typeface="Aparajita" panose="020B0604020202020204" pitchFamily="34" charset="0"/>
              </a:rPr>
              <a:t>Dealing with the negative results similar to positive one.</a:t>
            </a:r>
            <a:endParaRPr lang="en-US" sz="2200" dirty="0" smtClean="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637702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journalsofnegativeresults-101116100435-phpapp01/95/journals-of-negative-results-1-638.jpg?cb=1422576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646" y="927081"/>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0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70C0"/>
                </a:solidFill>
                <a:latin typeface="Aparajita" panose="020B0604020202020204" pitchFamily="34" charset="0"/>
                <a:cs typeface="Aparajita" panose="020B0604020202020204" pitchFamily="34" charset="0"/>
              </a:rPr>
              <a:t>Sufficient Statistics Is Important</a:t>
            </a:r>
            <a:endParaRPr lang="en-US" sz="4400" dirty="0">
              <a:solidFill>
                <a:srgbClr val="0070C0"/>
              </a:solidFill>
              <a:latin typeface="Aparajita" panose="020B0604020202020204" pitchFamily="34" charset="0"/>
              <a:cs typeface="Aparajita" panose="020B0604020202020204" pitchFamily="34" charset="0"/>
            </a:endParaRPr>
          </a:p>
        </p:txBody>
      </p:sp>
      <p:sp>
        <p:nvSpPr>
          <p:cNvPr id="3" name="Subtitle 2"/>
          <p:cNvSpPr>
            <a:spLocks noGrp="1"/>
          </p:cNvSpPr>
          <p:nvPr>
            <p:ph idx="1"/>
          </p:nvPr>
        </p:nvSpPr>
        <p:spPr/>
        <p:txBody>
          <a:bodyPr>
            <a:noAutofit/>
          </a:bodyPr>
          <a:lstStyle/>
          <a:p>
            <a:pPr algn="just" rtl="0">
              <a:buFont typeface="Arial" panose="020B0604020202020204" pitchFamily="34" charset="0"/>
              <a:buChar char="•"/>
            </a:pPr>
            <a:r>
              <a:rPr lang="en-US" sz="2200" cap="none" dirty="0" smtClean="0">
                <a:latin typeface="Aparajita" panose="020B0604020202020204" pitchFamily="34" charset="0"/>
                <a:cs typeface="Aparajita" panose="020B0604020202020204" pitchFamily="34" charset="0"/>
              </a:rPr>
              <a:t>Sufficient statistics are essential to allow critical evaluation of the interpretation of the data in the paper, for reviewers, readers, and future researchers who would conduct a meta-analysis of the published literature. </a:t>
            </a:r>
          </a:p>
          <a:p>
            <a:pPr algn="just" rtl="0">
              <a:buFont typeface="Arial" panose="020B0604020202020204" pitchFamily="34" charset="0"/>
              <a:buChar char="•"/>
            </a:pPr>
            <a:r>
              <a:rPr lang="en-US" sz="2200" cap="none" dirty="0" smtClean="0">
                <a:latin typeface="Aparajita" panose="020B0604020202020204" pitchFamily="34" charset="0"/>
                <a:cs typeface="Aparajita" panose="020B0604020202020204" pitchFamily="34" charset="0"/>
              </a:rPr>
              <a:t>Definitions of sufficient statistics can be tediously technical for non-statisticians,, the general guideline is that enough information about the statistical analysis must be presented so that the interested reader could reconstruct the entire analysis. </a:t>
            </a:r>
          </a:p>
          <a:p>
            <a:pPr algn="just" rtl="0">
              <a:buFont typeface="Arial" panose="020B0604020202020204" pitchFamily="34" charset="0"/>
              <a:buChar char="•"/>
            </a:pPr>
            <a:r>
              <a:rPr lang="en-US" sz="2200" cap="none" dirty="0" smtClean="0">
                <a:latin typeface="Aparajita" panose="020B0604020202020204" pitchFamily="34" charset="0"/>
                <a:cs typeface="Aparajita" panose="020B0604020202020204" pitchFamily="34" charset="0"/>
              </a:rPr>
              <a:t>For example, many authors report only p-values from an analysis of variance – this is not enough to reconstruct the complete </a:t>
            </a:r>
            <a:r>
              <a:rPr lang="en-US" sz="2200" cap="none" dirty="0" err="1" smtClean="0">
                <a:latin typeface="Aparajita" panose="020B0604020202020204" pitchFamily="34" charset="0"/>
                <a:cs typeface="Aparajita" panose="020B0604020202020204" pitchFamily="34" charset="0"/>
              </a:rPr>
              <a:t>anova</a:t>
            </a:r>
            <a:r>
              <a:rPr lang="en-US" sz="2200" cap="none" dirty="0" smtClean="0">
                <a:latin typeface="Aparajita" panose="020B0604020202020204" pitchFamily="34" charset="0"/>
                <a:cs typeface="Aparajita" panose="020B0604020202020204" pitchFamily="34" charset="0"/>
              </a:rPr>
              <a:t> table. There are many ways to report sufficient statistics – all of the f-values with numerator and denominator degrees of freedom and all error mean squares and degrees of freedom would be sufficient. </a:t>
            </a:r>
            <a:endParaRPr lang="en-US" sz="2200" cap="none"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86028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306426" y="1982807"/>
            <a:ext cx="7374328" cy="1594171"/>
          </a:xfrm>
          <a:prstGeom prst="rect">
            <a:avLst/>
          </a:prstGeom>
        </p:spPr>
      </p:pic>
      <p:sp>
        <p:nvSpPr>
          <p:cNvPr id="8" name="TextBox 7"/>
          <p:cNvSpPr txBox="1"/>
          <p:nvPr/>
        </p:nvSpPr>
        <p:spPr>
          <a:xfrm>
            <a:off x="2306426" y="3761295"/>
            <a:ext cx="8686922" cy="2800767"/>
          </a:xfrm>
          <a:prstGeom prst="rect">
            <a:avLst/>
          </a:prstGeom>
          <a:noFill/>
        </p:spPr>
        <p:txBody>
          <a:bodyPr wrap="square" rtlCol="0">
            <a:spAutoFit/>
          </a:bodyPr>
          <a:lstStyle/>
          <a:p>
            <a:r>
              <a:rPr lang="en-US" sz="2200" dirty="0">
                <a:solidFill>
                  <a:srgbClr val="00B050"/>
                </a:solidFill>
                <a:latin typeface="Aparajita" panose="020B0604020202020204" pitchFamily="34" charset="0"/>
                <a:cs typeface="Aparajita" panose="020B0604020202020204" pitchFamily="34" charset="0"/>
              </a:rPr>
              <a:t>Correlation can have a value:</a:t>
            </a:r>
          </a:p>
          <a:p>
            <a:r>
              <a:rPr lang="en-US" sz="2200" dirty="0">
                <a:latin typeface="Aparajita" panose="020B0604020202020204" pitchFamily="34" charset="0"/>
                <a:cs typeface="Aparajita" panose="020B0604020202020204" pitchFamily="34" charset="0"/>
              </a:rPr>
              <a:t>1 is a perfect positive correlation</a:t>
            </a:r>
          </a:p>
          <a:p>
            <a:r>
              <a:rPr lang="en-US" sz="2200" dirty="0">
                <a:latin typeface="Aparajita" panose="020B0604020202020204" pitchFamily="34" charset="0"/>
                <a:cs typeface="Aparajita" panose="020B0604020202020204" pitchFamily="34" charset="0"/>
              </a:rPr>
              <a:t>0 is no correlation (the values don't seem linked at all)</a:t>
            </a:r>
          </a:p>
          <a:p>
            <a:r>
              <a:rPr lang="en-US" sz="2200" dirty="0">
                <a:latin typeface="Aparajita" panose="020B0604020202020204" pitchFamily="34" charset="0"/>
                <a:cs typeface="Aparajita" panose="020B0604020202020204" pitchFamily="34" charset="0"/>
              </a:rPr>
              <a:t>-1 is a perfect negative correlation</a:t>
            </a:r>
          </a:p>
          <a:p>
            <a:endParaRPr lang="en-US" sz="2200" dirty="0">
              <a:latin typeface="Aparajita" panose="020B0604020202020204" pitchFamily="34" charset="0"/>
              <a:cs typeface="Aparajita" panose="020B0604020202020204" pitchFamily="34" charset="0"/>
            </a:endParaRPr>
          </a:p>
          <a:p>
            <a:r>
              <a:rPr lang="en-US" sz="2200" dirty="0">
                <a:latin typeface="Aparajita" panose="020B0604020202020204" pitchFamily="34" charset="0"/>
                <a:cs typeface="Aparajita" panose="020B0604020202020204" pitchFamily="34" charset="0"/>
              </a:rPr>
              <a:t>Absence of correlation as negative results between any 2 variables is very important as +</a:t>
            </a:r>
            <a:r>
              <a:rPr lang="en-US" sz="2200" dirty="0" err="1">
                <a:latin typeface="Aparajita" panose="020B0604020202020204" pitchFamily="34" charset="0"/>
                <a:cs typeface="Aparajita" panose="020B0604020202020204" pitchFamily="34" charset="0"/>
              </a:rPr>
              <a:t>ve</a:t>
            </a:r>
            <a:r>
              <a:rPr lang="en-US" sz="2200" dirty="0">
                <a:latin typeface="Aparajita" panose="020B0604020202020204" pitchFamily="34" charset="0"/>
                <a:cs typeface="Aparajita" panose="020B0604020202020204" pitchFamily="34" charset="0"/>
              </a:rPr>
              <a:t> and –</a:t>
            </a:r>
            <a:r>
              <a:rPr lang="en-US" sz="2200" dirty="0" err="1">
                <a:latin typeface="Aparajita" panose="020B0604020202020204" pitchFamily="34" charset="0"/>
                <a:cs typeface="Aparajita" panose="020B0604020202020204" pitchFamily="34" charset="0"/>
              </a:rPr>
              <a:t>ve</a:t>
            </a:r>
            <a:r>
              <a:rPr lang="en-US" sz="2200" dirty="0">
                <a:latin typeface="Aparajita" panose="020B0604020202020204" pitchFamily="34" charset="0"/>
                <a:cs typeface="Aparajita" panose="020B0604020202020204" pitchFamily="34" charset="0"/>
              </a:rPr>
              <a:t> correlation and must be interpreted and is worth publishing.</a:t>
            </a:r>
          </a:p>
          <a:p>
            <a:endParaRPr lang="en-US" sz="2200" dirty="0">
              <a:latin typeface="Aparajita" panose="020B0604020202020204" pitchFamily="34" charset="0"/>
              <a:cs typeface="Aparajita" panose="020B0604020202020204" pitchFamily="34" charset="0"/>
            </a:endParaRPr>
          </a:p>
        </p:txBody>
      </p:sp>
      <p:sp>
        <p:nvSpPr>
          <p:cNvPr id="9" name="TextBox 8"/>
          <p:cNvSpPr txBox="1"/>
          <p:nvPr/>
        </p:nvSpPr>
        <p:spPr>
          <a:xfrm>
            <a:off x="523981" y="869278"/>
            <a:ext cx="4436142" cy="830997"/>
          </a:xfrm>
          <a:prstGeom prst="rect">
            <a:avLst/>
          </a:prstGeom>
          <a:noFill/>
        </p:spPr>
        <p:txBody>
          <a:bodyPr wrap="square" rtlCol="0">
            <a:spAutoFit/>
          </a:bodyPr>
          <a:lstStyle/>
          <a:p>
            <a:pPr algn="ctr"/>
            <a:r>
              <a:rPr lang="en-US" sz="4800" dirty="0">
                <a:solidFill>
                  <a:srgbClr val="0070C0"/>
                </a:solidFill>
                <a:latin typeface="Aparajita" panose="020B0604020202020204" pitchFamily="34" charset="0"/>
                <a:cs typeface="Aparajita" panose="020B0604020202020204" pitchFamily="34" charset="0"/>
              </a:rPr>
              <a:t>Correlation</a:t>
            </a:r>
          </a:p>
        </p:txBody>
      </p:sp>
    </p:spTree>
    <p:extLst>
      <p:ext uri="{BB962C8B-B14F-4D97-AF65-F5344CB8AC3E}">
        <p14:creationId xmlns:p14="http://schemas.microsoft.com/office/powerpoint/2010/main" val="102442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Aparajita" panose="020B0604020202020204" pitchFamily="34" charset="0"/>
                <a:cs typeface="Aparajita" panose="020B0604020202020204" pitchFamily="34" charset="0"/>
              </a:rPr>
              <a:t>Receiver operating characteristic </a:t>
            </a:r>
            <a:r>
              <a:rPr lang="en-US" dirty="0" smtClean="0">
                <a:solidFill>
                  <a:srgbClr val="0070C0"/>
                </a:solidFill>
                <a:latin typeface="Aparajita" panose="020B0604020202020204" pitchFamily="34" charset="0"/>
                <a:cs typeface="Aparajita" panose="020B0604020202020204" pitchFamily="34" charset="0"/>
              </a:rPr>
              <a:t>analysis</a:t>
            </a:r>
            <a:endParaRPr lang="ar-KW" dirty="0">
              <a:solidFill>
                <a:srgbClr val="0070C0"/>
              </a:solidFill>
              <a:latin typeface="Aparajita"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436918" y="2149229"/>
            <a:ext cx="5867908" cy="2156647"/>
          </a:xfrm>
          <a:prstGeom prst="rect">
            <a:avLst/>
          </a:prstGeom>
        </p:spPr>
      </p:pic>
      <p:sp>
        <p:nvSpPr>
          <p:cNvPr id="5" name="TextBox 4"/>
          <p:cNvSpPr txBox="1"/>
          <p:nvPr/>
        </p:nvSpPr>
        <p:spPr>
          <a:xfrm>
            <a:off x="2015678" y="4594455"/>
            <a:ext cx="8585198" cy="1569660"/>
          </a:xfrm>
          <a:prstGeom prst="rect">
            <a:avLst/>
          </a:prstGeom>
          <a:noFill/>
        </p:spPr>
        <p:txBody>
          <a:bodyPr wrap="square" rtlCol="0">
            <a:spAutoFit/>
          </a:bodyPr>
          <a:lstStyle/>
          <a:p>
            <a:pPr algn="just"/>
            <a:r>
              <a:rPr lang="en-US" sz="2400" dirty="0">
                <a:solidFill>
                  <a:srgbClr val="00B050"/>
                </a:solidFill>
                <a:latin typeface="Aparajita" panose="020B0604020202020204" pitchFamily="34" charset="0"/>
                <a:cs typeface="Aparajita" panose="020B0604020202020204" pitchFamily="34" charset="0"/>
              </a:rPr>
              <a:t>Estrogen receptor (ER) </a:t>
            </a:r>
            <a:r>
              <a:rPr lang="en-US" sz="2400" dirty="0">
                <a:latin typeface="Aparajita" panose="020B0604020202020204" pitchFamily="34" charset="0"/>
                <a:cs typeface="Aparajita" panose="020B0604020202020204" pitchFamily="34" charset="0"/>
              </a:rPr>
              <a:t>is an important prognostic and predictive marker in human breast cancer. Patients with tumors that are positive for ER are known to respond to endocrine therapy and have improved disease specific survival and overall survival compared to those with tumors that are ER negative.</a:t>
            </a:r>
          </a:p>
        </p:txBody>
      </p:sp>
    </p:spTree>
    <p:extLst>
      <p:ext uri="{BB962C8B-B14F-4D97-AF65-F5344CB8AC3E}">
        <p14:creationId xmlns:p14="http://schemas.microsoft.com/office/powerpoint/2010/main" val="1671032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3010899" y="325670"/>
            <a:ext cx="4927600" cy="4214813"/>
          </a:xfrm>
          <a:prstGeom prst="rect">
            <a:avLst/>
          </a:prstGeom>
        </p:spPr>
      </p:pic>
      <p:sp>
        <p:nvSpPr>
          <p:cNvPr id="6" name="TextBox 5"/>
          <p:cNvSpPr txBox="1"/>
          <p:nvPr/>
        </p:nvSpPr>
        <p:spPr>
          <a:xfrm>
            <a:off x="2493267" y="4766515"/>
            <a:ext cx="6966408"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ROC curve for determination of the optimal cut-off value for </a:t>
            </a:r>
            <a:r>
              <a:rPr lang="en-US" dirty="0" err="1">
                <a:latin typeface="Times New Roman" panose="02020603050405020304" pitchFamily="18" charset="0"/>
                <a:cs typeface="Times New Roman" panose="02020603050405020304" pitchFamily="18" charset="0"/>
              </a:rPr>
              <a:t>fascin</a:t>
            </a:r>
            <a:r>
              <a:rPr lang="en-US" dirty="0">
                <a:latin typeface="Times New Roman" panose="02020603050405020304" pitchFamily="18" charset="0"/>
                <a:cs typeface="Times New Roman" panose="02020603050405020304" pitchFamily="18" charset="0"/>
              </a:rPr>
              <a:t> expression correlated with overall survival rate in patients with invasive ductal carcinoma of the breast (area under the ROC, 0.572). ROC, receiver operating curve</a:t>
            </a:r>
            <a:r>
              <a:rPr lang="en-US" dirty="0"/>
              <a:t>.</a:t>
            </a:r>
          </a:p>
        </p:txBody>
      </p:sp>
    </p:spTree>
    <p:extLst>
      <p:ext uri="{BB962C8B-B14F-4D97-AF65-F5344CB8AC3E}">
        <p14:creationId xmlns:p14="http://schemas.microsoft.com/office/powerpoint/2010/main" val="227705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971627"/>
              </p:ext>
            </p:extLst>
          </p:nvPr>
        </p:nvGraphicFramePr>
        <p:xfrm>
          <a:off x="1600199" y="681151"/>
          <a:ext cx="9413698" cy="5411425"/>
        </p:xfrm>
        <a:graphic>
          <a:graphicData uri="http://schemas.openxmlformats.org/drawingml/2006/table">
            <a:tbl>
              <a:tblPr firstRow="1" firstCol="1" bandRow="1">
                <a:tableStyleId>{5C22544A-7EE6-4342-B048-85BDC9FD1C3A}</a:tableStyleId>
              </a:tblPr>
              <a:tblGrid>
                <a:gridCol w="1749176"/>
                <a:gridCol w="931794"/>
                <a:gridCol w="1436709"/>
                <a:gridCol w="1197258"/>
                <a:gridCol w="1197258"/>
                <a:gridCol w="910803"/>
                <a:gridCol w="1990700"/>
              </a:tblGrid>
              <a:tr h="402905">
                <a:tc rowSpan="2">
                  <a:txBody>
                    <a:bodyPr/>
                    <a:lstStyle/>
                    <a:p>
                      <a:pPr marL="0" marR="0" algn="l" rtl="0">
                        <a:lnSpc>
                          <a:spcPct val="150000"/>
                        </a:lnSpc>
                        <a:spcBef>
                          <a:spcPts val="0"/>
                        </a:spcBef>
                        <a:spcAft>
                          <a:spcPts val="0"/>
                        </a:spcAft>
                      </a:pPr>
                      <a:r>
                        <a:rPr lang="en-US" sz="1600" dirty="0">
                          <a:effectLst/>
                          <a:latin typeface="Aparajita" panose="020B0604020202020204" pitchFamily="34" charset="0"/>
                          <a:cs typeface="Aparajita" panose="020B0604020202020204" pitchFamily="34" charset="0"/>
                        </a:rPr>
                        <a:t>Reference</a:t>
                      </a:r>
                      <a:endParaRPr lang="en-US" sz="1600" dirty="0">
                        <a:effectLst/>
                        <a:latin typeface="Aparajita" panose="020B0604020202020204" pitchFamily="34" charset="0"/>
                        <a:ea typeface="Calibri"/>
                        <a:cs typeface="Aparajita" panose="020B0604020202020204" pitchFamily="34" charset="0"/>
                      </a:endParaRPr>
                    </a:p>
                  </a:txBody>
                  <a:tcPr marL="68580" marR="68580" marT="0" marB="0"/>
                </a:tc>
                <a:tc rowSpan="2">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Ethnicity</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gridSpan="4">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Genotype frequencies</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Associations (main results)</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 </a:t>
                      </a:r>
                      <a:endParaRPr lang="en-US" sz="1600">
                        <a:effectLst/>
                        <a:latin typeface="Aparajita" panose="020B0604020202020204" pitchFamily="34" charset="0"/>
                        <a:ea typeface="Calibri"/>
                        <a:cs typeface="Aparajita" panose="020B0604020202020204" pitchFamily="34" charset="0"/>
                      </a:endParaRPr>
                    </a:p>
                  </a:txBody>
                  <a:tcPr marL="68580" marR="68580" marT="0" marB="0"/>
                </a:tc>
              </a:tr>
              <a:tr h="898620">
                <a:tc vMerge="1">
                  <a:txBody>
                    <a:bodyPr/>
                    <a:lstStyle/>
                    <a:p>
                      <a:endParaRPr lang="en-US"/>
                    </a:p>
                  </a:txBody>
                  <a:tcPr/>
                </a:tc>
                <a:tc vMerge="1">
                  <a:txBody>
                    <a:bodyPr/>
                    <a:lstStyle/>
                    <a:p>
                      <a:endParaRPr lang="en-US"/>
                    </a:p>
                  </a:txBody>
                  <a:tcPr/>
                </a:tc>
                <a:tc>
                  <a:txBody>
                    <a:bodyPr/>
                    <a:lstStyle/>
                    <a:p>
                      <a:pPr marL="0" marR="0" algn="l" rtl="0">
                        <a:lnSpc>
                          <a:spcPct val="150000"/>
                        </a:lnSpc>
                        <a:spcBef>
                          <a:spcPts val="0"/>
                        </a:spcBef>
                        <a:spcAft>
                          <a:spcPts val="0"/>
                        </a:spcAft>
                      </a:pPr>
                      <a:r>
                        <a:rPr lang="en-US" sz="1600" dirty="0">
                          <a:effectLst/>
                          <a:latin typeface="Aparajita" panose="020B0604020202020204" pitchFamily="34" charset="0"/>
                          <a:cs typeface="Aparajita" panose="020B0604020202020204" pitchFamily="34" charset="0"/>
                        </a:rPr>
                        <a:t> </a:t>
                      </a:r>
                      <a:endParaRPr lang="en-US" sz="1600" dirty="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DD</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n (%)</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ID</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n (%)</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II</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n (%)</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vMerge="1">
                  <a:txBody>
                    <a:bodyPr/>
                    <a:lstStyle/>
                    <a:p>
                      <a:endParaRPr lang="en-US"/>
                    </a:p>
                  </a:txBody>
                  <a:tcPr/>
                </a:tc>
              </a:tr>
              <a:tr h="852215">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Buchholz  et al., 2003</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German</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RM Case = 184</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Control= 127</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59 (32.1)</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30 ( 23.6)</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83 (45.1)</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71 (55.9)</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42 (22.8)</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26 (20.5)</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Significant association</a:t>
                      </a:r>
                      <a:endParaRPr lang="en-US" sz="1600">
                        <a:effectLst/>
                        <a:latin typeface="Aparajita" panose="020B0604020202020204" pitchFamily="34" charset="0"/>
                        <a:ea typeface="Calibri"/>
                        <a:cs typeface="Aparajita" panose="020B0604020202020204" pitchFamily="34" charset="0"/>
                      </a:endParaRPr>
                    </a:p>
                  </a:txBody>
                  <a:tcPr marL="68580" marR="68580" marT="0" marB="0"/>
                </a:tc>
              </a:tr>
              <a:tr h="852215">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Goodmanet al., 2009</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American</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RM Case= 120</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Control=48</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34 (28.3)</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28 (33.3)</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55 (45.8)</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34 (40.8)</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31 (25.8)</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22 (26.2)</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No significant differences</a:t>
                      </a:r>
                      <a:endParaRPr lang="en-US" sz="1600">
                        <a:effectLst/>
                        <a:latin typeface="Aparajita" panose="020B0604020202020204" pitchFamily="34" charset="0"/>
                        <a:ea typeface="Calibri"/>
                        <a:cs typeface="Aparajita" panose="020B0604020202020204" pitchFamily="34" charset="0"/>
                      </a:endParaRPr>
                    </a:p>
                  </a:txBody>
                  <a:tcPr marL="68580" marR="68580" marT="0" marB="0"/>
                </a:tc>
              </a:tr>
              <a:tr h="852215">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Sallout et al, 2010</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Palestinians</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RM Case=100</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Control=100</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49 49.0)</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54 (54.0)</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42 (42.0)</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34 (34.0)</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9 (9.0)</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12 (12.0)</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No significant differences</a:t>
                      </a:r>
                      <a:endParaRPr lang="en-US" sz="1600">
                        <a:effectLst/>
                        <a:latin typeface="Aparajita" panose="020B0604020202020204" pitchFamily="34" charset="0"/>
                        <a:ea typeface="Calibri"/>
                        <a:cs typeface="Aparajita" panose="020B0604020202020204" pitchFamily="34" charset="0"/>
                      </a:endParaRPr>
                    </a:p>
                  </a:txBody>
                  <a:tcPr marL="68580" marR="68580" marT="0" marB="0"/>
                </a:tc>
              </a:tr>
              <a:tr h="852215">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Zhang et al., 2011</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Chinese</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RM Case=127</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Control=132</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21 (16.5)</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8 (6.1)</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49 (38.6)</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34 (25.8)</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57 (44.9)</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90 (68.2)</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Strong association</a:t>
                      </a:r>
                      <a:endParaRPr lang="en-US" sz="1600">
                        <a:effectLst/>
                        <a:latin typeface="Aparajita" panose="020B0604020202020204" pitchFamily="34" charset="0"/>
                        <a:ea typeface="Calibri"/>
                        <a:cs typeface="Aparajita" panose="020B0604020202020204" pitchFamily="34" charset="0"/>
                      </a:endParaRPr>
                    </a:p>
                  </a:txBody>
                  <a:tcPr marL="68580" marR="68580" marT="0" marB="0"/>
                </a:tc>
              </a:tr>
              <a:tr h="582520">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Mello et al., 2003    42</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Italian</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RM cases = 48</a:t>
                      </a:r>
                    </a:p>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 </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dirty="0">
                          <a:effectLst/>
                          <a:latin typeface="Aparajita" panose="020B0604020202020204" pitchFamily="34" charset="0"/>
                          <a:cs typeface="Aparajita" panose="020B0604020202020204" pitchFamily="34" charset="0"/>
                        </a:rPr>
                        <a:t>25 (52) </a:t>
                      </a:r>
                      <a:endParaRPr lang="en-US" sz="1600" dirty="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20 (42)</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a:effectLst/>
                          <a:latin typeface="Aparajita" panose="020B0604020202020204" pitchFamily="34" charset="0"/>
                          <a:cs typeface="Aparajita" panose="020B0604020202020204" pitchFamily="34" charset="0"/>
                        </a:rPr>
                        <a:t>3 (6)</a:t>
                      </a:r>
                      <a:endParaRPr lang="en-US" sz="1600">
                        <a:effectLst/>
                        <a:latin typeface="Aparajita" panose="020B0604020202020204" pitchFamily="34" charset="0"/>
                        <a:ea typeface="Calibri"/>
                        <a:cs typeface="Aparajita" panose="020B0604020202020204" pitchFamily="34" charset="0"/>
                      </a:endParaRPr>
                    </a:p>
                  </a:txBody>
                  <a:tcPr marL="68580" marR="68580" marT="0" marB="0"/>
                </a:tc>
                <a:tc>
                  <a:txBody>
                    <a:bodyPr/>
                    <a:lstStyle/>
                    <a:p>
                      <a:pPr marL="0" marR="0" algn="l" rtl="0">
                        <a:lnSpc>
                          <a:spcPct val="150000"/>
                        </a:lnSpc>
                        <a:spcBef>
                          <a:spcPts val="0"/>
                        </a:spcBef>
                        <a:spcAft>
                          <a:spcPts val="0"/>
                        </a:spcAft>
                      </a:pPr>
                      <a:r>
                        <a:rPr lang="en-US" sz="1600" dirty="0">
                          <a:effectLst/>
                          <a:latin typeface="Aparajita" panose="020B0604020202020204" pitchFamily="34" charset="0"/>
                          <a:cs typeface="Aparajita" panose="020B0604020202020204" pitchFamily="34" charset="0"/>
                        </a:rPr>
                        <a:t>Significant association.</a:t>
                      </a:r>
                      <a:endParaRPr lang="en-US" sz="1600" dirty="0">
                        <a:effectLst/>
                        <a:latin typeface="Aparajita" panose="020B0604020202020204" pitchFamily="34" charset="0"/>
                        <a:ea typeface="Calibri"/>
                        <a:cs typeface="Aparajita" panose="020B0604020202020204" pitchFamily="34" charset="0"/>
                      </a:endParaRPr>
                    </a:p>
                  </a:txBody>
                  <a:tcPr marL="68580" marR="68580" marT="0" marB="0"/>
                </a:tc>
              </a:tr>
            </a:tbl>
          </a:graphicData>
        </a:graphic>
      </p:graphicFrame>
      <p:sp>
        <p:nvSpPr>
          <p:cNvPr id="5" name="TextBox 4"/>
          <p:cNvSpPr txBox="1"/>
          <p:nvPr/>
        </p:nvSpPr>
        <p:spPr>
          <a:xfrm>
            <a:off x="1600200" y="152401"/>
            <a:ext cx="9742470" cy="400110"/>
          </a:xfrm>
          <a:prstGeom prst="rect">
            <a:avLst/>
          </a:prstGeom>
          <a:noFill/>
        </p:spPr>
        <p:txBody>
          <a:bodyPr wrap="square" rtlCol="0">
            <a:spAutoFit/>
          </a:bodyPr>
          <a:lstStyle/>
          <a:p>
            <a:r>
              <a:rPr lang="en-US" sz="2000" dirty="0">
                <a:latin typeface="Aparajita" panose="020B0604020202020204" pitchFamily="34" charset="0"/>
                <a:cs typeface="Aparajita" panose="020B0604020202020204" pitchFamily="34" charset="0"/>
              </a:rPr>
              <a:t>Association studies of ACE gene polymorphism and recurrent miscarriage in different populations</a:t>
            </a:r>
            <a:endParaRPr lang="en-US" sz="20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03715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3596709"/>
              </p:ext>
            </p:extLst>
          </p:nvPr>
        </p:nvGraphicFramePr>
        <p:xfrm>
          <a:off x="1600202" y="2103436"/>
          <a:ext cx="8610599" cy="3708516"/>
        </p:xfrm>
        <a:graphic>
          <a:graphicData uri="http://schemas.openxmlformats.org/drawingml/2006/table">
            <a:tbl>
              <a:tblPr firstRow="1" firstCol="1" bandRow="1">
                <a:tableStyleId>{5C22544A-7EE6-4342-B048-85BDC9FD1C3A}</a:tableStyleId>
              </a:tblPr>
              <a:tblGrid>
                <a:gridCol w="1404316"/>
                <a:gridCol w="3129154"/>
                <a:gridCol w="1333929"/>
                <a:gridCol w="1371600"/>
                <a:gridCol w="1371600"/>
              </a:tblGrid>
              <a:tr h="144884">
                <a:tc gridSpan="4">
                  <a:txBody>
                    <a:bodyPr/>
                    <a:lstStyle/>
                    <a:p>
                      <a:pPr marL="0" marR="0" algn="l">
                        <a:lnSpc>
                          <a:spcPct val="115000"/>
                        </a:lnSpc>
                        <a:spcBef>
                          <a:spcPts val="0"/>
                        </a:spcBef>
                        <a:spcAft>
                          <a:spcPts val="1000"/>
                        </a:spcAft>
                      </a:pPr>
                      <a:r>
                        <a:rPr lang="en-US" sz="1800" dirty="0">
                          <a:effectLst/>
                          <a:latin typeface="Aparajita" panose="020B0604020202020204" pitchFamily="34" charset="0"/>
                          <a:cs typeface="Aparajita" panose="020B0604020202020204" pitchFamily="34" charset="0"/>
                        </a:rPr>
                        <a:t>rs861539 (C/T) </a:t>
                      </a:r>
                      <a:r>
                        <a:rPr lang="en-US" sz="1800" kern="1200" dirty="0">
                          <a:effectLst/>
                          <a:latin typeface="Aparajita" panose="020B0604020202020204" pitchFamily="34" charset="0"/>
                          <a:cs typeface="Aparajita" panose="020B0604020202020204" pitchFamily="34" charset="0"/>
                        </a:rPr>
                        <a:t> </a:t>
                      </a:r>
                      <a:r>
                        <a:rPr lang="en-US" sz="1800" dirty="0">
                          <a:effectLst/>
                          <a:latin typeface="Aparajita" panose="020B0604020202020204" pitchFamily="34" charset="0"/>
                          <a:cs typeface="Aparajita" panose="020B0604020202020204" pitchFamily="34" charset="0"/>
                        </a:rPr>
                        <a:t>Association of T allele</a:t>
                      </a:r>
                      <a:endParaRPr lang="en-US" sz="1800" dirty="0">
                        <a:effectLst/>
                        <a:latin typeface="Aparajita" panose="020B0604020202020204" pitchFamily="34" charset="0"/>
                        <a:ea typeface="Calibri"/>
                        <a:cs typeface="Aparajita" panose="020B0604020202020204" pitchFamily="34" charset="0"/>
                      </a:endParaRPr>
                    </a:p>
                  </a:txBody>
                  <a:tcPr marL="47245" marR="47245"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1800">
                          <a:effectLst/>
                          <a:latin typeface="Aparajita" panose="020B0604020202020204" pitchFamily="34" charset="0"/>
                          <a:cs typeface="Aparajita" panose="020B0604020202020204" pitchFamily="34" charset="0"/>
                        </a:rPr>
                        <a:t> </a:t>
                      </a:r>
                      <a:endParaRPr lang="en-US" sz="1800">
                        <a:effectLst/>
                        <a:latin typeface="Aparajita" panose="020B0604020202020204" pitchFamily="34" charset="0"/>
                        <a:ea typeface="Calibri"/>
                        <a:cs typeface="Aparajita" panose="020B0604020202020204" pitchFamily="34" charset="0"/>
                      </a:endParaRPr>
                    </a:p>
                  </a:txBody>
                  <a:tcPr marL="47245" marR="47245" marT="0" marB="0"/>
                </a:tc>
              </a:tr>
              <a:tr h="144884">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Breast cancer</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Protective role</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100</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Saudis</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This study</a:t>
                      </a:r>
                      <a:endParaRPr lang="en-US" sz="1800">
                        <a:effectLst/>
                        <a:latin typeface="Aparajita" panose="020B0604020202020204" pitchFamily="34" charset="0"/>
                        <a:ea typeface="Calibri"/>
                        <a:cs typeface="Aparajita" panose="020B0604020202020204" pitchFamily="34" charset="0"/>
                      </a:endParaRPr>
                    </a:p>
                  </a:txBody>
                  <a:tcPr marL="47245" marR="47245" marT="0" marB="0"/>
                </a:tc>
              </a:tr>
              <a:tr h="289768">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Colorectal cancer</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Increased Risk (association)</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100</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Polish</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40</a:t>
                      </a:r>
                      <a:endParaRPr lang="en-US" sz="1800">
                        <a:effectLst/>
                        <a:latin typeface="Aparajita" panose="020B0604020202020204" pitchFamily="34" charset="0"/>
                        <a:ea typeface="Calibri"/>
                        <a:cs typeface="Aparajita" panose="020B0604020202020204" pitchFamily="34" charset="0"/>
                      </a:endParaRPr>
                    </a:p>
                  </a:txBody>
                  <a:tcPr marL="47245" marR="47245" marT="0" marB="0"/>
                </a:tc>
              </a:tr>
              <a:tr h="289768">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Breast Cancer</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Increased Risk (association)</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1826</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UK</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2</a:t>
                      </a:r>
                      <a:endParaRPr lang="en-US" sz="1800">
                        <a:effectLst/>
                        <a:latin typeface="Aparajita" panose="020B0604020202020204" pitchFamily="34" charset="0"/>
                        <a:ea typeface="Calibri"/>
                        <a:cs typeface="Aparajita" panose="020B0604020202020204" pitchFamily="34" charset="0"/>
                      </a:endParaRPr>
                    </a:p>
                  </a:txBody>
                  <a:tcPr marL="47245" marR="47245" marT="0" marB="0"/>
                </a:tc>
              </a:tr>
              <a:tr h="144884">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Bladder Cancer</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Protective Role</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214</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Italian</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42</a:t>
                      </a:r>
                      <a:endParaRPr lang="en-US" sz="1800">
                        <a:effectLst/>
                        <a:latin typeface="Aparajita" panose="020B0604020202020204" pitchFamily="34" charset="0"/>
                        <a:ea typeface="Calibri"/>
                        <a:cs typeface="Aparajita" panose="020B0604020202020204" pitchFamily="34" charset="0"/>
                      </a:endParaRPr>
                    </a:p>
                  </a:txBody>
                  <a:tcPr marL="47245" marR="47245" marT="0" marB="0"/>
                </a:tc>
              </a:tr>
              <a:tr h="289768">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Colerectal Cancer</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l">
                        <a:lnSpc>
                          <a:spcPct val="115000"/>
                        </a:lnSpc>
                        <a:spcBef>
                          <a:spcPts val="0"/>
                        </a:spcBef>
                        <a:spcAft>
                          <a:spcPts val="0"/>
                        </a:spcAft>
                      </a:pPr>
                      <a:r>
                        <a:rPr lang="en-US" sz="1800" dirty="0">
                          <a:effectLst/>
                          <a:latin typeface="Aparajita" panose="020B0604020202020204" pitchFamily="34" charset="0"/>
                          <a:cs typeface="Aparajita" panose="020B0604020202020204" pitchFamily="34" charset="0"/>
                        </a:rPr>
                        <a:t>Protective Role</a:t>
                      </a:r>
                      <a:endParaRPr lang="en-US" sz="1800" dirty="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128</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British</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4</a:t>
                      </a:r>
                      <a:endParaRPr lang="en-US" sz="1800">
                        <a:effectLst/>
                        <a:latin typeface="Aparajita" panose="020B0604020202020204" pitchFamily="34" charset="0"/>
                        <a:ea typeface="Calibri"/>
                        <a:cs typeface="Aparajita" panose="020B0604020202020204" pitchFamily="34" charset="0"/>
                      </a:endParaRPr>
                    </a:p>
                  </a:txBody>
                  <a:tcPr marL="47245" marR="47245" marT="0" marB="0"/>
                </a:tc>
              </a:tr>
              <a:tr h="144884">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Lung Cancer</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l">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No association</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272</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Danish</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rtl="0">
                        <a:lnSpc>
                          <a:spcPct val="115000"/>
                        </a:lnSpc>
                        <a:spcBef>
                          <a:spcPts val="0"/>
                        </a:spcBef>
                        <a:spcAft>
                          <a:spcPts val="0"/>
                        </a:spcAft>
                      </a:pPr>
                      <a:r>
                        <a:rPr lang="en-US" sz="1800">
                          <a:effectLst/>
                          <a:latin typeface="Aparajita" panose="020B0604020202020204" pitchFamily="34" charset="0"/>
                          <a:cs typeface="Aparajita" panose="020B0604020202020204" pitchFamily="34" charset="0"/>
                        </a:rPr>
                        <a:t>43</a:t>
                      </a:r>
                      <a:endParaRPr lang="en-US" sz="1800">
                        <a:effectLst/>
                        <a:latin typeface="Aparajita" panose="020B0604020202020204" pitchFamily="34" charset="0"/>
                        <a:ea typeface="Calibri"/>
                        <a:cs typeface="Aparajita" panose="020B0604020202020204" pitchFamily="34" charset="0"/>
                      </a:endParaRPr>
                    </a:p>
                  </a:txBody>
                  <a:tcPr marL="47245" marR="47245" marT="0" marB="0"/>
                </a:tc>
              </a:tr>
              <a:tr h="869304">
                <a:tc>
                  <a:txBody>
                    <a:bodyPr/>
                    <a:lstStyle/>
                    <a:p>
                      <a:pPr marL="0" marR="0" algn="l">
                        <a:lnSpc>
                          <a:spcPct val="115000"/>
                        </a:lnSpc>
                        <a:spcBef>
                          <a:spcPts val="0"/>
                        </a:spcBef>
                        <a:spcAft>
                          <a:spcPts val="1000"/>
                        </a:spcAft>
                      </a:pPr>
                      <a:r>
                        <a:rPr lang="en-US" sz="1800">
                          <a:effectLst/>
                          <a:latin typeface="Aparajita" panose="020B0604020202020204" pitchFamily="34" charset="0"/>
                          <a:cs typeface="Aparajita" panose="020B0604020202020204" pitchFamily="34" charset="0"/>
                        </a:rPr>
                        <a:t>Breast Cancer</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l">
                        <a:lnSpc>
                          <a:spcPct val="115000"/>
                        </a:lnSpc>
                        <a:spcBef>
                          <a:spcPts val="0"/>
                        </a:spcBef>
                        <a:spcAft>
                          <a:spcPts val="1000"/>
                        </a:spcAft>
                      </a:pPr>
                      <a:r>
                        <a:rPr lang="en-US" sz="1800">
                          <a:effectLst/>
                          <a:latin typeface="Aparajita" panose="020B0604020202020204" pitchFamily="34" charset="0"/>
                          <a:cs typeface="Aparajita" panose="020B0604020202020204" pitchFamily="34" charset="0"/>
                        </a:rPr>
                        <a:t>No association with cancer. Association with cancer progression and grading</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1000"/>
                        </a:spcAft>
                      </a:pPr>
                      <a:r>
                        <a:rPr lang="en-US" sz="1800">
                          <a:effectLst/>
                          <a:latin typeface="Aparajita" panose="020B0604020202020204" pitchFamily="34" charset="0"/>
                          <a:cs typeface="Aparajita" panose="020B0604020202020204" pitchFamily="34" charset="0"/>
                        </a:rPr>
                        <a:t>700</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1000"/>
                        </a:spcAft>
                      </a:pPr>
                      <a:r>
                        <a:rPr lang="en-US" sz="1800">
                          <a:effectLst/>
                          <a:latin typeface="Aparajita" panose="020B0604020202020204" pitchFamily="34" charset="0"/>
                          <a:cs typeface="Aparajita" panose="020B0604020202020204" pitchFamily="34" charset="0"/>
                        </a:rPr>
                        <a:t>Polish</a:t>
                      </a:r>
                      <a:endParaRPr lang="en-US" sz="1800">
                        <a:effectLst/>
                        <a:latin typeface="Aparajita" panose="020B0604020202020204" pitchFamily="34" charset="0"/>
                        <a:ea typeface="Calibri"/>
                        <a:cs typeface="Aparajita" panose="020B0604020202020204" pitchFamily="34" charset="0"/>
                      </a:endParaRPr>
                    </a:p>
                  </a:txBody>
                  <a:tcPr marL="47245" marR="47245" marT="0" marB="0"/>
                </a:tc>
                <a:tc>
                  <a:txBody>
                    <a:bodyPr/>
                    <a:lstStyle/>
                    <a:p>
                      <a:pPr marL="0" marR="0" algn="ctr">
                        <a:lnSpc>
                          <a:spcPct val="115000"/>
                        </a:lnSpc>
                        <a:spcBef>
                          <a:spcPts val="0"/>
                        </a:spcBef>
                        <a:spcAft>
                          <a:spcPts val="1000"/>
                        </a:spcAft>
                      </a:pPr>
                      <a:r>
                        <a:rPr lang="en-US" sz="1800" dirty="0">
                          <a:effectLst/>
                          <a:latin typeface="Aparajita" panose="020B0604020202020204" pitchFamily="34" charset="0"/>
                          <a:cs typeface="Aparajita" panose="020B0604020202020204" pitchFamily="34" charset="0"/>
                        </a:rPr>
                        <a:t>3</a:t>
                      </a:r>
                      <a:endParaRPr lang="en-US" sz="1800" dirty="0">
                        <a:effectLst/>
                        <a:latin typeface="Aparajita" panose="020B0604020202020204" pitchFamily="34" charset="0"/>
                        <a:ea typeface="Calibri"/>
                        <a:cs typeface="Aparajita" panose="020B0604020202020204" pitchFamily="34" charset="0"/>
                      </a:endParaRPr>
                    </a:p>
                  </a:txBody>
                  <a:tcPr marL="47245" marR="47245" marT="0" marB="0"/>
                </a:tc>
              </a:tr>
            </a:tbl>
          </a:graphicData>
        </a:graphic>
      </p:graphicFrame>
      <p:sp>
        <p:nvSpPr>
          <p:cNvPr id="5" name="Title 4"/>
          <p:cNvSpPr>
            <a:spLocks noGrp="1"/>
          </p:cNvSpPr>
          <p:nvPr>
            <p:ph type="title"/>
          </p:nvPr>
        </p:nvSpPr>
        <p:spPr/>
        <p:txBody>
          <a:bodyPr>
            <a:normAutofit/>
          </a:bodyPr>
          <a:lstStyle/>
          <a:p>
            <a:r>
              <a:rPr lang="en-US" sz="3200" b="1" dirty="0">
                <a:solidFill>
                  <a:srgbClr val="0070C0"/>
                </a:solidFill>
                <a:latin typeface="Aparajita" panose="020B0604020202020204" pitchFamily="34" charset="0"/>
                <a:cs typeface="Aparajita" panose="020B0604020202020204" pitchFamily="34" charset="0"/>
              </a:rPr>
              <a:t>Frequency of </a:t>
            </a:r>
            <a:r>
              <a:rPr lang="en-US" sz="3200" dirty="0">
                <a:solidFill>
                  <a:srgbClr val="00B050"/>
                </a:solidFill>
                <a:latin typeface="Aparajita" panose="020B0604020202020204" pitchFamily="34" charset="0"/>
                <a:cs typeface="Aparajita" panose="020B0604020202020204" pitchFamily="34" charset="0"/>
              </a:rPr>
              <a:t>rs861539 (C/T) </a:t>
            </a:r>
            <a:r>
              <a:rPr lang="en-US" sz="3200" b="1" dirty="0">
                <a:solidFill>
                  <a:srgbClr val="0070C0"/>
                </a:solidFill>
                <a:latin typeface="Aparajita" panose="020B0604020202020204" pitchFamily="34" charset="0"/>
                <a:cs typeface="Aparajita" panose="020B0604020202020204" pitchFamily="34" charset="0"/>
              </a:rPr>
              <a:t>in XRCC3 different types of cancer in different populations</a:t>
            </a:r>
            <a:r>
              <a:rPr lang="en-US" sz="3200" b="1" dirty="0" smtClean="0">
                <a:solidFill>
                  <a:srgbClr val="0070C0"/>
                </a:solidFill>
                <a:latin typeface="Aparajita" panose="020B0604020202020204" pitchFamily="34" charset="0"/>
                <a:cs typeface="Aparajita" panose="020B0604020202020204" pitchFamily="34" charset="0"/>
              </a:rPr>
              <a:t>.</a:t>
            </a:r>
            <a:endParaRPr lang="ar-KW" sz="3200" dirty="0">
              <a:solidFill>
                <a:srgbClr val="0070C0"/>
              </a:solidFill>
              <a:latin typeface="Aparajita" panose="020B0604020202020204" pitchFamily="34" charset="0"/>
            </a:endParaRPr>
          </a:p>
        </p:txBody>
      </p:sp>
    </p:spTree>
    <p:extLst>
      <p:ext uri="{BB962C8B-B14F-4D97-AF65-F5344CB8AC3E}">
        <p14:creationId xmlns:p14="http://schemas.microsoft.com/office/powerpoint/2010/main" val="109561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3888" y="1307857"/>
            <a:ext cx="6096000" cy="3046988"/>
          </a:xfrm>
          <a:prstGeom prst="rect">
            <a:avLst/>
          </a:prstGeom>
        </p:spPr>
        <p:txBody>
          <a:bodyPr>
            <a:spAutoFit/>
          </a:bodyPr>
          <a:lstStyle/>
          <a:p>
            <a:pPr algn="ctr" fontAlgn="base"/>
            <a:r>
              <a:rPr lang="en-US" sz="4800" b="1" dirty="0">
                <a:latin typeface="Aparajita" panose="020B0604020202020204" pitchFamily="34" charset="0"/>
                <a:cs typeface="Aparajita" panose="020B0604020202020204" pitchFamily="34" charset="0"/>
              </a:rPr>
              <a:t>Have researchers really discovered a ‘new miracle drug to cure nine in 10 cancers’? </a:t>
            </a:r>
            <a:endParaRPr lang="en-US" sz="4800" b="1" i="0" dirty="0">
              <a:effectLst/>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00289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5376" y="1184971"/>
            <a:ext cx="9496745" cy="4308872"/>
          </a:xfrm>
          <a:prstGeom prst="rect">
            <a:avLst/>
          </a:prstGeom>
        </p:spPr>
        <p:txBody>
          <a:bodyPr wrap="square">
            <a:spAutoFit/>
          </a:bodyPr>
          <a:lstStyle/>
          <a:p>
            <a:pPr algn="just"/>
            <a:r>
              <a:rPr lang="en-US" sz="3600" dirty="0">
                <a:solidFill>
                  <a:srgbClr val="FF0000"/>
                </a:solidFill>
                <a:latin typeface="Monotype Corsiva" panose="03010101010201010101" pitchFamily="66" charset="0"/>
              </a:rPr>
              <a:t>Data analysis can be said to </a:t>
            </a:r>
            <a:r>
              <a:rPr lang="en-US" sz="3600" dirty="0" smtClean="0">
                <a:solidFill>
                  <a:srgbClr val="FF0000"/>
                </a:solidFill>
                <a:latin typeface="Monotype Corsiva" panose="03010101010201010101" pitchFamily="66" charset="0"/>
              </a:rPr>
              <a:t>be:</a:t>
            </a:r>
          </a:p>
          <a:p>
            <a:pPr algn="just"/>
            <a:r>
              <a:rPr lang="en-US" sz="3600" dirty="0" smtClean="0">
                <a:latin typeface="Monotype Corsiva" panose="03010101010201010101" pitchFamily="66" charset="0"/>
              </a:rPr>
              <a:t>“the process </a:t>
            </a:r>
            <a:r>
              <a:rPr lang="en-US" sz="3600" dirty="0">
                <a:latin typeface="Monotype Corsiva" panose="03010101010201010101" pitchFamily="66" charset="0"/>
              </a:rPr>
              <a:t>of breaking down, examining, comparing,</a:t>
            </a:r>
          </a:p>
          <a:p>
            <a:pPr algn="just"/>
            <a:r>
              <a:rPr lang="en-US" sz="3600" dirty="0">
                <a:latin typeface="Monotype Corsiva" panose="03010101010201010101" pitchFamily="66" charset="0"/>
              </a:rPr>
              <a:t>conceptualizing, and categorizing data” </a:t>
            </a:r>
            <a:r>
              <a:rPr lang="en-US" sz="2200" dirty="0">
                <a:latin typeface="Monotype Corsiva" panose="03010101010201010101" pitchFamily="66" charset="0"/>
              </a:rPr>
              <a:t>(Strauss </a:t>
            </a:r>
            <a:r>
              <a:rPr lang="en-US" sz="2200" dirty="0" smtClean="0">
                <a:latin typeface="Monotype Corsiva" panose="03010101010201010101" pitchFamily="66" charset="0"/>
              </a:rPr>
              <a:t>&amp;Corbin</a:t>
            </a:r>
            <a:r>
              <a:rPr lang="en-US" sz="2200" dirty="0">
                <a:latin typeface="Monotype Corsiva" panose="03010101010201010101" pitchFamily="66" charset="0"/>
              </a:rPr>
              <a:t>, </a:t>
            </a:r>
            <a:r>
              <a:rPr lang="en-US" sz="2200" dirty="0" smtClean="0">
                <a:latin typeface="Monotype Corsiva" panose="03010101010201010101" pitchFamily="66" charset="0"/>
              </a:rPr>
              <a:t>1998).</a:t>
            </a:r>
          </a:p>
          <a:p>
            <a:pPr algn="just"/>
            <a:endParaRPr lang="en-US" sz="2200" dirty="0" smtClean="0">
              <a:latin typeface="Monotype Corsiva" panose="03010101010201010101" pitchFamily="66" charset="0"/>
            </a:endParaRPr>
          </a:p>
          <a:p>
            <a:pPr algn="just"/>
            <a:r>
              <a:rPr lang="en-US" sz="3600" dirty="0">
                <a:solidFill>
                  <a:srgbClr val="00B050"/>
                </a:solidFill>
                <a:latin typeface="Monotype Corsiva" panose="03010101010201010101" pitchFamily="66" charset="0"/>
              </a:rPr>
              <a:t>As data analysis proceeds, the researcher moves back and forth between data analysis and data collection in order to create and explain the findings. </a:t>
            </a:r>
          </a:p>
          <a:p>
            <a:pPr algn="just"/>
            <a:endParaRPr lang="ar-KW" sz="3600" dirty="0">
              <a:latin typeface="Monotype Corsiva" panose="03010101010201010101" pitchFamily="66" charset="0"/>
            </a:endParaRPr>
          </a:p>
        </p:txBody>
      </p:sp>
    </p:spTree>
    <p:extLst>
      <p:ext uri="{BB962C8B-B14F-4D97-AF65-F5344CB8AC3E}">
        <p14:creationId xmlns:p14="http://schemas.microsoft.com/office/powerpoint/2010/main" val="56289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Aparajita" panose="020B0604020202020204" pitchFamily="34" charset="0"/>
                <a:cs typeface="Aparajita" panose="020B0604020202020204" pitchFamily="34" charset="0"/>
              </a:rPr>
              <a:t>Qualitative vs Quantitative Data</a:t>
            </a:r>
            <a:endParaRPr lang="ar-KW" dirty="0">
              <a:solidFill>
                <a:srgbClr val="0070C0"/>
              </a:solidFill>
              <a:latin typeface="Aparajita" panose="020B0604020202020204" pitchFamily="34" charset="0"/>
            </a:endParaRPr>
          </a:p>
        </p:txBody>
      </p:sp>
      <p:sp>
        <p:nvSpPr>
          <p:cNvPr id="3" name="Content Placeholder 2"/>
          <p:cNvSpPr>
            <a:spLocks noGrp="1"/>
          </p:cNvSpPr>
          <p:nvPr>
            <p:ph idx="1"/>
          </p:nvPr>
        </p:nvSpPr>
        <p:spPr>
          <a:xfrm>
            <a:off x="1097279" y="1845734"/>
            <a:ext cx="6269291" cy="4023360"/>
          </a:xfrm>
        </p:spPr>
        <p:txBody>
          <a:bodyPr>
            <a:noAutofit/>
          </a:bodyPr>
          <a:lstStyle/>
          <a:p>
            <a:pPr lvl="1" algn="just" rtl="0">
              <a:buClr>
                <a:srgbClr val="FF0000"/>
              </a:buClr>
              <a:buFont typeface="Arial" panose="020B0604020202020204" pitchFamily="34" charset="0"/>
              <a:buChar char="•"/>
            </a:pPr>
            <a:r>
              <a:rPr lang="en-US" sz="2200" dirty="0">
                <a:solidFill>
                  <a:srgbClr val="00B050"/>
                </a:solidFill>
                <a:latin typeface="Aparajita" panose="020B0604020202020204" pitchFamily="34" charset="0"/>
                <a:cs typeface="Aparajita" panose="020B0604020202020204" pitchFamily="34" charset="0"/>
              </a:rPr>
              <a:t>Qualitative Research</a:t>
            </a:r>
            <a:r>
              <a:rPr lang="en-US" sz="2200" dirty="0">
                <a:latin typeface="Aparajita" panose="020B0604020202020204" pitchFamily="34" charset="0"/>
                <a:cs typeface="Aparajita" panose="020B0604020202020204" pitchFamily="34" charset="0"/>
              </a:rPr>
              <a:t> is primarily exploratory research.  It is used to gain an understanding of underlying reasons, opinions, and motivations. It provides insights into the problem or helps to develop ideas or hypotheses for potential quantitative research. </a:t>
            </a:r>
            <a:r>
              <a:rPr lang="en-US" sz="2200" dirty="0" smtClean="0">
                <a:latin typeface="Aparajita" panose="020B0604020202020204" pitchFamily="34" charset="0"/>
                <a:cs typeface="Aparajita" panose="020B0604020202020204" pitchFamily="34" charset="0"/>
              </a:rPr>
              <a:t>Qualitative </a:t>
            </a:r>
            <a:r>
              <a:rPr lang="en-US" sz="2200" dirty="0">
                <a:latin typeface="Aparajita" panose="020B0604020202020204" pitchFamily="34" charset="0"/>
                <a:cs typeface="Aparajita" panose="020B0604020202020204" pitchFamily="34" charset="0"/>
              </a:rPr>
              <a:t>data collection methods vary using unstructured or semi-structured techniques</a:t>
            </a:r>
            <a:r>
              <a:rPr lang="en-US" sz="2200" dirty="0" smtClean="0">
                <a:latin typeface="Aparajita" panose="020B0604020202020204" pitchFamily="34" charset="0"/>
                <a:cs typeface="Aparajita" panose="020B0604020202020204" pitchFamily="34" charset="0"/>
              </a:rPr>
              <a:t>.</a:t>
            </a:r>
          </a:p>
          <a:p>
            <a:pPr lvl="1" algn="just" rtl="0">
              <a:buClr>
                <a:srgbClr val="FF0000"/>
              </a:buClr>
              <a:buFont typeface="Arial" panose="020B0604020202020204" pitchFamily="34" charset="0"/>
              <a:buChar char="•"/>
            </a:pPr>
            <a:r>
              <a:rPr lang="en-US" sz="2200" dirty="0">
                <a:solidFill>
                  <a:srgbClr val="00B050"/>
                </a:solidFill>
                <a:latin typeface="Aparajita" panose="020B0604020202020204" pitchFamily="34" charset="0"/>
                <a:cs typeface="Aparajita" panose="020B0604020202020204" pitchFamily="34" charset="0"/>
              </a:rPr>
              <a:t>Quantitative Research</a:t>
            </a:r>
            <a:r>
              <a:rPr lang="en-US" sz="2200" b="1" dirty="0">
                <a:latin typeface="Aparajita" panose="020B0604020202020204" pitchFamily="34" charset="0"/>
                <a:cs typeface="Aparajita" panose="020B0604020202020204" pitchFamily="34" charset="0"/>
              </a:rPr>
              <a:t> </a:t>
            </a:r>
            <a:r>
              <a:rPr lang="en-US" sz="2200" dirty="0">
                <a:latin typeface="Aparajita" panose="020B0604020202020204" pitchFamily="34" charset="0"/>
                <a:cs typeface="Aparajita" panose="020B0604020202020204" pitchFamily="34" charset="0"/>
              </a:rPr>
              <a:t>is used to quantify the problem by way of generating numerical data or data that can be transformed into useable statistics. </a:t>
            </a:r>
            <a:r>
              <a:rPr lang="en-US" sz="2200" dirty="0" smtClean="0">
                <a:latin typeface="Aparajita" panose="020B0604020202020204" pitchFamily="34" charset="0"/>
                <a:cs typeface="Aparajita" panose="020B0604020202020204" pitchFamily="34" charset="0"/>
              </a:rPr>
              <a:t>Quantitative </a:t>
            </a:r>
            <a:r>
              <a:rPr lang="en-US" sz="2200" dirty="0">
                <a:latin typeface="Aparajita" panose="020B0604020202020204" pitchFamily="34" charset="0"/>
                <a:cs typeface="Aparajita" panose="020B0604020202020204" pitchFamily="34" charset="0"/>
              </a:rPr>
              <a:t>Research uses measurable data to formulate facts and uncover patterns in research. Quantitative data collection methods are much more structured than Qualitative data collection methods.</a:t>
            </a:r>
            <a:r>
              <a:rPr lang="en-US" sz="2200" dirty="0" smtClean="0">
                <a:latin typeface="Aparajita" panose="020B0604020202020204" pitchFamily="34" charset="0"/>
                <a:cs typeface="Aparajita" panose="020B0604020202020204" pitchFamily="34" charset="0"/>
              </a:rPr>
              <a:t> </a:t>
            </a:r>
            <a:endParaRPr lang="ar-KW" sz="2200" dirty="0">
              <a:latin typeface="Aparajita" panose="020B0604020202020204"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447694" y="2603916"/>
            <a:ext cx="5124450" cy="1581150"/>
          </a:xfrm>
          <a:prstGeom prst="rect">
            <a:avLst/>
          </a:prstGeom>
        </p:spPr>
      </p:pic>
    </p:spTree>
    <p:extLst>
      <p:ext uri="{BB962C8B-B14F-4D97-AF65-F5344CB8AC3E}">
        <p14:creationId xmlns:p14="http://schemas.microsoft.com/office/powerpoint/2010/main" val="290936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Aparajita" panose="020B0604020202020204" pitchFamily="34" charset="0"/>
                <a:cs typeface="Aparajita" panose="020B0604020202020204" pitchFamily="34" charset="0"/>
              </a:rPr>
              <a:t>Data analysis</a:t>
            </a:r>
            <a:endParaRPr lang="ar-KW" dirty="0">
              <a:solidFill>
                <a:srgbClr val="0070C0"/>
              </a:solidFill>
            </a:endParaRPr>
          </a:p>
        </p:txBody>
      </p:sp>
      <p:sp>
        <p:nvSpPr>
          <p:cNvPr id="3" name="Content Placeholder 2"/>
          <p:cNvSpPr>
            <a:spLocks noGrp="1"/>
          </p:cNvSpPr>
          <p:nvPr>
            <p:ph idx="1"/>
          </p:nvPr>
        </p:nvSpPr>
        <p:spPr/>
        <p:txBody>
          <a:bodyPr>
            <a:noAutofit/>
          </a:bodyPr>
          <a:lstStyle/>
          <a:p>
            <a:pPr algn="just" rtl="0"/>
            <a:r>
              <a:rPr lang="en-US" b="1" dirty="0">
                <a:solidFill>
                  <a:srgbClr val="FF0000"/>
                </a:solidFill>
                <a:latin typeface="Aparajita" panose="020B0604020202020204" pitchFamily="34" charset="0"/>
                <a:cs typeface="Aparajita" panose="020B0604020202020204" pitchFamily="34" charset="0"/>
              </a:rPr>
              <a:t>A Process of Noticing, Collecting and </a:t>
            </a:r>
            <a:r>
              <a:rPr lang="en-US" b="1" dirty="0" smtClean="0">
                <a:solidFill>
                  <a:srgbClr val="FF0000"/>
                </a:solidFill>
                <a:latin typeface="Aparajita" panose="020B0604020202020204" pitchFamily="34" charset="0"/>
                <a:cs typeface="Aparajita" panose="020B0604020202020204" pitchFamily="34" charset="0"/>
              </a:rPr>
              <a:t>Thinking</a:t>
            </a:r>
          </a:p>
          <a:p>
            <a:pPr algn="l" rtl="0"/>
            <a:r>
              <a:rPr lang="en-US" dirty="0" smtClean="0">
                <a:solidFill>
                  <a:srgbClr val="00B050"/>
                </a:solidFill>
                <a:latin typeface="Aparajita" panose="020B0604020202020204" pitchFamily="34" charset="0"/>
                <a:cs typeface="Aparajita" panose="020B0604020202020204" pitchFamily="34" charset="0"/>
              </a:rPr>
              <a:t>Data </a:t>
            </a:r>
            <a:r>
              <a:rPr lang="en-US" dirty="0">
                <a:solidFill>
                  <a:srgbClr val="00B050"/>
                </a:solidFill>
                <a:latin typeface="Aparajita" panose="020B0604020202020204" pitchFamily="34" charset="0"/>
                <a:cs typeface="Aparajita" panose="020B0604020202020204" pitchFamily="34" charset="0"/>
              </a:rPr>
              <a:t>analysis </a:t>
            </a:r>
            <a:r>
              <a:rPr lang="en-US" dirty="0">
                <a:latin typeface="Aparajita" panose="020B0604020202020204" pitchFamily="34" charset="0"/>
                <a:cs typeface="Aparajita" panose="020B0604020202020204" pitchFamily="34" charset="0"/>
              </a:rPr>
              <a:t>is the process of breaking down, examining, </a:t>
            </a:r>
            <a:r>
              <a:rPr lang="en-US" dirty="0" smtClean="0">
                <a:latin typeface="Aparajita" panose="020B0604020202020204" pitchFamily="34" charset="0"/>
                <a:cs typeface="Aparajita" panose="020B0604020202020204" pitchFamily="34" charset="0"/>
              </a:rPr>
              <a:t>comparing, conceptualizing</a:t>
            </a:r>
            <a:r>
              <a:rPr lang="en-US" dirty="0">
                <a:latin typeface="Aparajita" panose="020B0604020202020204" pitchFamily="34" charset="0"/>
                <a:cs typeface="Aparajita" panose="020B0604020202020204" pitchFamily="34" charset="0"/>
              </a:rPr>
              <a:t>, and categorizing data” (Strauss &amp;</a:t>
            </a:r>
          </a:p>
          <a:p>
            <a:pPr algn="l" rtl="0"/>
            <a:r>
              <a:rPr lang="en-US" dirty="0">
                <a:latin typeface="Aparajita" panose="020B0604020202020204" pitchFamily="34" charset="0"/>
                <a:cs typeface="Aparajita" panose="020B0604020202020204" pitchFamily="34" charset="0"/>
              </a:rPr>
              <a:t>Corbin, 1998, p. 57</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and to enable you to present what </a:t>
            </a:r>
            <a:r>
              <a:rPr lang="en-US" dirty="0" smtClean="0">
                <a:latin typeface="Aparajita" panose="020B0604020202020204" pitchFamily="34" charset="0"/>
                <a:cs typeface="Aparajita" panose="020B0604020202020204" pitchFamily="34" charset="0"/>
              </a:rPr>
              <a:t>you have </a:t>
            </a:r>
            <a:r>
              <a:rPr lang="en-US" dirty="0">
                <a:latin typeface="Aparajita" panose="020B0604020202020204" pitchFamily="34" charset="0"/>
                <a:cs typeface="Aparajita" panose="020B0604020202020204" pitchFamily="34" charset="0"/>
              </a:rPr>
              <a:t>discovered to </a:t>
            </a:r>
            <a:r>
              <a:rPr lang="en-US" dirty="0" smtClean="0">
                <a:latin typeface="Aparajita" panose="020B0604020202020204" pitchFamily="34" charset="0"/>
                <a:cs typeface="Aparajita" panose="020B0604020202020204" pitchFamily="34" charset="0"/>
              </a:rPr>
              <a:t>others. Analysis involves: </a:t>
            </a:r>
          </a:p>
          <a:p>
            <a:pPr marL="514350" indent="-514350" algn="just" rtl="0">
              <a:buFont typeface="+mj-lt"/>
              <a:buAutoNum type="romanLcPeriod"/>
            </a:pPr>
            <a:r>
              <a:rPr lang="en-US" dirty="0" smtClean="0">
                <a:latin typeface="Aparajita" panose="020B0604020202020204" pitchFamily="34" charset="0"/>
                <a:cs typeface="Aparajita" panose="020B0604020202020204" pitchFamily="34" charset="0"/>
              </a:rPr>
              <a:t>working </a:t>
            </a:r>
            <a:r>
              <a:rPr lang="en-US" dirty="0">
                <a:latin typeface="Aparajita" panose="020B0604020202020204" pitchFamily="34" charset="0"/>
                <a:cs typeface="Aparajita" panose="020B0604020202020204" pitchFamily="34" charset="0"/>
              </a:rPr>
              <a:t>with data, </a:t>
            </a:r>
            <a:endParaRPr lang="en-US" dirty="0" smtClean="0">
              <a:latin typeface="Aparajita" panose="020B0604020202020204" pitchFamily="34" charset="0"/>
              <a:cs typeface="Aparajita" panose="020B0604020202020204" pitchFamily="34" charset="0"/>
            </a:endParaRPr>
          </a:p>
          <a:p>
            <a:pPr marL="514350" indent="-514350" algn="just" rtl="0">
              <a:buFont typeface="+mj-lt"/>
              <a:buAutoNum type="romanLcPeriod"/>
            </a:pPr>
            <a:r>
              <a:rPr lang="en-US" dirty="0" smtClean="0">
                <a:latin typeface="Aparajita" panose="020B0604020202020204" pitchFamily="34" charset="0"/>
                <a:cs typeface="Aparajita" panose="020B0604020202020204" pitchFamily="34" charset="0"/>
              </a:rPr>
              <a:t>organizing them</a:t>
            </a:r>
            <a:r>
              <a:rPr lang="en-US" dirty="0">
                <a:latin typeface="Aparajita" panose="020B0604020202020204" pitchFamily="34" charset="0"/>
                <a:cs typeface="Aparajita" panose="020B0604020202020204" pitchFamily="34" charset="0"/>
              </a:rPr>
              <a:t>, </a:t>
            </a:r>
            <a:endParaRPr lang="en-US" dirty="0" smtClean="0">
              <a:latin typeface="Aparajita" panose="020B0604020202020204" pitchFamily="34" charset="0"/>
              <a:cs typeface="Aparajita" panose="020B0604020202020204" pitchFamily="34" charset="0"/>
            </a:endParaRPr>
          </a:p>
          <a:p>
            <a:pPr marL="514350" indent="-514350" algn="just" rtl="0">
              <a:buFont typeface="+mj-lt"/>
              <a:buAutoNum type="romanLcPeriod"/>
            </a:pPr>
            <a:r>
              <a:rPr lang="en-US" dirty="0" smtClean="0">
                <a:latin typeface="Aparajita" panose="020B0604020202020204" pitchFamily="34" charset="0"/>
                <a:cs typeface="Aparajita" panose="020B0604020202020204" pitchFamily="34" charset="0"/>
              </a:rPr>
              <a:t>breaking </a:t>
            </a:r>
            <a:r>
              <a:rPr lang="en-US" dirty="0">
                <a:latin typeface="Aparajita" panose="020B0604020202020204" pitchFamily="34" charset="0"/>
                <a:cs typeface="Aparajita" panose="020B0604020202020204" pitchFamily="34" charset="0"/>
              </a:rPr>
              <a:t>them into manageable units, </a:t>
            </a:r>
            <a:endParaRPr lang="en-US" dirty="0" smtClean="0">
              <a:latin typeface="Aparajita" panose="020B0604020202020204" pitchFamily="34" charset="0"/>
              <a:cs typeface="Aparajita" panose="020B0604020202020204" pitchFamily="34" charset="0"/>
            </a:endParaRPr>
          </a:p>
          <a:p>
            <a:pPr marL="514350" indent="-514350" algn="just" rtl="0">
              <a:buFont typeface="+mj-lt"/>
              <a:buAutoNum type="romanLcPeriod"/>
            </a:pPr>
            <a:r>
              <a:rPr lang="en-US" dirty="0" smtClean="0">
                <a:latin typeface="Aparajita" panose="020B0604020202020204" pitchFamily="34" charset="0"/>
                <a:cs typeface="Aparajita" panose="020B0604020202020204" pitchFamily="34" charset="0"/>
              </a:rPr>
              <a:t>synthesizing </a:t>
            </a:r>
            <a:r>
              <a:rPr lang="en-US" dirty="0">
                <a:latin typeface="Aparajita" panose="020B0604020202020204" pitchFamily="34" charset="0"/>
                <a:cs typeface="Aparajita" panose="020B0604020202020204" pitchFamily="34" charset="0"/>
              </a:rPr>
              <a:t>them, </a:t>
            </a:r>
            <a:r>
              <a:rPr lang="en-US" dirty="0" smtClean="0">
                <a:latin typeface="Aparajita" panose="020B0604020202020204" pitchFamily="34" charset="0"/>
                <a:cs typeface="Aparajita" panose="020B0604020202020204" pitchFamily="34" charset="0"/>
              </a:rPr>
              <a:t>searching for patterns</a:t>
            </a:r>
            <a:r>
              <a:rPr lang="en-US" dirty="0">
                <a:latin typeface="Aparajita" panose="020B0604020202020204" pitchFamily="34" charset="0"/>
                <a:cs typeface="Aparajita" panose="020B0604020202020204" pitchFamily="34" charset="0"/>
              </a:rPr>
              <a:t>, </a:t>
            </a:r>
            <a:endParaRPr lang="en-US" dirty="0" smtClean="0">
              <a:latin typeface="Aparajita" panose="020B0604020202020204" pitchFamily="34" charset="0"/>
              <a:cs typeface="Aparajita" panose="020B0604020202020204" pitchFamily="34" charset="0"/>
            </a:endParaRPr>
          </a:p>
          <a:p>
            <a:pPr marL="514350" indent="-514350" algn="just" rtl="0">
              <a:buFont typeface="+mj-lt"/>
              <a:buAutoNum type="romanLcPeriod"/>
            </a:pPr>
            <a:r>
              <a:rPr lang="en-US" dirty="0" smtClean="0">
                <a:latin typeface="Aparajita" panose="020B0604020202020204" pitchFamily="34" charset="0"/>
                <a:cs typeface="Aparajita" panose="020B0604020202020204" pitchFamily="34" charset="0"/>
              </a:rPr>
              <a:t>discovering </a:t>
            </a:r>
            <a:r>
              <a:rPr lang="en-US" dirty="0">
                <a:latin typeface="Aparajita" panose="020B0604020202020204" pitchFamily="34" charset="0"/>
                <a:cs typeface="Aparajita" panose="020B0604020202020204" pitchFamily="34" charset="0"/>
              </a:rPr>
              <a:t>what is important and what is to be learned, </a:t>
            </a:r>
            <a:endParaRPr lang="en-US" dirty="0" smtClean="0">
              <a:latin typeface="Aparajita" panose="020B0604020202020204" pitchFamily="34" charset="0"/>
              <a:cs typeface="Aparajita" panose="020B0604020202020204" pitchFamily="34" charset="0"/>
            </a:endParaRPr>
          </a:p>
          <a:p>
            <a:pPr marL="514350" indent="-514350" algn="just" rtl="0">
              <a:buFont typeface="+mj-lt"/>
              <a:buAutoNum type="romanLcPeriod"/>
            </a:pPr>
            <a:r>
              <a:rPr lang="en-US" dirty="0" smtClean="0">
                <a:latin typeface="Aparajita" panose="020B0604020202020204" pitchFamily="34" charset="0"/>
                <a:cs typeface="Aparajita" panose="020B0604020202020204" pitchFamily="34" charset="0"/>
              </a:rPr>
              <a:t>deciding what </a:t>
            </a:r>
            <a:r>
              <a:rPr lang="en-US" dirty="0">
                <a:latin typeface="Aparajita" panose="020B0604020202020204" pitchFamily="34" charset="0"/>
                <a:cs typeface="Aparajita" panose="020B0604020202020204" pitchFamily="34" charset="0"/>
              </a:rPr>
              <a:t>you will tell others. </a:t>
            </a:r>
            <a:endParaRPr lang="ar-KW" dirty="0">
              <a:latin typeface="Aparajita" panose="020B0604020202020204" pitchFamily="34" charset="0"/>
            </a:endParaRPr>
          </a:p>
        </p:txBody>
      </p:sp>
      <p:pic>
        <p:nvPicPr>
          <p:cNvPr id="8194" name="Picture 2" descr="https://encrypted-tbn2.gstatic.com/images?q=tbn:ANd9GcQ7TbURawsdN0IxEwf9j5kQRJNx5QitZa-FEipcTufqIBvmpXu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493" y="178229"/>
            <a:ext cx="2024187" cy="13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8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Aparajita" panose="020B0604020202020204" pitchFamily="34" charset="0"/>
                <a:cs typeface="Aparajita" panose="020B0604020202020204" pitchFamily="34" charset="0"/>
              </a:rPr>
              <a:t>The Process of Data Analysis</a:t>
            </a:r>
            <a:endParaRPr lang="ar-KW" dirty="0">
              <a:solidFill>
                <a:srgbClr val="0070C0"/>
              </a:solidFill>
              <a:latin typeface="Aparajita" panose="020B0604020202020204" pitchFamily="34" charset="0"/>
            </a:endParaRPr>
          </a:p>
        </p:txBody>
      </p:sp>
      <p:sp>
        <p:nvSpPr>
          <p:cNvPr id="3" name="Content Placeholder 2"/>
          <p:cNvSpPr>
            <a:spLocks noGrp="1"/>
          </p:cNvSpPr>
          <p:nvPr>
            <p:ph idx="1"/>
          </p:nvPr>
        </p:nvSpPr>
        <p:spPr/>
        <p:txBody>
          <a:bodyPr>
            <a:normAutofit/>
          </a:bodyPr>
          <a:lstStyle/>
          <a:p>
            <a:pPr algn="just" rtl="0"/>
            <a:r>
              <a:rPr lang="en-US" sz="2400" dirty="0">
                <a:latin typeface="Aparajita" panose="020B0604020202020204" pitchFamily="34" charset="0"/>
                <a:cs typeface="Aparajita" panose="020B0604020202020204" pitchFamily="34" charset="0"/>
              </a:rPr>
              <a:t>Once data collection has begun, it is time for </a:t>
            </a:r>
            <a:r>
              <a:rPr lang="en-US" sz="2400" dirty="0" smtClean="0">
                <a:latin typeface="Aparajita" panose="020B0604020202020204" pitchFamily="34" charset="0"/>
                <a:cs typeface="Aparajita" panose="020B0604020202020204" pitchFamily="34" charset="0"/>
              </a:rPr>
              <a:t>the researcher </a:t>
            </a:r>
            <a:r>
              <a:rPr lang="en-US" sz="2400" dirty="0">
                <a:latin typeface="Aparajita" panose="020B0604020202020204" pitchFamily="34" charset="0"/>
                <a:cs typeface="Aparajita" panose="020B0604020202020204" pitchFamily="34" charset="0"/>
              </a:rPr>
              <a:t>to begin data analysis</a:t>
            </a:r>
            <a:r>
              <a:rPr lang="en-US" sz="2400" dirty="0" smtClean="0">
                <a:latin typeface="Aparajita" panose="020B0604020202020204" pitchFamily="34" charset="0"/>
                <a:cs typeface="Aparajita" panose="020B0604020202020204" pitchFamily="34" charset="0"/>
              </a:rPr>
              <a:t>.</a:t>
            </a:r>
            <a:r>
              <a:rPr lang="en-US" sz="2400" dirty="0">
                <a:latin typeface="Aparajita" panose="020B0604020202020204" pitchFamily="34" charset="0"/>
                <a:cs typeface="Aparajita" panose="020B0604020202020204" pitchFamily="34" charset="0"/>
              </a:rPr>
              <a:t> Data analysis continues after data collection </a:t>
            </a:r>
            <a:r>
              <a:rPr lang="en-US" sz="2400" dirty="0" smtClean="0">
                <a:latin typeface="Aparajita" panose="020B0604020202020204" pitchFamily="34" charset="0"/>
                <a:cs typeface="Aparajita" panose="020B0604020202020204" pitchFamily="34" charset="0"/>
              </a:rPr>
              <a:t>has been </a:t>
            </a:r>
            <a:r>
              <a:rPr lang="en-US" sz="2400" dirty="0">
                <a:latin typeface="Aparajita" panose="020B0604020202020204" pitchFamily="34" charset="0"/>
                <a:cs typeface="Aparajita" panose="020B0604020202020204" pitchFamily="34" charset="0"/>
              </a:rPr>
              <a:t>completed</a:t>
            </a:r>
            <a:r>
              <a:rPr lang="en-US" sz="2400" dirty="0" smtClean="0">
                <a:latin typeface="Aparajita" panose="020B0604020202020204" pitchFamily="34" charset="0"/>
                <a:cs typeface="Aparajita" panose="020B0604020202020204" pitchFamily="34" charset="0"/>
              </a:rPr>
              <a:t>.</a:t>
            </a:r>
          </a:p>
          <a:p>
            <a:pPr algn="just" rtl="0"/>
            <a:r>
              <a:rPr lang="en-US" sz="2400" dirty="0" err="1">
                <a:latin typeface="Aparajita" panose="020B0604020202020204" pitchFamily="34" charset="0"/>
                <a:cs typeface="Aparajita" panose="020B0604020202020204" pitchFamily="34" charset="0"/>
              </a:rPr>
              <a:t>Polit</a:t>
            </a:r>
            <a:r>
              <a:rPr lang="en-US" sz="2400" dirty="0">
                <a:latin typeface="Aparajita" panose="020B0604020202020204" pitchFamily="34" charset="0"/>
                <a:cs typeface="Aparajita" panose="020B0604020202020204" pitchFamily="34" charset="0"/>
              </a:rPr>
              <a:t> and Beck (2006) describe </a:t>
            </a:r>
            <a:r>
              <a:rPr lang="en-US" sz="2400" dirty="0" smtClean="0">
                <a:latin typeface="Aparajita" panose="020B0604020202020204" pitchFamily="34" charset="0"/>
                <a:cs typeface="Aparajita" panose="020B0604020202020204" pitchFamily="34" charset="0"/>
              </a:rPr>
              <a:t>qualitative data </a:t>
            </a:r>
            <a:r>
              <a:rPr lang="en-US" sz="2400" dirty="0">
                <a:latin typeface="Aparajita" panose="020B0604020202020204" pitchFamily="34" charset="0"/>
                <a:cs typeface="Aparajita" panose="020B0604020202020204" pitchFamily="34" charset="0"/>
              </a:rPr>
              <a:t>analysis as “challenging, </a:t>
            </a:r>
            <a:r>
              <a:rPr lang="en-US" sz="2400" dirty="0" smtClean="0">
                <a:latin typeface="Aparajita" panose="020B0604020202020204" pitchFamily="34" charset="0"/>
                <a:cs typeface="Aparajita" panose="020B0604020202020204" pitchFamily="34" charset="0"/>
              </a:rPr>
              <a:t>labor-intensive, and </a:t>
            </a:r>
            <a:r>
              <a:rPr lang="en-US" sz="2400" dirty="0">
                <a:latin typeface="Aparajita" panose="020B0604020202020204" pitchFamily="34" charset="0"/>
                <a:cs typeface="Aparajita" panose="020B0604020202020204" pitchFamily="34" charset="0"/>
              </a:rPr>
              <a:t>guided by few standardized rules</a:t>
            </a:r>
            <a:r>
              <a:rPr lang="en-US" sz="2400" dirty="0" smtClean="0">
                <a:latin typeface="Aparajita" panose="020B0604020202020204" pitchFamily="34" charset="0"/>
                <a:cs typeface="Aparajita" panose="020B0604020202020204" pitchFamily="34" charset="0"/>
              </a:rPr>
              <a:t>”.</a:t>
            </a:r>
          </a:p>
          <a:p>
            <a:pPr algn="just" rtl="0"/>
            <a:r>
              <a:rPr lang="en-US" sz="2400" dirty="0">
                <a:latin typeface="Aparajita" panose="020B0604020202020204" pitchFamily="34" charset="0"/>
                <a:cs typeface="Aparajita" panose="020B0604020202020204" pitchFamily="34" charset="0"/>
              </a:rPr>
              <a:t>the researcher explores the data to </a:t>
            </a:r>
            <a:r>
              <a:rPr lang="en-US" sz="2400" dirty="0" smtClean="0">
                <a:latin typeface="Aparajita" panose="020B0604020202020204" pitchFamily="34" charset="0"/>
                <a:cs typeface="Aparajita" panose="020B0604020202020204" pitchFamily="34" charset="0"/>
              </a:rPr>
              <a:t>answer the </a:t>
            </a:r>
            <a:r>
              <a:rPr lang="en-US" sz="2400" dirty="0">
                <a:latin typeface="Aparajita" panose="020B0604020202020204" pitchFamily="34" charset="0"/>
                <a:cs typeface="Aparajita" panose="020B0604020202020204" pitchFamily="34" charset="0"/>
              </a:rPr>
              <a:t>questions: What is going on here? What does </a:t>
            </a:r>
            <a:r>
              <a:rPr lang="en-US" sz="2400" dirty="0" smtClean="0">
                <a:latin typeface="Aparajita" panose="020B0604020202020204" pitchFamily="34" charset="0"/>
                <a:cs typeface="Aparajita" panose="020B0604020202020204" pitchFamily="34" charset="0"/>
              </a:rPr>
              <a:t>this mean</a:t>
            </a:r>
            <a:r>
              <a:rPr lang="en-US" sz="2400" dirty="0">
                <a:latin typeface="Aparajita" panose="020B0604020202020204" pitchFamily="34" charset="0"/>
                <a:cs typeface="Aparajita" panose="020B0604020202020204" pitchFamily="34" charset="0"/>
              </a:rPr>
              <a:t>? Why do the participants behave this </a:t>
            </a:r>
            <a:r>
              <a:rPr lang="en-US" sz="2400" dirty="0" smtClean="0">
                <a:latin typeface="Aparajita" panose="020B0604020202020204" pitchFamily="34" charset="0"/>
                <a:cs typeface="Aparajita" panose="020B0604020202020204" pitchFamily="34" charset="0"/>
              </a:rPr>
              <a:t>way? And </a:t>
            </a:r>
            <a:r>
              <a:rPr lang="en-US" sz="2400" dirty="0">
                <a:latin typeface="Aparajita" panose="020B0604020202020204" pitchFamily="34" charset="0"/>
                <a:cs typeface="Aparajita" panose="020B0604020202020204" pitchFamily="34" charset="0"/>
              </a:rPr>
              <a:t>so on.</a:t>
            </a:r>
            <a:endParaRPr lang="ar-KW" sz="2400" dirty="0">
              <a:latin typeface="Aparajita" panose="020B0604020202020204" pitchFamily="34" charset="0"/>
            </a:endParaRPr>
          </a:p>
        </p:txBody>
      </p:sp>
    </p:spTree>
    <p:extLst>
      <p:ext uri="{BB962C8B-B14F-4D97-AF65-F5344CB8AC3E}">
        <p14:creationId xmlns:p14="http://schemas.microsoft.com/office/powerpoint/2010/main" val="57503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0070C0"/>
                </a:solidFill>
                <a:latin typeface="Aparajita" panose="020B0604020202020204" pitchFamily="34" charset="0"/>
                <a:cs typeface="Aparajita" panose="020B0604020202020204" pitchFamily="34" charset="0"/>
              </a:rPr>
              <a:t>“A little bit of data and a lot of right </a:t>
            </a:r>
            <a:r>
              <a:rPr lang="en-US" sz="4400" dirty="0" smtClean="0">
                <a:solidFill>
                  <a:srgbClr val="0070C0"/>
                </a:solidFill>
                <a:latin typeface="Aparajita" panose="020B0604020202020204" pitchFamily="34" charset="0"/>
                <a:cs typeface="Aparajita" panose="020B0604020202020204" pitchFamily="34" charset="0"/>
              </a:rPr>
              <a:t>brain-</a:t>
            </a:r>
            <a:r>
              <a:rPr lang="en-US" sz="4400" dirty="0">
                <a:solidFill>
                  <a:srgbClr val="0070C0"/>
                </a:solidFill>
                <a:latin typeface="Aparajita" panose="020B0604020202020204" pitchFamily="34" charset="0"/>
                <a:cs typeface="Aparajita" panose="020B0604020202020204" pitchFamily="34" charset="0"/>
              </a:rPr>
              <a:t> Agar, 1991</a:t>
            </a:r>
            <a:r>
              <a:rPr lang="en-US" sz="4400" dirty="0" smtClean="0">
                <a:solidFill>
                  <a:srgbClr val="0070C0"/>
                </a:solidFill>
                <a:latin typeface="Aparajita" panose="020B0604020202020204" pitchFamily="34" charset="0"/>
                <a:cs typeface="Aparajita" panose="020B0604020202020204" pitchFamily="34" charset="0"/>
              </a:rPr>
              <a:t>”</a:t>
            </a:r>
            <a:endParaRPr lang="ar-KW" sz="4400" dirty="0">
              <a:solidFill>
                <a:srgbClr val="0070C0"/>
              </a:solidFill>
              <a:latin typeface="Aparajita" panose="020B0604020202020204" pitchFamily="34" charset="0"/>
            </a:endParaRPr>
          </a:p>
        </p:txBody>
      </p:sp>
      <p:sp>
        <p:nvSpPr>
          <p:cNvPr id="3" name="Content Placeholder 2"/>
          <p:cNvSpPr>
            <a:spLocks noGrp="1"/>
          </p:cNvSpPr>
          <p:nvPr>
            <p:ph idx="1"/>
          </p:nvPr>
        </p:nvSpPr>
        <p:spPr/>
        <p:txBody>
          <a:bodyPr>
            <a:normAutofit/>
          </a:bodyPr>
          <a:lstStyle/>
          <a:p>
            <a:pPr algn="just" rtl="0">
              <a:lnSpc>
                <a:spcPct val="150000"/>
              </a:lnSpc>
            </a:pPr>
            <a:r>
              <a:rPr lang="en-US" sz="2400" dirty="0">
                <a:latin typeface="Aparajita" panose="020B0604020202020204" pitchFamily="34" charset="0"/>
                <a:cs typeface="Aparajita" panose="020B0604020202020204" pitchFamily="34" charset="0"/>
              </a:rPr>
              <a:t>The question is, </a:t>
            </a:r>
            <a:r>
              <a:rPr lang="en-US" sz="2400" dirty="0">
                <a:solidFill>
                  <a:srgbClr val="FF0000"/>
                </a:solidFill>
                <a:latin typeface="Aparajita" panose="020B0604020202020204" pitchFamily="34" charset="0"/>
                <a:cs typeface="Aparajita" panose="020B0604020202020204" pitchFamily="34" charset="0"/>
              </a:rPr>
              <a:t>how do you come up with that “little bit of data?” </a:t>
            </a:r>
            <a:endParaRPr lang="en-US" sz="2400" dirty="0" smtClean="0">
              <a:solidFill>
                <a:srgbClr val="FF0000"/>
              </a:solidFill>
              <a:latin typeface="Aparajita" panose="020B0604020202020204" pitchFamily="34" charset="0"/>
              <a:cs typeface="Aparajita" panose="020B0604020202020204" pitchFamily="34" charset="0"/>
            </a:endParaRPr>
          </a:p>
          <a:p>
            <a:pPr algn="just" rtl="0">
              <a:lnSpc>
                <a:spcPct val="150000"/>
              </a:lnSpc>
            </a:pPr>
            <a:r>
              <a:rPr lang="en-US" sz="2400" dirty="0" smtClean="0">
                <a:latin typeface="Aparajita" panose="020B0604020202020204" pitchFamily="34" charset="0"/>
                <a:cs typeface="Aparajita" panose="020B0604020202020204" pitchFamily="34" charset="0"/>
              </a:rPr>
              <a:t>Obviously </a:t>
            </a:r>
            <a:r>
              <a:rPr lang="en-US" sz="2400" dirty="0">
                <a:latin typeface="Aparajita" panose="020B0604020202020204" pitchFamily="34" charset="0"/>
                <a:cs typeface="Aparajita" panose="020B0604020202020204" pitchFamily="34" charset="0"/>
              </a:rPr>
              <a:t>you start by </a:t>
            </a:r>
            <a:r>
              <a:rPr lang="en-US" sz="2400" dirty="0" smtClean="0">
                <a:latin typeface="Aparajita" panose="020B0604020202020204" pitchFamily="34" charset="0"/>
                <a:cs typeface="Aparajita" panose="020B0604020202020204" pitchFamily="34" charset="0"/>
              </a:rPr>
              <a:t>reading and </a:t>
            </a:r>
            <a:r>
              <a:rPr lang="en-US" sz="2400" dirty="0">
                <a:latin typeface="Aparajita" panose="020B0604020202020204" pitchFamily="34" charset="0"/>
                <a:cs typeface="Aparajita" panose="020B0604020202020204" pitchFamily="34" charset="0"/>
              </a:rPr>
              <a:t>rereading the data record. In the process you </a:t>
            </a:r>
            <a:r>
              <a:rPr lang="en-US" sz="2400" i="1" dirty="0">
                <a:latin typeface="Aparajita" panose="020B0604020202020204" pitchFamily="34" charset="0"/>
                <a:cs typeface="Aparajita" panose="020B0604020202020204" pitchFamily="34" charset="0"/>
              </a:rPr>
              <a:t>notice </a:t>
            </a:r>
            <a:r>
              <a:rPr lang="en-US" sz="2400" dirty="0">
                <a:latin typeface="Aparajita" panose="020B0604020202020204" pitchFamily="34" charset="0"/>
                <a:cs typeface="Aparajita" panose="020B0604020202020204" pitchFamily="34" charset="0"/>
              </a:rPr>
              <a:t>a few interesting things. You then </a:t>
            </a:r>
            <a:r>
              <a:rPr lang="en-US" sz="2400" i="1" dirty="0" smtClean="0">
                <a:latin typeface="Aparajita" panose="020B0604020202020204" pitchFamily="34" charset="0"/>
                <a:cs typeface="Aparajita" panose="020B0604020202020204" pitchFamily="34" charset="0"/>
              </a:rPr>
              <a:t>collect </a:t>
            </a:r>
            <a:r>
              <a:rPr lang="en-US" sz="2400" dirty="0" smtClean="0">
                <a:latin typeface="Aparajita" panose="020B0604020202020204" pitchFamily="34" charset="0"/>
                <a:cs typeface="Aparajita" panose="020B0604020202020204" pitchFamily="34" charset="0"/>
              </a:rPr>
              <a:t>one </a:t>
            </a:r>
            <a:r>
              <a:rPr lang="en-US" sz="2400" dirty="0">
                <a:latin typeface="Aparajita" panose="020B0604020202020204" pitchFamily="34" charset="0"/>
                <a:cs typeface="Aparajita" panose="020B0604020202020204" pitchFamily="34" charset="0"/>
              </a:rPr>
              <a:t>or more of these things and intensively </a:t>
            </a:r>
            <a:r>
              <a:rPr lang="en-US" sz="2400" i="1" dirty="0">
                <a:latin typeface="Aparajita" panose="020B0604020202020204" pitchFamily="34" charset="0"/>
                <a:cs typeface="Aparajita" panose="020B0604020202020204" pitchFamily="34" charset="0"/>
              </a:rPr>
              <a:t>think </a:t>
            </a:r>
            <a:r>
              <a:rPr lang="en-US" sz="2400" dirty="0">
                <a:latin typeface="Aparajita" panose="020B0604020202020204" pitchFamily="34" charset="0"/>
                <a:cs typeface="Aparajita" panose="020B0604020202020204" pitchFamily="34" charset="0"/>
              </a:rPr>
              <a:t>about them.</a:t>
            </a:r>
            <a:endParaRPr lang="ar-KW" sz="2400" dirty="0">
              <a:latin typeface="Aparajita" panose="020B0604020202020204" pitchFamily="34" charset="0"/>
            </a:endParaRPr>
          </a:p>
        </p:txBody>
      </p:sp>
    </p:spTree>
    <p:extLst>
      <p:ext uri="{BB962C8B-B14F-4D97-AF65-F5344CB8AC3E}">
        <p14:creationId xmlns:p14="http://schemas.microsoft.com/office/powerpoint/2010/main" val="416065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Aparajita" panose="020B0604020202020204" pitchFamily="34" charset="0"/>
                <a:cs typeface="Aparajita" panose="020B0604020202020204" pitchFamily="34" charset="0"/>
              </a:rPr>
              <a:t>Data Analysis: </a:t>
            </a:r>
            <a:r>
              <a:rPr lang="en-US" dirty="0">
                <a:solidFill>
                  <a:srgbClr val="0070C0"/>
                </a:solidFill>
                <a:latin typeface="Aparajita" panose="020B0604020202020204" pitchFamily="34" charset="0"/>
                <a:cs typeface="Aparajita" panose="020B0604020202020204" pitchFamily="34" charset="0"/>
              </a:rPr>
              <a:t>A Model of the Process</a:t>
            </a:r>
            <a:endParaRPr lang="ar-KW" dirty="0"/>
          </a:p>
        </p:txBody>
      </p:sp>
      <p:sp>
        <p:nvSpPr>
          <p:cNvPr id="3" name="Content Placeholder 2"/>
          <p:cNvSpPr>
            <a:spLocks noGrp="1"/>
          </p:cNvSpPr>
          <p:nvPr>
            <p:ph idx="1"/>
          </p:nvPr>
        </p:nvSpPr>
        <p:spPr>
          <a:xfrm>
            <a:off x="1097280" y="1845734"/>
            <a:ext cx="5437084" cy="4023360"/>
          </a:xfrm>
        </p:spPr>
        <p:txBody>
          <a:bodyPr>
            <a:normAutofit/>
          </a:bodyPr>
          <a:lstStyle/>
          <a:p>
            <a:pPr algn="just" rtl="0"/>
            <a:r>
              <a:rPr lang="en-US" sz="2400" dirty="0" smtClean="0">
                <a:latin typeface="Aparajita" panose="020B0604020202020204" pitchFamily="34" charset="0"/>
                <a:cs typeface="Aparajita" panose="020B0604020202020204" pitchFamily="34" charset="0"/>
              </a:rPr>
              <a:t>Professor Ray </a:t>
            </a:r>
            <a:r>
              <a:rPr lang="en-US" sz="2400" dirty="0" err="1" smtClean="0">
                <a:latin typeface="Aparajita" panose="020B0604020202020204" pitchFamily="34" charset="0"/>
                <a:cs typeface="Aparajita" panose="020B0604020202020204" pitchFamily="34" charset="0"/>
              </a:rPr>
              <a:t>Cuzzort</a:t>
            </a:r>
            <a:r>
              <a:rPr lang="en-US" sz="2400" dirty="0" smtClean="0">
                <a:latin typeface="Aparajita" panose="020B0604020202020204" pitchFamily="34" charset="0"/>
                <a:cs typeface="Aparajita" panose="020B0604020202020204" pitchFamily="34" charset="0"/>
              </a:rPr>
              <a:t> was </a:t>
            </a:r>
            <a:r>
              <a:rPr lang="en-US" sz="2400" dirty="0">
                <a:latin typeface="Aparajita" panose="020B0604020202020204" pitchFamily="34" charset="0"/>
                <a:cs typeface="Aparajita" panose="020B0604020202020204" pitchFamily="34" charset="0"/>
              </a:rPr>
              <a:t>teaching an undergraduate statistics course and wanted to boil down </a:t>
            </a:r>
            <a:r>
              <a:rPr lang="en-US" sz="2400" dirty="0" smtClean="0">
                <a:latin typeface="Aparajita" panose="020B0604020202020204" pitchFamily="34" charset="0"/>
                <a:cs typeface="Aparajita" panose="020B0604020202020204" pitchFamily="34" charset="0"/>
              </a:rPr>
              <a:t>the complexity </a:t>
            </a:r>
            <a:r>
              <a:rPr lang="en-US" sz="2400" dirty="0">
                <a:latin typeface="Aparajita" panose="020B0604020202020204" pitchFamily="34" charset="0"/>
                <a:cs typeface="Aparajita" panose="020B0604020202020204" pitchFamily="34" charset="0"/>
              </a:rPr>
              <a:t>of statistics to a simple model. His solution was to tell the students that statistics was </a:t>
            </a:r>
            <a:r>
              <a:rPr lang="en-US" sz="2400" dirty="0" smtClean="0">
                <a:latin typeface="Aparajita" panose="020B0604020202020204" pitchFamily="34" charset="0"/>
                <a:cs typeface="Aparajita" panose="020B0604020202020204" pitchFamily="34" charset="0"/>
              </a:rPr>
              <a:t>a symphony </a:t>
            </a:r>
            <a:r>
              <a:rPr lang="en-US" sz="2400" dirty="0">
                <a:latin typeface="Aparajita" panose="020B0604020202020204" pitchFamily="34" charset="0"/>
                <a:cs typeface="Aparajita" panose="020B0604020202020204" pitchFamily="34" charset="0"/>
              </a:rPr>
              <a:t>based on two notes: means and standard deviations. </a:t>
            </a:r>
            <a:endParaRPr lang="en-US" sz="2400" dirty="0" smtClean="0">
              <a:latin typeface="Aparajita" panose="020B0604020202020204" pitchFamily="34" charset="0"/>
              <a:cs typeface="Aparajita" panose="020B0604020202020204" pitchFamily="34" charset="0"/>
            </a:endParaRPr>
          </a:p>
          <a:p>
            <a:pPr algn="just" rtl="0"/>
            <a:r>
              <a:rPr lang="en-US" sz="2400" dirty="0" smtClean="0">
                <a:latin typeface="Aparajita" panose="020B0604020202020204" pitchFamily="34" charset="0"/>
                <a:cs typeface="Aparajita" panose="020B0604020202020204" pitchFamily="34" charset="0"/>
              </a:rPr>
              <a:t>So to describe Data Analysis, the idea that </a:t>
            </a:r>
            <a:r>
              <a:rPr lang="en-US" sz="2400" dirty="0">
                <a:latin typeface="Aparajita" panose="020B0604020202020204" pitchFamily="34" charset="0"/>
                <a:cs typeface="Aparajita" panose="020B0604020202020204" pitchFamily="34" charset="0"/>
              </a:rPr>
              <a:t>QDA is a symphony based on three notes: Noticing, Collecting, and </a:t>
            </a:r>
            <a:r>
              <a:rPr lang="en-US" sz="2400" dirty="0" smtClean="0">
                <a:latin typeface="Aparajita" panose="020B0604020202020204" pitchFamily="34" charset="0"/>
                <a:cs typeface="Aparajita" panose="020B0604020202020204" pitchFamily="34" charset="0"/>
              </a:rPr>
              <a:t>Thinking about </a:t>
            </a:r>
            <a:r>
              <a:rPr lang="en-US" sz="2400" dirty="0">
                <a:latin typeface="Aparajita" panose="020B0604020202020204" pitchFamily="34" charset="0"/>
                <a:cs typeface="Aparajita" panose="020B0604020202020204" pitchFamily="34" charset="0"/>
              </a:rPr>
              <a:t>interesting </a:t>
            </a:r>
            <a:r>
              <a:rPr lang="en-US" sz="2400" dirty="0" smtClean="0">
                <a:latin typeface="Aparajita" panose="020B0604020202020204" pitchFamily="34" charset="0"/>
                <a:cs typeface="Aparajita" panose="020B0604020202020204" pitchFamily="34" charset="0"/>
              </a:rPr>
              <a:t>things (Seidel, 1998).</a:t>
            </a:r>
            <a:endParaRPr lang="ar-KW" sz="2400" dirty="0">
              <a:latin typeface="Aparajita" panose="020B0604020202020204" pitchFamily="34" charset="0"/>
            </a:endParaRPr>
          </a:p>
        </p:txBody>
      </p:sp>
      <p:pic>
        <p:nvPicPr>
          <p:cNvPr id="4" name="Picture 3"/>
          <p:cNvPicPr>
            <a:picLocks noChangeAspect="1"/>
          </p:cNvPicPr>
          <p:nvPr/>
        </p:nvPicPr>
        <p:blipFill>
          <a:blip r:embed="rId2"/>
          <a:stretch>
            <a:fillRect/>
          </a:stretch>
        </p:blipFill>
        <p:spPr>
          <a:xfrm>
            <a:off x="7500136" y="2072222"/>
            <a:ext cx="4257675" cy="2466975"/>
          </a:xfrm>
          <a:prstGeom prst="rect">
            <a:avLst/>
          </a:prstGeom>
          <a:ln>
            <a:solidFill>
              <a:schemeClr val="tx1"/>
            </a:solidFill>
          </a:ln>
        </p:spPr>
      </p:pic>
    </p:spTree>
    <p:extLst>
      <p:ext uri="{BB962C8B-B14F-4D97-AF65-F5344CB8AC3E}">
        <p14:creationId xmlns:p14="http://schemas.microsoft.com/office/powerpoint/2010/main" val="30818275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3007</TotalTime>
  <Words>1603</Words>
  <Application>Microsoft Office PowerPoint</Application>
  <PresentationFormat>Widescreen</PresentationFormat>
  <Paragraphs>202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Aparajita</vt:lpstr>
      <vt:lpstr>Arabic Typesetting</vt:lpstr>
      <vt:lpstr>Arial</vt:lpstr>
      <vt:lpstr>Calibri</vt:lpstr>
      <vt:lpstr>Calibri Light</vt:lpstr>
      <vt:lpstr>Monotype Corsiva</vt:lpstr>
      <vt:lpstr>Times New Roman</vt:lpstr>
      <vt:lpstr>Retrospect</vt:lpstr>
      <vt:lpstr>Analysis of data, breaking problems down into manageable units </vt:lpstr>
      <vt:lpstr>PowerPoint Presentation</vt:lpstr>
      <vt:lpstr>PowerPoint Presentation</vt:lpstr>
      <vt:lpstr>PowerPoint Presentation</vt:lpstr>
      <vt:lpstr>Qualitative vs Quantitative Data</vt:lpstr>
      <vt:lpstr>Data analysis</vt:lpstr>
      <vt:lpstr>The Process of Data Analysis</vt:lpstr>
      <vt:lpstr>“A little bit of data and a lot of right brain- Agar, 1991”</vt:lpstr>
      <vt:lpstr>Data Analysis: A Model of the Process</vt:lpstr>
      <vt:lpstr>PowerPoint Presentation</vt:lpstr>
      <vt:lpstr>Interpreting the Data</vt:lpstr>
      <vt:lpstr>PowerPoint Presentation</vt:lpstr>
      <vt:lpstr>Negative Results: The Dark Matter of Research</vt:lpstr>
      <vt:lpstr>Reducing the positive bias in the scientific literature</vt:lpstr>
      <vt:lpstr>Example Of Negative Results</vt:lpstr>
      <vt:lpstr>Why Science Needs to Publish Negative Results</vt:lpstr>
      <vt:lpstr>  Should negative results be treated with the same rigor as positive results?</vt:lpstr>
      <vt:lpstr>No result is worthless: the value of negative results in science</vt:lpstr>
      <vt:lpstr>Are Negative Results Indeed Meaningless? Or Is There Potential Value In Sharing Negative Results With A Broader Academic Community?</vt:lpstr>
      <vt:lpstr>PowerPoint Presentation</vt:lpstr>
      <vt:lpstr>Sufficient Statistics Is Important</vt:lpstr>
      <vt:lpstr>PowerPoint Presentation</vt:lpstr>
      <vt:lpstr>Receiver operating characteristic analysis</vt:lpstr>
      <vt:lpstr>PowerPoint Presentation</vt:lpstr>
      <vt:lpstr>PowerPoint Presentation</vt:lpstr>
      <vt:lpstr>Frequency of rs861539 (C/T) in XRCC3 different types of cancer in different populations.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knowing the history of your research project</dc:title>
  <dc:creator>Soaad</dc:creator>
  <cp:lastModifiedBy>Soaad</cp:lastModifiedBy>
  <cp:revision>82</cp:revision>
  <dcterms:created xsi:type="dcterms:W3CDTF">2015-09-18T05:46:30Z</dcterms:created>
  <dcterms:modified xsi:type="dcterms:W3CDTF">2015-11-08T20:22:59Z</dcterms:modified>
</cp:coreProperties>
</file>