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69" r:id="rId3"/>
    <p:sldId id="268" r:id="rId4"/>
    <p:sldId id="278" r:id="rId5"/>
    <p:sldId id="276" r:id="rId6"/>
    <p:sldId id="277" r:id="rId7"/>
    <p:sldId id="275" r:id="rId8"/>
    <p:sldId id="279" r:id="rId9"/>
    <p:sldId id="280" r:id="rId10"/>
    <p:sldId id="281" r:id="rId11"/>
    <p:sldId id="267" r:id="rId12"/>
    <p:sldId id="273" r:id="rId13"/>
    <p:sldId id="274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9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2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1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8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415" cy="6858000"/>
          </a:xfrm>
          <a:prstGeom prst="rect">
            <a:avLst/>
          </a:prstGeom>
          <a:noFill/>
        </p:spPr>
      </p:pic>
      <p:pic>
        <p:nvPicPr>
          <p:cNvPr id="8" name="Picture 2" descr="Image result for ‫شعار الجامعة‬‎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05" y="275773"/>
            <a:ext cx="1488577" cy="4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 userDrawn="1"/>
        </p:nvSpPr>
        <p:spPr>
          <a:xfrm>
            <a:off x="9967855" y="696686"/>
            <a:ext cx="2150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عمادة</a:t>
            </a:r>
            <a:r>
              <a:rPr lang="ar-SA" baseline="0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البحث العلمي</a:t>
            </a:r>
            <a:endParaRPr lang="ar-SA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7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404533" y="1893023"/>
            <a:ext cx="7562426" cy="2516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ar-SA" sz="36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شرح </a:t>
            </a:r>
            <a:r>
              <a:rPr lang="ar-SA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مبسط لمعرفة تصنيف المجلات العلمية 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SA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المدرجة ضمن قواعد بيانات شبكة </a:t>
            </a:r>
            <a:r>
              <a:rPr lang="ar-SA" sz="36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العلوم </a:t>
            </a:r>
            <a:r>
              <a:rPr lang="en-US" sz="36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web </a:t>
            </a:r>
            <a:r>
              <a:rPr lang="en-US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of </a:t>
            </a:r>
            <a:r>
              <a:rPr lang="en-US" sz="36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science-ISI</a:t>
            </a:r>
            <a:endParaRPr lang="en-US" sz="36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pic>
        <p:nvPicPr>
          <p:cNvPr id="7" name="Picture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9426" r="3342" b="3957"/>
          <a:stretch/>
        </p:blipFill>
        <p:spPr bwMode="auto">
          <a:xfrm>
            <a:off x="2309726" y="1553931"/>
            <a:ext cx="7030460" cy="3387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144279" y="1553931"/>
            <a:ext cx="1195907" cy="3014833"/>
          </a:xfrm>
          <a:prstGeom prst="leftArrowCallou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 تحديد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10% &amp; Top 15%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للمجلات المصنفة في الربع الأول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خلال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JIF Percentile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61905"/>
              </p:ext>
            </p:extLst>
          </p:nvPr>
        </p:nvGraphicFramePr>
        <p:xfrm>
          <a:off x="3291898" y="5590792"/>
          <a:ext cx="416179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>
                  <a:extLst>
                    <a:ext uri="{9D8B030D-6E8A-4147-A177-3AD203B41FA5}">
                      <a16:colId xmlns:a16="http://schemas.microsoft.com/office/drawing/2014/main" xmlns="" val="2468797527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xmlns="" val="16662639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1605" algn="l"/>
                        </a:tabLst>
                      </a:pPr>
                      <a:r>
                        <a:rPr lang="ar-JO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نسبة قياس </a:t>
                      </a:r>
                      <a:r>
                        <a:rPr 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Top10 &amp; Top15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1366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1605" algn="l"/>
                        </a:tabLst>
                      </a:pPr>
                      <a:r>
                        <a:rPr 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 10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1605" algn="l"/>
                        </a:tabLst>
                      </a:pPr>
                      <a:r>
                        <a:rPr 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90-100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9027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1605" algn="l"/>
                        </a:tabLst>
                      </a:pPr>
                      <a:r>
                        <a:rPr lang="en-US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Top15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1605" algn="l"/>
                        </a:tabLst>
                      </a:pP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75-89</a:t>
                      </a:r>
                      <a:endParaRPr lang="en-U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209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72734" y="1141923"/>
            <a:ext cx="8483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أمثلة توضيحية لمعرفة التصنيف بحسب معامل </a:t>
            </a:r>
            <a:r>
              <a:rPr lang="ar-SA" sz="32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التأثير</a:t>
            </a:r>
            <a:endParaRPr lang="en-US" sz="320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pic>
        <p:nvPicPr>
          <p:cNvPr id="5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16694" r="22016" b="43455"/>
          <a:stretch/>
        </p:blipFill>
        <p:spPr bwMode="auto">
          <a:xfrm>
            <a:off x="1329268" y="1726698"/>
            <a:ext cx="8869998" cy="407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47026" y="3459454"/>
            <a:ext cx="2417974" cy="1508105"/>
          </a:xfrm>
          <a:prstGeom prst="leftArrow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حسب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Average JIF Percentile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فإن المجلة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تقع في الربع الثالث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Q3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Oval 30"/>
          <p:cNvSpPr/>
          <p:nvPr/>
        </p:nvSpPr>
        <p:spPr>
          <a:xfrm>
            <a:off x="9250363" y="4110318"/>
            <a:ext cx="405130" cy="2063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9" name="Oval 30"/>
          <p:cNvSpPr/>
          <p:nvPr/>
        </p:nvSpPr>
        <p:spPr>
          <a:xfrm>
            <a:off x="1860348" y="4110318"/>
            <a:ext cx="405130" cy="2063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5301" r="22628" b="38181"/>
          <a:stretch/>
        </p:blipFill>
        <p:spPr bwMode="auto">
          <a:xfrm>
            <a:off x="565266" y="1870364"/>
            <a:ext cx="9787420" cy="3798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72734" y="718906"/>
            <a:ext cx="8483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أمثلة توضيحية لمعرفة التصنيف بحسب معامل </a:t>
            </a:r>
            <a:r>
              <a:rPr lang="ar-SA" sz="32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التأثير</a:t>
            </a:r>
            <a:endParaRPr lang="en-US" sz="320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74026" y="4357172"/>
            <a:ext cx="2163050" cy="1791260"/>
          </a:xfrm>
          <a:prstGeom prst="leftArrow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حسب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Average JIF Percentile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فإن المجلة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تقع في الربع الثاني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Q2</a:t>
            </a:r>
          </a:p>
        </p:txBody>
      </p:sp>
      <p:sp>
        <p:nvSpPr>
          <p:cNvPr id="8" name="Oval 30"/>
          <p:cNvSpPr/>
          <p:nvPr/>
        </p:nvSpPr>
        <p:spPr>
          <a:xfrm>
            <a:off x="9444461" y="5111225"/>
            <a:ext cx="405130" cy="2063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9" name="Oval 30"/>
          <p:cNvSpPr/>
          <p:nvPr/>
        </p:nvSpPr>
        <p:spPr>
          <a:xfrm>
            <a:off x="1331239" y="5044724"/>
            <a:ext cx="405130" cy="2063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6101" r="20805" b="33122"/>
          <a:stretch/>
        </p:blipFill>
        <p:spPr bwMode="auto">
          <a:xfrm>
            <a:off x="1014153" y="1625503"/>
            <a:ext cx="9501447" cy="448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72734" y="1141923"/>
            <a:ext cx="8483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أمثلة توضيحية لمعرفة التصنيف بحسب معامل </a:t>
            </a:r>
            <a:r>
              <a:rPr lang="ar-SA" sz="32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التأثير</a:t>
            </a:r>
            <a:endParaRPr lang="en-US" sz="320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55246" y="4593898"/>
            <a:ext cx="2417974" cy="1508105"/>
          </a:xfrm>
          <a:prstGeom prst="leftArrow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حسب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Average JIF Percentile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فإن المجلة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تقع في الربع الثاني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Q2</a:t>
            </a:r>
          </a:p>
        </p:txBody>
      </p:sp>
      <p:sp>
        <p:nvSpPr>
          <p:cNvPr id="8" name="Oval 30"/>
          <p:cNvSpPr/>
          <p:nvPr/>
        </p:nvSpPr>
        <p:spPr>
          <a:xfrm>
            <a:off x="9350116" y="5347951"/>
            <a:ext cx="405130" cy="2063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7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20002" y="1011415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ملاحظات: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70611" y="2354682"/>
            <a:ext cx="9218814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182110" algn="l"/>
              </a:tabLst>
            </a:pPr>
            <a:r>
              <a:rPr lang="ar-J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إذا </a:t>
            </a:r>
            <a:r>
              <a:rPr lang="ar-J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كان البحث غير موجود في قواعد بيانات الـ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ISI</a:t>
            </a:r>
            <a:r>
              <a:rPr lang="ar-J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J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لا تقبل </a:t>
            </a:r>
            <a:r>
              <a:rPr lang="ar-J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الحالة.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182110" algn="l"/>
              </a:tabLst>
            </a:pPr>
            <a:r>
              <a:rPr lang="ar-J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بعض المجلات تكون مصنفة ضمن فهرس المجلات الناشئة 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Emerging Sources Citation Index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فلا تقبل في العمادة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803624" y="620717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مقدمة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2757"/>
              </p:ext>
            </p:extLst>
          </p:nvPr>
        </p:nvGraphicFramePr>
        <p:xfrm>
          <a:off x="1770526" y="3594999"/>
          <a:ext cx="6609518" cy="24536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235295">
                  <a:extLst>
                    <a:ext uri="{9D8B030D-6E8A-4147-A177-3AD203B41FA5}">
                      <a16:colId xmlns:a16="http://schemas.microsoft.com/office/drawing/2014/main" xmlns="" val="2299189202"/>
                    </a:ext>
                  </a:extLst>
                </a:gridCol>
                <a:gridCol w="3374223">
                  <a:extLst>
                    <a:ext uri="{9D8B030D-6E8A-4147-A177-3AD203B41FA5}">
                      <a16:colId xmlns:a16="http://schemas.microsoft.com/office/drawing/2014/main" xmlns="" val="3192805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Average Percentile</a:t>
                      </a:r>
                      <a:endParaRPr lang="en-US" sz="2800" dirty="0">
                        <a:solidFill>
                          <a:srgbClr val="FFC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Journal category</a:t>
                      </a:r>
                      <a:endParaRPr lang="en-US" sz="2800" dirty="0">
                        <a:solidFill>
                          <a:srgbClr val="FFC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081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75 إلى 100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Q1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757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50 إلى 74.99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Q2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5270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25 إلى49.99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Q3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504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صفر إلى 24.99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Q4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47084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8149" y="1883231"/>
            <a:ext cx="84399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JO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موقع </a:t>
            </a:r>
            <a:r>
              <a:rPr kumimoji="0" lang="ar-SA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شبكة العلوم (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web </a:t>
            </a: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 </a:t>
            </a:r>
            <a:r>
              <a:rPr lang="en-US" altLang="ar-SA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Science </a:t>
            </a:r>
            <a:r>
              <a:rPr lang="ar-SA" altLang="ar-SA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 قاعدة بيانات عالمية 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kumimoji="0" lang="ar-JO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تصنيف المجلات العلمية </a:t>
            </a:r>
            <a:r>
              <a:rPr kumimoji="0" lang="ar-SA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تبعا لقوتها وهو المعتمد لدي الجامعة وعمادة البحث العلمي و</a:t>
            </a:r>
            <a:r>
              <a:rPr kumimoji="0" lang="ar-JO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تنقسم المجلات بحسب معامل التأثير للمجلة ضمن نفس التخصص  إلى 4 </a:t>
            </a:r>
            <a:r>
              <a:rPr kumimoji="0" lang="ar-SA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أرباع</a:t>
            </a:r>
            <a:r>
              <a:rPr kumimoji="0" lang="ar-JO" altLang="ar-S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كالتالي:</a:t>
            </a:r>
            <a:endParaRPr kumimoji="0" lang="en-US" alt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71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233464"/>
            <a:ext cx="84399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الدخول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موقع </a:t>
            </a: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web of science 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 طريق متصفح البحث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webofknowledge.com</a:t>
            </a:r>
            <a:endParaRPr lang="en-US" alt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8639" r="11175" b="3555"/>
          <a:stretch/>
        </p:blipFill>
        <p:spPr bwMode="auto">
          <a:xfrm>
            <a:off x="2136549" y="2204884"/>
            <a:ext cx="8595807" cy="4087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5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10053" r="16833" b="4039"/>
          <a:stretch/>
        </p:blipFill>
        <p:spPr bwMode="auto">
          <a:xfrm>
            <a:off x="781396" y="2268219"/>
            <a:ext cx="9626139" cy="4440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5099" y="1375667"/>
            <a:ext cx="9287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JO" alt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كتابة </a:t>
            </a:r>
            <a:r>
              <a:rPr lang="ar-JO" alt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اسم المجلة في خانة البحث الأولى (موضح باللون الأحمر).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JO" alt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التأكد  </a:t>
            </a:r>
            <a:r>
              <a:rPr lang="ar-JO" alt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البحث عن طريق اسم المجلة , بحيث تكون خانة البحث : (</a:t>
            </a:r>
            <a:r>
              <a:rPr lang="en-US" alt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Publication Name)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7858" y="4021599"/>
            <a:ext cx="2055829" cy="633529"/>
          </a:xfrm>
          <a:prstGeom prst="upArrow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كتابة اسم المجلة</a:t>
            </a:r>
            <a:endParaRPr lang="en-US" sz="1600" b="1" dirty="0" smtClean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600" b="1" dirty="0" smtClean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15634" y="3374967"/>
            <a:ext cx="2372649" cy="548641"/>
          </a:xfrm>
          <a:prstGeom prst="downArrow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JO" sz="1600" b="1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إختيار</a:t>
            </a:r>
            <a:r>
              <a:rPr lang="ar-JO" sz="16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البحث باسم المجلة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J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47520"/>
              </p:ext>
            </p:extLst>
          </p:nvPr>
        </p:nvGraphicFramePr>
        <p:xfrm>
          <a:off x="7109259" y="4655128"/>
          <a:ext cx="4590415" cy="11567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59635">
                  <a:extLst>
                    <a:ext uri="{9D8B030D-6E8A-4147-A177-3AD203B41FA5}">
                      <a16:colId xmlns:a16="http://schemas.microsoft.com/office/drawing/2014/main" xmlns="" val="432121571"/>
                    </a:ext>
                  </a:extLst>
                </a:gridCol>
                <a:gridCol w="2430780">
                  <a:extLst>
                    <a:ext uri="{9D8B030D-6E8A-4147-A177-3AD203B41FA5}">
                      <a16:colId xmlns:a16="http://schemas.microsoft.com/office/drawing/2014/main" xmlns="" val="3534221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بالموضوع/مجال البحث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Topic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4212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بعنوان البحث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Title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9124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</a:t>
                      </a:r>
                      <a:r>
                        <a:rPr lang="ar-JO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بأسم</a:t>
                      </a:r>
                      <a:r>
                        <a:rPr lang="ar-JO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الباحث</a:t>
                      </a:r>
                      <a:endParaRPr lang="en-US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Author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8106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بأسم المجلة (الموصى به)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Publication Name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3319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بسنة النشر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Year Published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2623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بجهة الدعم</a:t>
                      </a:r>
                      <a:endParaRPr lang="en-US" sz="1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Funding Agency</a:t>
                      </a:r>
                      <a:endParaRPr lang="en-US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790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2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0366" r="16509" b="4052"/>
          <a:stretch/>
        </p:blipFill>
        <p:spPr bwMode="auto">
          <a:xfrm>
            <a:off x="1496291" y="1662546"/>
            <a:ext cx="9343505" cy="4281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14"/>
          <p:cNvSpPr/>
          <p:nvPr/>
        </p:nvSpPr>
        <p:spPr>
          <a:xfrm>
            <a:off x="1698942" y="3803073"/>
            <a:ext cx="198755" cy="63563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5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448907"/>
            <a:ext cx="8439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سوف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تظهر صفحة البحوث المنشورة بالمجلة كالتالي:</a:t>
            </a:r>
            <a:endParaRPr lang="en-US" alt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9428" r="16598" b="3955"/>
          <a:stretch/>
        </p:blipFill>
        <p:spPr bwMode="auto">
          <a:xfrm>
            <a:off x="1496291" y="2236124"/>
            <a:ext cx="8902931" cy="4181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3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8944" r="16372" b="3403"/>
          <a:stretch/>
        </p:blipFill>
        <p:spPr bwMode="auto">
          <a:xfrm>
            <a:off x="1645920" y="2187571"/>
            <a:ext cx="9301942" cy="4488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233464"/>
            <a:ext cx="84399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عند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النقر على اسم المجلة كما هو موضح باللون الأصفر, سوف تظهر نافذة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موضح  فيها معامل تأثير المجلة والتخصصات التي تقع به وال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ربع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كل تخصص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alt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70189" y="4181301"/>
            <a:ext cx="1575789" cy="773085"/>
          </a:xfrm>
          <a:prstGeom prst="downArrowCallou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0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تقع المجلة كما هو ظاهر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0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في الربع الأول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Q1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6550" y="1448907"/>
            <a:ext cx="8969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•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بالدخول 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</a:t>
            </a: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Journal Citation Reports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لمعرفة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القيمة الرقمية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average Jif  percentile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alt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9309" r="16588" b="6201"/>
          <a:stretch/>
        </p:blipFill>
        <p:spPr bwMode="auto">
          <a:xfrm>
            <a:off x="1060640" y="2220729"/>
            <a:ext cx="10191403" cy="4455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16"/>
          <p:cNvSpPr/>
          <p:nvPr/>
        </p:nvSpPr>
        <p:spPr>
          <a:xfrm>
            <a:off x="5245360" y="5298115"/>
            <a:ext cx="1559359" cy="28771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6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8715" r="6729" b="3687"/>
          <a:stretch/>
        </p:blipFill>
        <p:spPr bwMode="auto">
          <a:xfrm>
            <a:off x="1205345" y="1404851"/>
            <a:ext cx="9800706" cy="461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التأكد من تصنيف المجلة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10" name="Oval 21"/>
          <p:cNvSpPr/>
          <p:nvPr/>
        </p:nvSpPr>
        <p:spPr>
          <a:xfrm>
            <a:off x="2986504" y="4303713"/>
            <a:ext cx="413385" cy="127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994371" y="2073823"/>
            <a:ext cx="2011680" cy="2855623"/>
          </a:xfrm>
          <a:prstGeom prst="leftArrowCallou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Rank</a:t>
            </a:r>
            <a:r>
              <a:rPr lang="ar-JO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 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 التأكد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JO" sz="1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من تصنيف المجلة لأخر سنة مسجلة</a:t>
            </a:r>
            <a:r>
              <a:rPr lang="ar-JO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4251815" y="5201488"/>
            <a:ext cx="413385" cy="127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14" name="Oval 28"/>
          <p:cNvSpPr/>
          <p:nvPr/>
        </p:nvSpPr>
        <p:spPr>
          <a:xfrm>
            <a:off x="6563389" y="5201488"/>
            <a:ext cx="341630" cy="127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371</Words>
  <Application>Microsoft Office PowerPoint</Application>
  <PresentationFormat>Custom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alaa</dc:creator>
  <cp:lastModifiedBy>K. Alfaramawi</cp:lastModifiedBy>
  <cp:revision>42</cp:revision>
  <dcterms:created xsi:type="dcterms:W3CDTF">2017-11-01T16:10:17Z</dcterms:created>
  <dcterms:modified xsi:type="dcterms:W3CDTF">2021-03-02T05:44:01Z</dcterms:modified>
</cp:coreProperties>
</file>